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ppt/theme/themeOverride22.xml" ContentType="application/vnd.openxmlformats-officedocument.themeOverride+xml"/>
  <Override PartName="/ppt/notesSlides/notesSlide23.xml" ContentType="application/vnd.openxmlformats-officedocument.presentationml.notesSlide+xml"/>
  <Override PartName="/ppt/theme/themeOverride23.xml" ContentType="application/vnd.openxmlformats-officedocument.themeOverride+xml"/>
  <Override PartName="/ppt/notesSlides/notesSlide24.xml" ContentType="application/vnd.openxmlformats-officedocument.presentationml.notesSlide+xml"/>
  <Override PartName="/ppt/theme/themeOverride24.xml" ContentType="application/vnd.openxmlformats-officedocument.themeOverride+xml"/>
  <Override PartName="/ppt/notesSlides/notesSlide25.xml" ContentType="application/vnd.openxmlformats-officedocument.presentationml.notesSlide+xml"/>
  <Override PartName="/ppt/theme/themeOverride25.xml" ContentType="application/vnd.openxmlformats-officedocument.themeOverride+xml"/>
  <Override PartName="/ppt/notesSlides/notesSlide26.xml" ContentType="application/vnd.openxmlformats-officedocument.presentationml.notesSlide+xml"/>
  <Override PartName="/ppt/theme/themeOverride26.xml" ContentType="application/vnd.openxmlformats-officedocument.themeOverride+xml"/>
  <Override PartName="/ppt/notesSlides/notesSlide27.xml" ContentType="application/vnd.openxmlformats-officedocument.presentationml.notesSlide+xml"/>
  <Override PartName="/ppt/theme/themeOverride27.xml" ContentType="application/vnd.openxmlformats-officedocument.themeOverride+xml"/>
  <Override PartName="/ppt/notesSlides/notesSlide28.xml" ContentType="application/vnd.openxmlformats-officedocument.presentationml.notesSlide+xml"/>
  <Override PartName="/ppt/theme/themeOverride28.xml" ContentType="application/vnd.openxmlformats-officedocument.themeOverride+xml"/>
  <Override PartName="/ppt/notesSlides/notesSlide29.xml" ContentType="application/vnd.openxmlformats-officedocument.presentationml.notesSlide+xml"/>
  <Override PartName="/ppt/theme/themeOverride29.xml" ContentType="application/vnd.openxmlformats-officedocument.themeOverride+xml"/>
  <Override PartName="/ppt/notesSlides/notesSlide30.xml" ContentType="application/vnd.openxmlformats-officedocument.presentationml.notesSlide+xml"/>
  <Override PartName="/ppt/theme/themeOverride30.xml" ContentType="application/vnd.openxmlformats-officedocument.themeOverride+xml"/>
  <Override PartName="/ppt/notesSlides/notesSlide31.xml" ContentType="application/vnd.openxmlformats-officedocument.presentationml.notesSlide+xml"/>
  <Override PartName="/ppt/theme/themeOverride31.xml" ContentType="application/vnd.openxmlformats-officedocument.themeOverride+xml"/>
  <Override PartName="/ppt/notesSlides/notesSlide32.xml" ContentType="application/vnd.openxmlformats-officedocument.presentationml.notesSlide+xml"/>
  <Override PartName="/ppt/theme/themeOverride32.xml" ContentType="application/vnd.openxmlformats-officedocument.themeOverride+xml"/>
  <Override PartName="/ppt/notesSlides/notesSlide33.xml" ContentType="application/vnd.openxmlformats-officedocument.presentationml.notesSlide+xml"/>
  <Override PartName="/ppt/theme/themeOverride33.xml" ContentType="application/vnd.openxmlformats-officedocument.themeOverride+xml"/>
  <Override PartName="/ppt/notesSlides/notesSlide34.xml" ContentType="application/vnd.openxmlformats-officedocument.presentationml.notesSlide+xml"/>
  <Override PartName="/ppt/theme/themeOverride34.xml" ContentType="application/vnd.openxmlformats-officedocument.themeOverride+xml"/>
  <Override PartName="/ppt/notesSlides/notesSlide35.xml" ContentType="application/vnd.openxmlformats-officedocument.presentationml.notesSlide+xml"/>
  <Override PartName="/ppt/theme/themeOverride35.xml" ContentType="application/vnd.openxmlformats-officedocument.themeOverride+xml"/>
  <Override PartName="/ppt/notesSlides/notesSlide36.xml" ContentType="application/vnd.openxmlformats-officedocument.presentationml.notesSlide+xml"/>
  <Override PartName="/ppt/theme/themeOverride36.xml" ContentType="application/vnd.openxmlformats-officedocument.themeOverride+xml"/>
  <Override PartName="/ppt/notesSlides/notesSlide37.xml" ContentType="application/vnd.openxmlformats-officedocument.presentationml.notesSlide+xml"/>
  <Override PartName="/ppt/theme/themeOverride37.xml" ContentType="application/vnd.openxmlformats-officedocument.themeOverride+xml"/>
  <Override PartName="/ppt/notesSlides/notesSlide38.xml" ContentType="application/vnd.openxmlformats-officedocument.presentationml.notesSlide+xml"/>
  <Override PartName="/ppt/theme/themeOverride38.xml" ContentType="application/vnd.openxmlformats-officedocument.themeOverride+xml"/>
  <Override PartName="/ppt/notesSlides/notesSlide39.xml" ContentType="application/vnd.openxmlformats-officedocument.presentationml.notesSlide+xml"/>
  <Override PartName="/ppt/theme/themeOverride39.xml" ContentType="application/vnd.openxmlformats-officedocument.themeOverr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79" r:id="rId2"/>
    <p:sldId id="372" r:id="rId3"/>
    <p:sldId id="373" r:id="rId4"/>
    <p:sldId id="411" r:id="rId5"/>
    <p:sldId id="381" r:id="rId6"/>
    <p:sldId id="382" r:id="rId7"/>
    <p:sldId id="385" r:id="rId8"/>
    <p:sldId id="418" r:id="rId9"/>
    <p:sldId id="383" r:id="rId10"/>
    <p:sldId id="391" r:id="rId11"/>
    <p:sldId id="384" r:id="rId12"/>
    <p:sldId id="392" r:id="rId13"/>
    <p:sldId id="421" r:id="rId14"/>
    <p:sldId id="422" r:id="rId15"/>
    <p:sldId id="423" r:id="rId16"/>
    <p:sldId id="420" r:id="rId17"/>
    <p:sldId id="425" r:id="rId18"/>
    <p:sldId id="394" r:id="rId19"/>
    <p:sldId id="393" r:id="rId20"/>
    <p:sldId id="413" r:id="rId21"/>
    <p:sldId id="419" r:id="rId22"/>
    <p:sldId id="386" r:id="rId23"/>
    <p:sldId id="395" r:id="rId24"/>
    <p:sldId id="396" r:id="rId25"/>
    <p:sldId id="414" r:id="rId26"/>
    <p:sldId id="412" r:id="rId27"/>
    <p:sldId id="415" r:id="rId28"/>
    <p:sldId id="416" r:id="rId29"/>
    <p:sldId id="387" r:id="rId30"/>
    <p:sldId id="397" r:id="rId31"/>
    <p:sldId id="398" r:id="rId32"/>
    <p:sldId id="401" r:id="rId33"/>
    <p:sldId id="389" r:id="rId34"/>
    <p:sldId id="408" r:id="rId35"/>
    <p:sldId id="409" r:id="rId36"/>
    <p:sldId id="406" r:id="rId37"/>
    <p:sldId id="426" r:id="rId38"/>
    <p:sldId id="427" r:id="rId39"/>
    <p:sldId id="402" r:id="rId40"/>
    <p:sldId id="403" r:id="rId4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1" autoAdjust="0"/>
    <p:restoredTop sz="96404" autoAdjust="0"/>
  </p:normalViewPr>
  <p:slideViewPr>
    <p:cSldViewPr snapToGrid="0">
      <p:cViewPr>
        <p:scale>
          <a:sx n="75" d="100"/>
          <a:sy n="75" d="100"/>
        </p:scale>
        <p:origin x="1134" y="762"/>
      </p:cViewPr>
      <p:guideLst>
        <p:guide orient="horz" pos="2160"/>
        <p:guide pos="3840"/>
      </p:guideLst>
    </p:cSldViewPr>
  </p:slideViewPr>
  <p:outlineViewPr>
    <p:cViewPr>
      <p:scale>
        <a:sx n="33" d="100"/>
        <a:sy n="33" d="100"/>
      </p:scale>
      <p:origin x="0" y="-94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9233" cy="494311"/>
          </a:xfrm>
          <a:prstGeom prst="rect">
            <a:avLst/>
          </a:prstGeom>
        </p:spPr>
        <p:txBody>
          <a:bodyPr vert="horz" lIns="87563" tIns="43781" rIns="87563" bIns="43781" rtlCol="0"/>
          <a:lstStyle>
            <a:lvl1pPr algn="l">
              <a:defRPr sz="1100"/>
            </a:lvl1pPr>
          </a:lstStyle>
          <a:p>
            <a:endParaRPr lang="en-US"/>
          </a:p>
        </p:txBody>
      </p:sp>
      <p:sp>
        <p:nvSpPr>
          <p:cNvPr id="3" name="Veri Yer Tutucusu 2"/>
          <p:cNvSpPr>
            <a:spLocks noGrp="1"/>
          </p:cNvSpPr>
          <p:nvPr>
            <p:ph type="dt" sz="quarter" idx="1"/>
          </p:nvPr>
        </p:nvSpPr>
        <p:spPr>
          <a:xfrm>
            <a:off x="3815026" y="0"/>
            <a:ext cx="2919233" cy="494311"/>
          </a:xfrm>
          <a:prstGeom prst="rect">
            <a:avLst/>
          </a:prstGeom>
        </p:spPr>
        <p:txBody>
          <a:bodyPr vert="horz" lIns="87563" tIns="43781" rIns="87563" bIns="43781" rtlCol="0"/>
          <a:lstStyle>
            <a:lvl1pPr algn="r">
              <a:defRPr sz="1100"/>
            </a:lvl1pPr>
          </a:lstStyle>
          <a:p>
            <a:fld id="{FE6988A4-AC6D-4D50-9586-EEFACA90F7C5}" type="datetime4">
              <a:rPr lang="tr-TR" smtClean="0"/>
              <a:t>7 Ocak 2025</a:t>
            </a:fld>
            <a:endParaRPr lang="en-US"/>
          </a:p>
        </p:txBody>
      </p:sp>
      <p:sp>
        <p:nvSpPr>
          <p:cNvPr id="4" name="Altbilgi Yer Tutucusu 3"/>
          <p:cNvSpPr>
            <a:spLocks noGrp="1"/>
          </p:cNvSpPr>
          <p:nvPr>
            <p:ph type="ftr" sz="quarter" idx="2"/>
          </p:nvPr>
        </p:nvSpPr>
        <p:spPr>
          <a:xfrm>
            <a:off x="0" y="9372003"/>
            <a:ext cx="2919233" cy="494311"/>
          </a:xfrm>
          <a:prstGeom prst="rect">
            <a:avLst/>
          </a:prstGeom>
        </p:spPr>
        <p:txBody>
          <a:bodyPr vert="horz" lIns="87563" tIns="43781" rIns="87563" bIns="43781" rtlCol="0" anchor="b"/>
          <a:lstStyle>
            <a:lvl1pPr algn="l">
              <a:defRPr sz="1100"/>
            </a:lvl1pPr>
          </a:lstStyle>
          <a:p>
            <a:endParaRPr lang="en-US"/>
          </a:p>
        </p:txBody>
      </p:sp>
      <p:sp>
        <p:nvSpPr>
          <p:cNvPr id="5" name="Slayt Numarası Yer Tutucusu 4"/>
          <p:cNvSpPr>
            <a:spLocks noGrp="1"/>
          </p:cNvSpPr>
          <p:nvPr>
            <p:ph type="sldNum" sz="quarter" idx="3"/>
          </p:nvPr>
        </p:nvSpPr>
        <p:spPr>
          <a:xfrm>
            <a:off x="3815026" y="9372003"/>
            <a:ext cx="2919233" cy="494311"/>
          </a:xfrm>
          <a:prstGeom prst="rect">
            <a:avLst/>
          </a:prstGeom>
        </p:spPr>
        <p:txBody>
          <a:bodyPr vert="horz" lIns="87563" tIns="43781" rIns="87563" bIns="43781" rtlCol="0" anchor="b"/>
          <a:lstStyle>
            <a:lvl1pPr algn="r">
              <a:defRPr sz="1100"/>
            </a:lvl1pPr>
          </a:lstStyle>
          <a:p>
            <a:fld id="{31576A78-58D5-44E6-9E8D-748F723B655D}" type="slidenum">
              <a:rPr lang="en-US" smtClean="0"/>
              <a:t>‹#›</a:t>
            </a:fld>
            <a:endParaRPr lang="en-US"/>
          </a:p>
        </p:txBody>
      </p:sp>
    </p:spTree>
    <p:extLst>
      <p:ext uri="{BB962C8B-B14F-4D97-AF65-F5344CB8AC3E}">
        <p14:creationId xmlns:p14="http://schemas.microsoft.com/office/powerpoint/2010/main" val="392562583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9233" cy="494311"/>
          </a:xfrm>
          <a:prstGeom prst="rect">
            <a:avLst/>
          </a:prstGeom>
        </p:spPr>
        <p:txBody>
          <a:bodyPr vert="horz" lIns="87563" tIns="43781" rIns="87563" bIns="43781" rtlCol="0"/>
          <a:lstStyle>
            <a:lvl1pPr algn="l">
              <a:defRPr sz="1100"/>
            </a:lvl1pPr>
          </a:lstStyle>
          <a:p>
            <a:endParaRPr lang="en-US"/>
          </a:p>
        </p:txBody>
      </p:sp>
      <p:sp>
        <p:nvSpPr>
          <p:cNvPr id="3" name="Veri Yer Tutucusu 2"/>
          <p:cNvSpPr>
            <a:spLocks noGrp="1"/>
          </p:cNvSpPr>
          <p:nvPr>
            <p:ph type="dt" idx="1"/>
          </p:nvPr>
        </p:nvSpPr>
        <p:spPr>
          <a:xfrm>
            <a:off x="3815026" y="0"/>
            <a:ext cx="2919233" cy="494311"/>
          </a:xfrm>
          <a:prstGeom prst="rect">
            <a:avLst/>
          </a:prstGeom>
        </p:spPr>
        <p:txBody>
          <a:bodyPr vert="horz" lIns="87563" tIns="43781" rIns="87563" bIns="43781" rtlCol="0"/>
          <a:lstStyle>
            <a:lvl1pPr algn="r">
              <a:defRPr sz="1100"/>
            </a:lvl1pPr>
          </a:lstStyle>
          <a:p>
            <a:fld id="{750E108A-14E0-45BB-9BF6-3267FD53F382}" type="datetime4">
              <a:rPr lang="tr-TR" smtClean="0"/>
              <a:t>7 Ocak 2025</a:t>
            </a:fld>
            <a:endParaRPr lang="en-US"/>
          </a:p>
        </p:txBody>
      </p:sp>
      <p:sp>
        <p:nvSpPr>
          <p:cNvPr id="4" name="Slayt Görüntüsü Yer Tutucusu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87563" tIns="43781" rIns="87563" bIns="43781" rtlCol="0" anchor="ctr"/>
          <a:lstStyle/>
          <a:p>
            <a:endParaRPr lang="en-US"/>
          </a:p>
        </p:txBody>
      </p:sp>
      <p:sp>
        <p:nvSpPr>
          <p:cNvPr id="5" name="Not Yer Tutucusu 4"/>
          <p:cNvSpPr>
            <a:spLocks noGrp="1"/>
          </p:cNvSpPr>
          <p:nvPr>
            <p:ph type="body" sz="quarter" idx="3"/>
          </p:nvPr>
        </p:nvSpPr>
        <p:spPr>
          <a:xfrm>
            <a:off x="672974" y="4748747"/>
            <a:ext cx="5389815" cy="3884086"/>
          </a:xfrm>
          <a:prstGeom prst="rect">
            <a:avLst/>
          </a:prstGeom>
        </p:spPr>
        <p:txBody>
          <a:bodyPr vert="horz" lIns="87563" tIns="43781" rIns="87563" bIns="43781"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372003"/>
            <a:ext cx="2919233" cy="494311"/>
          </a:xfrm>
          <a:prstGeom prst="rect">
            <a:avLst/>
          </a:prstGeom>
        </p:spPr>
        <p:txBody>
          <a:bodyPr vert="horz" lIns="87563" tIns="43781" rIns="87563" bIns="43781" rtlCol="0" anchor="b"/>
          <a:lstStyle>
            <a:lvl1pPr algn="l">
              <a:defRPr sz="1100"/>
            </a:lvl1pPr>
          </a:lstStyle>
          <a:p>
            <a:endParaRPr lang="en-US"/>
          </a:p>
        </p:txBody>
      </p:sp>
      <p:sp>
        <p:nvSpPr>
          <p:cNvPr id="7" name="Slayt Numarası Yer Tutucusu 6"/>
          <p:cNvSpPr>
            <a:spLocks noGrp="1"/>
          </p:cNvSpPr>
          <p:nvPr>
            <p:ph type="sldNum" sz="quarter" idx="5"/>
          </p:nvPr>
        </p:nvSpPr>
        <p:spPr>
          <a:xfrm>
            <a:off x="3815026" y="9372003"/>
            <a:ext cx="2919233" cy="494311"/>
          </a:xfrm>
          <a:prstGeom prst="rect">
            <a:avLst/>
          </a:prstGeom>
        </p:spPr>
        <p:txBody>
          <a:bodyPr vert="horz" lIns="87563" tIns="43781" rIns="87563" bIns="43781" rtlCol="0" anchor="b"/>
          <a:lstStyle>
            <a:lvl1pPr algn="r">
              <a:defRPr sz="1100"/>
            </a:lvl1pPr>
          </a:lstStyle>
          <a:p>
            <a:fld id="{F210F095-B86A-4E39-BBBD-7E64BC59371B}" type="slidenum">
              <a:rPr lang="en-US" smtClean="0"/>
              <a:t>‹#›</a:t>
            </a:fld>
            <a:endParaRPr lang="en-US"/>
          </a:p>
        </p:txBody>
      </p:sp>
    </p:spTree>
    <p:extLst>
      <p:ext uri="{BB962C8B-B14F-4D97-AF65-F5344CB8AC3E}">
        <p14:creationId xmlns:p14="http://schemas.microsoft.com/office/powerpoint/2010/main" val="381940854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1</a:t>
            </a:fld>
            <a:endParaRPr lang="en-US"/>
          </a:p>
        </p:txBody>
      </p:sp>
      <p:sp>
        <p:nvSpPr>
          <p:cNvPr id="5" name="Veri Yer Tutucusu 4">
            <a:extLst>
              <a:ext uri="{FF2B5EF4-FFF2-40B4-BE49-F238E27FC236}">
                <a16:creationId xmlns:a16="http://schemas.microsoft.com/office/drawing/2014/main" id="{1FF1E5FA-A2AB-4A87-99A1-E627DA7D125D}"/>
              </a:ext>
            </a:extLst>
          </p:cNvPr>
          <p:cNvSpPr>
            <a:spLocks noGrp="1"/>
          </p:cNvSpPr>
          <p:nvPr>
            <p:ph type="dt" idx="1"/>
          </p:nvPr>
        </p:nvSpPr>
        <p:spPr/>
        <p:txBody>
          <a:bodyPr/>
          <a:lstStyle/>
          <a:p>
            <a:fld id="{23985D41-EE6C-4F22-B7EA-0171FFB36D1C}" type="datetime4">
              <a:rPr lang="tr-TR" smtClean="0"/>
              <a:t>7 Ocak 2025</a:t>
            </a:fld>
            <a:endParaRPr lang="en-US"/>
          </a:p>
        </p:txBody>
      </p:sp>
    </p:spTree>
    <p:extLst>
      <p:ext uri="{BB962C8B-B14F-4D97-AF65-F5344CB8AC3E}">
        <p14:creationId xmlns:p14="http://schemas.microsoft.com/office/powerpoint/2010/main" val="82116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10</a:t>
            </a:fld>
            <a:endParaRPr lang="en-US"/>
          </a:p>
        </p:txBody>
      </p:sp>
      <p:sp>
        <p:nvSpPr>
          <p:cNvPr id="5" name="Veri Yer Tutucusu 4">
            <a:extLst>
              <a:ext uri="{FF2B5EF4-FFF2-40B4-BE49-F238E27FC236}">
                <a16:creationId xmlns:a16="http://schemas.microsoft.com/office/drawing/2014/main" id="{70FD549F-BDBF-4EE4-AE0D-FB4972256CB8}"/>
              </a:ext>
            </a:extLst>
          </p:cNvPr>
          <p:cNvSpPr>
            <a:spLocks noGrp="1"/>
          </p:cNvSpPr>
          <p:nvPr>
            <p:ph type="dt" idx="1"/>
          </p:nvPr>
        </p:nvSpPr>
        <p:spPr/>
        <p:txBody>
          <a:bodyPr/>
          <a:lstStyle/>
          <a:p>
            <a:fld id="{ADBC34B9-9355-4F1F-894B-A033B80DC063}" type="datetime4">
              <a:rPr lang="tr-TR" smtClean="0"/>
              <a:t>7 Ocak 2025</a:t>
            </a:fld>
            <a:endParaRPr lang="en-US"/>
          </a:p>
        </p:txBody>
      </p:sp>
    </p:spTree>
    <p:extLst>
      <p:ext uri="{BB962C8B-B14F-4D97-AF65-F5344CB8AC3E}">
        <p14:creationId xmlns:p14="http://schemas.microsoft.com/office/powerpoint/2010/main" val="2355324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11</a:t>
            </a:fld>
            <a:endParaRPr lang="en-US"/>
          </a:p>
        </p:txBody>
      </p:sp>
      <p:sp>
        <p:nvSpPr>
          <p:cNvPr id="5" name="Veri Yer Tutucusu 4">
            <a:extLst>
              <a:ext uri="{FF2B5EF4-FFF2-40B4-BE49-F238E27FC236}">
                <a16:creationId xmlns:a16="http://schemas.microsoft.com/office/drawing/2014/main" id="{E485C769-7813-4A76-A9EC-D82E6C8FEEB0}"/>
              </a:ext>
            </a:extLst>
          </p:cNvPr>
          <p:cNvSpPr>
            <a:spLocks noGrp="1"/>
          </p:cNvSpPr>
          <p:nvPr>
            <p:ph type="dt" idx="1"/>
          </p:nvPr>
        </p:nvSpPr>
        <p:spPr/>
        <p:txBody>
          <a:bodyPr/>
          <a:lstStyle/>
          <a:p>
            <a:fld id="{43265019-934C-4A29-BA6A-34A5A4B7D505}" type="datetime4">
              <a:rPr lang="tr-TR" smtClean="0"/>
              <a:t>7 Ocak 2025</a:t>
            </a:fld>
            <a:endParaRPr lang="en-US"/>
          </a:p>
        </p:txBody>
      </p:sp>
    </p:spTree>
    <p:extLst>
      <p:ext uri="{BB962C8B-B14F-4D97-AF65-F5344CB8AC3E}">
        <p14:creationId xmlns:p14="http://schemas.microsoft.com/office/powerpoint/2010/main" val="922372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12</a:t>
            </a:fld>
            <a:endParaRPr lang="en-US"/>
          </a:p>
        </p:txBody>
      </p:sp>
      <p:sp>
        <p:nvSpPr>
          <p:cNvPr id="5" name="Veri Yer Tutucusu 4">
            <a:extLst>
              <a:ext uri="{FF2B5EF4-FFF2-40B4-BE49-F238E27FC236}">
                <a16:creationId xmlns:a16="http://schemas.microsoft.com/office/drawing/2014/main" id="{9BB883A4-7165-4986-BCCE-55513AD21435}"/>
              </a:ext>
            </a:extLst>
          </p:cNvPr>
          <p:cNvSpPr>
            <a:spLocks noGrp="1"/>
          </p:cNvSpPr>
          <p:nvPr>
            <p:ph type="dt" idx="1"/>
          </p:nvPr>
        </p:nvSpPr>
        <p:spPr/>
        <p:txBody>
          <a:bodyPr/>
          <a:lstStyle/>
          <a:p>
            <a:fld id="{B9745CAF-F8EF-4DA0-BD6B-C8C9F476F51D}" type="datetime4">
              <a:rPr lang="tr-TR" smtClean="0"/>
              <a:t>7 Ocak 2025</a:t>
            </a:fld>
            <a:endParaRPr lang="en-US"/>
          </a:p>
        </p:txBody>
      </p:sp>
    </p:spTree>
    <p:extLst>
      <p:ext uri="{BB962C8B-B14F-4D97-AF65-F5344CB8AC3E}">
        <p14:creationId xmlns:p14="http://schemas.microsoft.com/office/powerpoint/2010/main" val="2206846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13</a:t>
            </a:fld>
            <a:endParaRPr lang="en-US"/>
          </a:p>
        </p:txBody>
      </p:sp>
      <p:sp>
        <p:nvSpPr>
          <p:cNvPr id="5" name="Veri Yer Tutucusu 4">
            <a:extLst>
              <a:ext uri="{FF2B5EF4-FFF2-40B4-BE49-F238E27FC236}">
                <a16:creationId xmlns:a16="http://schemas.microsoft.com/office/drawing/2014/main" id="{A57A64E9-E174-490D-9CCD-DE36D1F09E23}"/>
              </a:ext>
            </a:extLst>
          </p:cNvPr>
          <p:cNvSpPr>
            <a:spLocks noGrp="1"/>
          </p:cNvSpPr>
          <p:nvPr>
            <p:ph type="dt" idx="1"/>
          </p:nvPr>
        </p:nvSpPr>
        <p:spPr/>
        <p:txBody>
          <a:bodyPr/>
          <a:lstStyle/>
          <a:p>
            <a:fld id="{0EBBE7A7-A465-41D3-B676-C57A23BDFEC8}" type="datetime4">
              <a:rPr lang="tr-TR" smtClean="0"/>
              <a:t>7 Ocak 2025</a:t>
            </a:fld>
            <a:endParaRPr lang="en-US"/>
          </a:p>
        </p:txBody>
      </p:sp>
    </p:spTree>
    <p:extLst>
      <p:ext uri="{BB962C8B-B14F-4D97-AF65-F5344CB8AC3E}">
        <p14:creationId xmlns:p14="http://schemas.microsoft.com/office/powerpoint/2010/main" val="2077094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14</a:t>
            </a:fld>
            <a:endParaRPr lang="en-US"/>
          </a:p>
        </p:txBody>
      </p:sp>
      <p:sp>
        <p:nvSpPr>
          <p:cNvPr id="5" name="Veri Yer Tutucusu 4">
            <a:extLst>
              <a:ext uri="{FF2B5EF4-FFF2-40B4-BE49-F238E27FC236}">
                <a16:creationId xmlns:a16="http://schemas.microsoft.com/office/drawing/2014/main" id="{BFDFC9D5-71C9-4280-ACC1-C35CF95FE12D}"/>
              </a:ext>
            </a:extLst>
          </p:cNvPr>
          <p:cNvSpPr>
            <a:spLocks noGrp="1"/>
          </p:cNvSpPr>
          <p:nvPr>
            <p:ph type="dt" idx="1"/>
          </p:nvPr>
        </p:nvSpPr>
        <p:spPr/>
        <p:txBody>
          <a:bodyPr/>
          <a:lstStyle/>
          <a:p>
            <a:fld id="{3F3430D9-5591-4BD9-9DD6-44566136745B}" type="datetime4">
              <a:rPr lang="tr-TR" smtClean="0"/>
              <a:t>7 Ocak 2025</a:t>
            </a:fld>
            <a:endParaRPr lang="en-US"/>
          </a:p>
        </p:txBody>
      </p:sp>
    </p:spTree>
    <p:extLst>
      <p:ext uri="{BB962C8B-B14F-4D97-AF65-F5344CB8AC3E}">
        <p14:creationId xmlns:p14="http://schemas.microsoft.com/office/powerpoint/2010/main" val="978172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15</a:t>
            </a:fld>
            <a:endParaRPr lang="en-US"/>
          </a:p>
        </p:txBody>
      </p:sp>
      <p:sp>
        <p:nvSpPr>
          <p:cNvPr id="5" name="Veri Yer Tutucusu 4">
            <a:extLst>
              <a:ext uri="{FF2B5EF4-FFF2-40B4-BE49-F238E27FC236}">
                <a16:creationId xmlns:a16="http://schemas.microsoft.com/office/drawing/2014/main" id="{F4AA4977-C611-490B-83A1-42D57F8F98E5}"/>
              </a:ext>
            </a:extLst>
          </p:cNvPr>
          <p:cNvSpPr>
            <a:spLocks noGrp="1"/>
          </p:cNvSpPr>
          <p:nvPr>
            <p:ph type="dt" idx="1"/>
          </p:nvPr>
        </p:nvSpPr>
        <p:spPr/>
        <p:txBody>
          <a:bodyPr/>
          <a:lstStyle/>
          <a:p>
            <a:fld id="{A18F67F6-6E55-495E-8E5E-B20F69FD08DE}" type="datetime4">
              <a:rPr lang="tr-TR" smtClean="0"/>
              <a:t>7 Ocak 2025</a:t>
            </a:fld>
            <a:endParaRPr lang="en-US"/>
          </a:p>
        </p:txBody>
      </p:sp>
    </p:spTree>
    <p:extLst>
      <p:ext uri="{BB962C8B-B14F-4D97-AF65-F5344CB8AC3E}">
        <p14:creationId xmlns:p14="http://schemas.microsoft.com/office/powerpoint/2010/main" val="719477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16</a:t>
            </a:fld>
            <a:endParaRPr lang="en-US"/>
          </a:p>
        </p:txBody>
      </p:sp>
      <p:sp>
        <p:nvSpPr>
          <p:cNvPr id="5" name="Veri Yer Tutucusu 4">
            <a:extLst>
              <a:ext uri="{FF2B5EF4-FFF2-40B4-BE49-F238E27FC236}">
                <a16:creationId xmlns:a16="http://schemas.microsoft.com/office/drawing/2014/main" id="{F9C01255-20F7-449F-B519-AD2CCBFDA9D7}"/>
              </a:ext>
            </a:extLst>
          </p:cNvPr>
          <p:cNvSpPr>
            <a:spLocks noGrp="1"/>
          </p:cNvSpPr>
          <p:nvPr>
            <p:ph type="dt" idx="1"/>
          </p:nvPr>
        </p:nvSpPr>
        <p:spPr/>
        <p:txBody>
          <a:bodyPr/>
          <a:lstStyle/>
          <a:p>
            <a:fld id="{F59A02B4-41C6-42B2-9120-9575486D774E}" type="datetime4">
              <a:rPr lang="tr-TR" smtClean="0"/>
              <a:t>7 Ocak 2025</a:t>
            </a:fld>
            <a:endParaRPr lang="en-US"/>
          </a:p>
        </p:txBody>
      </p:sp>
    </p:spTree>
    <p:extLst>
      <p:ext uri="{BB962C8B-B14F-4D97-AF65-F5344CB8AC3E}">
        <p14:creationId xmlns:p14="http://schemas.microsoft.com/office/powerpoint/2010/main" val="389660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17</a:t>
            </a:fld>
            <a:endParaRPr lang="en-US"/>
          </a:p>
        </p:txBody>
      </p:sp>
      <p:sp>
        <p:nvSpPr>
          <p:cNvPr id="5" name="Veri Yer Tutucusu 4">
            <a:extLst>
              <a:ext uri="{FF2B5EF4-FFF2-40B4-BE49-F238E27FC236}">
                <a16:creationId xmlns:a16="http://schemas.microsoft.com/office/drawing/2014/main" id="{10B4CA91-E899-42BE-B757-D8BAEEBAAD21}"/>
              </a:ext>
            </a:extLst>
          </p:cNvPr>
          <p:cNvSpPr>
            <a:spLocks noGrp="1"/>
          </p:cNvSpPr>
          <p:nvPr>
            <p:ph type="dt" idx="1"/>
          </p:nvPr>
        </p:nvSpPr>
        <p:spPr/>
        <p:txBody>
          <a:bodyPr/>
          <a:lstStyle/>
          <a:p>
            <a:fld id="{16F64E7F-8AD7-4923-B2EA-EC5EA7B0FB56}" type="datetime4">
              <a:rPr lang="tr-TR" smtClean="0"/>
              <a:t>7 Ocak 2025</a:t>
            </a:fld>
            <a:endParaRPr lang="en-US"/>
          </a:p>
        </p:txBody>
      </p:sp>
    </p:spTree>
    <p:extLst>
      <p:ext uri="{BB962C8B-B14F-4D97-AF65-F5344CB8AC3E}">
        <p14:creationId xmlns:p14="http://schemas.microsoft.com/office/powerpoint/2010/main" val="1134755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18</a:t>
            </a:fld>
            <a:endParaRPr lang="en-US"/>
          </a:p>
        </p:txBody>
      </p:sp>
      <p:sp>
        <p:nvSpPr>
          <p:cNvPr id="5" name="Veri Yer Tutucusu 4">
            <a:extLst>
              <a:ext uri="{FF2B5EF4-FFF2-40B4-BE49-F238E27FC236}">
                <a16:creationId xmlns:a16="http://schemas.microsoft.com/office/drawing/2014/main" id="{0A010E66-4BEC-46EE-9964-105CB9D1F2D8}"/>
              </a:ext>
            </a:extLst>
          </p:cNvPr>
          <p:cNvSpPr>
            <a:spLocks noGrp="1"/>
          </p:cNvSpPr>
          <p:nvPr>
            <p:ph type="dt" idx="1"/>
          </p:nvPr>
        </p:nvSpPr>
        <p:spPr/>
        <p:txBody>
          <a:bodyPr/>
          <a:lstStyle/>
          <a:p>
            <a:fld id="{AB6EB798-9520-47CB-9889-E9D4443C4295}" type="datetime4">
              <a:rPr lang="tr-TR" smtClean="0"/>
              <a:t>7 Ocak 2025</a:t>
            </a:fld>
            <a:endParaRPr lang="en-US"/>
          </a:p>
        </p:txBody>
      </p:sp>
    </p:spTree>
    <p:extLst>
      <p:ext uri="{BB962C8B-B14F-4D97-AF65-F5344CB8AC3E}">
        <p14:creationId xmlns:p14="http://schemas.microsoft.com/office/powerpoint/2010/main" val="857594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19</a:t>
            </a:fld>
            <a:endParaRPr lang="en-US"/>
          </a:p>
        </p:txBody>
      </p:sp>
      <p:sp>
        <p:nvSpPr>
          <p:cNvPr id="5" name="Veri Yer Tutucusu 4">
            <a:extLst>
              <a:ext uri="{FF2B5EF4-FFF2-40B4-BE49-F238E27FC236}">
                <a16:creationId xmlns:a16="http://schemas.microsoft.com/office/drawing/2014/main" id="{A94AD59A-B0EB-4E53-9C59-E5C5B13FB977}"/>
              </a:ext>
            </a:extLst>
          </p:cNvPr>
          <p:cNvSpPr>
            <a:spLocks noGrp="1"/>
          </p:cNvSpPr>
          <p:nvPr>
            <p:ph type="dt" idx="1"/>
          </p:nvPr>
        </p:nvSpPr>
        <p:spPr/>
        <p:txBody>
          <a:bodyPr/>
          <a:lstStyle/>
          <a:p>
            <a:fld id="{449AE69C-4BA8-4FAB-88D2-793E41BA35B7}" type="datetime4">
              <a:rPr lang="tr-TR" smtClean="0"/>
              <a:t>7 Ocak 2025</a:t>
            </a:fld>
            <a:endParaRPr lang="en-US"/>
          </a:p>
        </p:txBody>
      </p:sp>
    </p:spTree>
    <p:extLst>
      <p:ext uri="{BB962C8B-B14F-4D97-AF65-F5344CB8AC3E}">
        <p14:creationId xmlns:p14="http://schemas.microsoft.com/office/powerpoint/2010/main" val="131557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2</a:t>
            </a:fld>
            <a:endParaRPr lang="en-US"/>
          </a:p>
        </p:txBody>
      </p:sp>
      <p:sp>
        <p:nvSpPr>
          <p:cNvPr id="5" name="Veri Yer Tutucusu 4">
            <a:extLst>
              <a:ext uri="{FF2B5EF4-FFF2-40B4-BE49-F238E27FC236}">
                <a16:creationId xmlns:a16="http://schemas.microsoft.com/office/drawing/2014/main" id="{05AA0438-10EA-4C1B-801D-F92698BDDBED}"/>
              </a:ext>
            </a:extLst>
          </p:cNvPr>
          <p:cNvSpPr>
            <a:spLocks noGrp="1"/>
          </p:cNvSpPr>
          <p:nvPr>
            <p:ph type="dt" idx="1"/>
          </p:nvPr>
        </p:nvSpPr>
        <p:spPr/>
        <p:txBody>
          <a:bodyPr/>
          <a:lstStyle/>
          <a:p>
            <a:fld id="{6100675D-2B38-4F75-BCF3-1E938BBDD342}" type="datetime4">
              <a:rPr lang="tr-TR" smtClean="0"/>
              <a:t>7 Ocak 2025</a:t>
            </a:fld>
            <a:endParaRPr lang="en-US"/>
          </a:p>
        </p:txBody>
      </p:sp>
    </p:spTree>
    <p:extLst>
      <p:ext uri="{BB962C8B-B14F-4D97-AF65-F5344CB8AC3E}">
        <p14:creationId xmlns:p14="http://schemas.microsoft.com/office/powerpoint/2010/main" val="1967535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20</a:t>
            </a:fld>
            <a:endParaRPr lang="en-US"/>
          </a:p>
        </p:txBody>
      </p:sp>
      <p:sp>
        <p:nvSpPr>
          <p:cNvPr id="5" name="Veri Yer Tutucusu 4">
            <a:extLst>
              <a:ext uri="{FF2B5EF4-FFF2-40B4-BE49-F238E27FC236}">
                <a16:creationId xmlns:a16="http://schemas.microsoft.com/office/drawing/2014/main" id="{058AF680-D8B0-468C-9C7C-8ED4EB1890F7}"/>
              </a:ext>
            </a:extLst>
          </p:cNvPr>
          <p:cNvSpPr>
            <a:spLocks noGrp="1"/>
          </p:cNvSpPr>
          <p:nvPr>
            <p:ph type="dt" idx="1"/>
          </p:nvPr>
        </p:nvSpPr>
        <p:spPr/>
        <p:txBody>
          <a:bodyPr/>
          <a:lstStyle/>
          <a:p>
            <a:fld id="{EEE6401B-8C74-4377-9915-B2EC27EAA72C}" type="datetime4">
              <a:rPr lang="tr-TR" smtClean="0"/>
              <a:t>7 Ocak 2025</a:t>
            </a:fld>
            <a:endParaRPr lang="en-US"/>
          </a:p>
        </p:txBody>
      </p:sp>
    </p:spTree>
    <p:extLst>
      <p:ext uri="{BB962C8B-B14F-4D97-AF65-F5344CB8AC3E}">
        <p14:creationId xmlns:p14="http://schemas.microsoft.com/office/powerpoint/2010/main" val="1542892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21</a:t>
            </a:fld>
            <a:endParaRPr lang="en-US"/>
          </a:p>
        </p:txBody>
      </p:sp>
      <p:sp>
        <p:nvSpPr>
          <p:cNvPr id="5" name="Veri Yer Tutucusu 4">
            <a:extLst>
              <a:ext uri="{FF2B5EF4-FFF2-40B4-BE49-F238E27FC236}">
                <a16:creationId xmlns:a16="http://schemas.microsoft.com/office/drawing/2014/main" id="{F9EA0979-1927-419F-AC30-451D5CA26A50}"/>
              </a:ext>
            </a:extLst>
          </p:cNvPr>
          <p:cNvSpPr>
            <a:spLocks noGrp="1"/>
          </p:cNvSpPr>
          <p:nvPr>
            <p:ph type="dt" idx="1"/>
          </p:nvPr>
        </p:nvSpPr>
        <p:spPr/>
        <p:txBody>
          <a:bodyPr/>
          <a:lstStyle/>
          <a:p>
            <a:fld id="{BB65B3F0-43E5-49DB-8200-0040131AE3FD}" type="datetime4">
              <a:rPr lang="tr-TR" smtClean="0"/>
              <a:t>7 Ocak 2025</a:t>
            </a:fld>
            <a:endParaRPr lang="en-US"/>
          </a:p>
        </p:txBody>
      </p:sp>
    </p:spTree>
    <p:extLst>
      <p:ext uri="{BB962C8B-B14F-4D97-AF65-F5344CB8AC3E}">
        <p14:creationId xmlns:p14="http://schemas.microsoft.com/office/powerpoint/2010/main" val="4006219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22</a:t>
            </a:fld>
            <a:endParaRPr lang="en-US"/>
          </a:p>
        </p:txBody>
      </p:sp>
      <p:sp>
        <p:nvSpPr>
          <p:cNvPr id="5" name="Veri Yer Tutucusu 4">
            <a:extLst>
              <a:ext uri="{FF2B5EF4-FFF2-40B4-BE49-F238E27FC236}">
                <a16:creationId xmlns:a16="http://schemas.microsoft.com/office/drawing/2014/main" id="{1CAEF066-2A26-4C56-9600-C639E4F8A437}"/>
              </a:ext>
            </a:extLst>
          </p:cNvPr>
          <p:cNvSpPr>
            <a:spLocks noGrp="1"/>
          </p:cNvSpPr>
          <p:nvPr>
            <p:ph type="dt" idx="1"/>
          </p:nvPr>
        </p:nvSpPr>
        <p:spPr/>
        <p:txBody>
          <a:bodyPr/>
          <a:lstStyle/>
          <a:p>
            <a:fld id="{BD4D1F38-92D0-4E3C-B6D5-CF0F7BA59FDE}" type="datetime4">
              <a:rPr lang="tr-TR" smtClean="0"/>
              <a:t>7 Ocak 2025</a:t>
            </a:fld>
            <a:endParaRPr lang="en-US"/>
          </a:p>
        </p:txBody>
      </p:sp>
    </p:spTree>
    <p:extLst>
      <p:ext uri="{BB962C8B-B14F-4D97-AF65-F5344CB8AC3E}">
        <p14:creationId xmlns:p14="http://schemas.microsoft.com/office/powerpoint/2010/main" val="972335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23</a:t>
            </a:fld>
            <a:endParaRPr lang="en-US"/>
          </a:p>
        </p:txBody>
      </p:sp>
      <p:sp>
        <p:nvSpPr>
          <p:cNvPr id="5" name="Veri Yer Tutucusu 4">
            <a:extLst>
              <a:ext uri="{FF2B5EF4-FFF2-40B4-BE49-F238E27FC236}">
                <a16:creationId xmlns:a16="http://schemas.microsoft.com/office/drawing/2014/main" id="{91A4DECC-0BC6-4ED5-A4B9-11826BD4604E}"/>
              </a:ext>
            </a:extLst>
          </p:cNvPr>
          <p:cNvSpPr>
            <a:spLocks noGrp="1"/>
          </p:cNvSpPr>
          <p:nvPr>
            <p:ph type="dt" idx="1"/>
          </p:nvPr>
        </p:nvSpPr>
        <p:spPr/>
        <p:txBody>
          <a:bodyPr/>
          <a:lstStyle/>
          <a:p>
            <a:fld id="{6683D5ED-B1DF-4A01-ADB4-B51BA5F4B6CC}" type="datetime4">
              <a:rPr lang="tr-TR" smtClean="0"/>
              <a:t>7 Ocak 2025</a:t>
            </a:fld>
            <a:endParaRPr lang="en-US"/>
          </a:p>
        </p:txBody>
      </p:sp>
    </p:spTree>
    <p:extLst>
      <p:ext uri="{BB962C8B-B14F-4D97-AF65-F5344CB8AC3E}">
        <p14:creationId xmlns:p14="http://schemas.microsoft.com/office/powerpoint/2010/main" val="423916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24</a:t>
            </a:fld>
            <a:endParaRPr lang="en-US"/>
          </a:p>
        </p:txBody>
      </p:sp>
      <p:sp>
        <p:nvSpPr>
          <p:cNvPr id="5" name="Veri Yer Tutucusu 4">
            <a:extLst>
              <a:ext uri="{FF2B5EF4-FFF2-40B4-BE49-F238E27FC236}">
                <a16:creationId xmlns:a16="http://schemas.microsoft.com/office/drawing/2014/main" id="{BFB0B616-04DF-4D99-BA0B-643028F04895}"/>
              </a:ext>
            </a:extLst>
          </p:cNvPr>
          <p:cNvSpPr>
            <a:spLocks noGrp="1"/>
          </p:cNvSpPr>
          <p:nvPr>
            <p:ph type="dt" idx="1"/>
          </p:nvPr>
        </p:nvSpPr>
        <p:spPr/>
        <p:txBody>
          <a:bodyPr/>
          <a:lstStyle/>
          <a:p>
            <a:fld id="{2C1CF86B-AE16-4CAB-AA60-35CA605FEA9C}" type="datetime4">
              <a:rPr lang="tr-TR" smtClean="0"/>
              <a:t>7 Ocak 2025</a:t>
            </a:fld>
            <a:endParaRPr lang="en-US"/>
          </a:p>
        </p:txBody>
      </p:sp>
    </p:spTree>
    <p:extLst>
      <p:ext uri="{BB962C8B-B14F-4D97-AF65-F5344CB8AC3E}">
        <p14:creationId xmlns:p14="http://schemas.microsoft.com/office/powerpoint/2010/main" val="3796795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25</a:t>
            </a:fld>
            <a:endParaRPr lang="en-US"/>
          </a:p>
        </p:txBody>
      </p:sp>
      <p:sp>
        <p:nvSpPr>
          <p:cNvPr id="5" name="Veri Yer Tutucusu 4">
            <a:extLst>
              <a:ext uri="{FF2B5EF4-FFF2-40B4-BE49-F238E27FC236}">
                <a16:creationId xmlns:a16="http://schemas.microsoft.com/office/drawing/2014/main" id="{91FE7928-1D74-4FF5-9340-D7E80CFF5E94}"/>
              </a:ext>
            </a:extLst>
          </p:cNvPr>
          <p:cNvSpPr>
            <a:spLocks noGrp="1"/>
          </p:cNvSpPr>
          <p:nvPr>
            <p:ph type="dt" idx="1"/>
          </p:nvPr>
        </p:nvSpPr>
        <p:spPr/>
        <p:txBody>
          <a:bodyPr/>
          <a:lstStyle/>
          <a:p>
            <a:fld id="{3D548311-0BEE-4BF3-85E2-9BF3BD47D0E4}" type="datetime4">
              <a:rPr lang="tr-TR" smtClean="0"/>
              <a:t>7 Ocak 2025</a:t>
            </a:fld>
            <a:endParaRPr lang="en-US"/>
          </a:p>
        </p:txBody>
      </p:sp>
    </p:spTree>
    <p:extLst>
      <p:ext uri="{BB962C8B-B14F-4D97-AF65-F5344CB8AC3E}">
        <p14:creationId xmlns:p14="http://schemas.microsoft.com/office/powerpoint/2010/main" val="3079126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26</a:t>
            </a:fld>
            <a:endParaRPr lang="en-US"/>
          </a:p>
        </p:txBody>
      </p:sp>
      <p:sp>
        <p:nvSpPr>
          <p:cNvPr id="5" name="Veri Yer Tutucusu 4">
            <a:extLst>
              <a:ext uri="{FF2B5EF4-FFF2-40B4-BE49-F238E27FC236}">
                <a16:creationId xmlns:a16="http://schemas.microsoft.com/office/drawing/2014/main" id="{D0941434-C899-425F-86CA-77BFB7113FA5}"/>
              </a:ext>
            </a:extLst>
          </p:cNvPr>
          <p:cNvSpPr>
            <a:spLocks noGrp="1"/>
          </p:cNvSpPr>
          <p:nvPr>
            <p:ph type="dt" idx="1"/>
          </p:nvPr>
        </p:nvSpPr>
        <p:spPr/>
        <p:txBody>
          <a:bodyPr/>
          <a:lstStyle/>
          <a:p>
            <a:fld id="{AEE920BC-4BCD-47A9-9B8C-99A56248E67C}" type="datetime4">
              <a:rPr lang="tr-TR" smtClean="0"/>
              <a:t>7 Ocak 2025</a:t>
            </a:fld>
            <a:endParaRPr lang="en-US"/>
          </a:p>
        </p:txBody>
      </p:sp>
    </p:spTree>
    <p:extLst>
      <p:ext uri="{BB962C8B-B14F-4D97-AF65-F5344CB8AC3E}">
        <p14:creationId xmlns:p14="http://schemas.microsoft.com/office/powerpoint/2010/main" val="292967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27</a:t>
            </a:fld>
            <a:endParaRPr lang="en-US"/>
          </a:p>
        </p:txBody>
      </p:sp>
      <p:sp>
        <p:nvSpPr>
          <p:cNvPr id="5" name="Veri Yer Tutucusu 4">
            <a:extLst>
              <a:ext uri="{FF2B5EF4-FFF2-40B4-BE49-F238E27FC236}">
                <a16:creationId xmlns:a16="http://schemas.microsoft.com/office/drawing/2014/main" id="{5B7573E6-EC59-4C95-BCBA-0636465AF4A6}"/>
              </a:ext>
            </a:extLst>
          </p:cNvPr>
          <p:cNvSpPr>
            <a:spLocks noGrp="1"/>
          </p:cNvSpPr>
          <p:nvPr>
            <p:ph type="dt" idx="1"/>
          </p:nvPr>
        </p:nvSpPr>
        <p:spPr/>
        <p:txBody>
          <a:bodyPr/>
          <a:lstStyle/>
          <a:p>
            <a:fld id="{B7FC3A07-26F1-453B-A22E-974D04FE39A4}" type="datetime4">
              <a:rPr lang="tr-TR" smtClean="0"/>
              <a:t>7 Ocak 2025</a:t>
            </a:fld>
            <a:endParaRPr lang="en-US"/>
          </a:p>
        </p:txBody>
      </p:sp>
    </p:spTree>
    <p:extLst>
      <p:ext uri="{BB962C8B-B14F-4D97-AF65-F5344CB8AC3E}">
        <p14:creationId xmlns:p14="http://schemas.microsoft.com/office/powerpoint/2010/main" val="49608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28</a:t>
            </a:fld>
            <a:endParaRPr lang="en-US"/>
          </a:p>
        </p:txBody>
      </p:sp>
      <p:sp>
        <p:nvSpPr>
          <p:cNvPr id="5" name="Veri Yer Tutucusu 4">
            <a:extLst>
              <a:ext uri="{FF2B5EF4-FFF2-40B4-BE49-F238E27FC236}">
                <a16:creationId xmlns:a16="http://schemas.microsoft.com/office/drawing/2014/main" id="{8676E29F-6FDA-4F31-AE13-0F6F1DEAD66B}"/>
              </a:ext>
            </a:extLst>
          </p:cNvPr>
          <p:cNvSpPr>
            <a:spLocks noGrp="1"/>
          </p:cNvSpPr>
          <p:nvPr>
            <p:ph type="dt" idx="1"/>
          </p:nvPr>
        </p:nvSpPr>
        <p:spPr/>
        <p:txBody>
          <a:bodyPr/>
          <a:lstStyle/>
          <a:p>
            <a:fld id="{49436BF7-4A67-454B-9E84-74A5CDE1ADFC}" type="datetime4">
              <a:rPr lang="tr-TR" smtClean="0"/>
              <a:t>7 Ocak 2025</a:t>
            </a:fld>
            <a:endParaRPr lang="en-US"/>
          </a:p>
        </p:txBody>
      </p:sp>
    </p:spTree>
    <p:extLst>
      <p:ext uri="{BB962C8B-B14F-4D97-AF65-F5344CB8AC3E}">
        <p14:creationId xmlns:p14="http://schemas.microsoft.com/office/powerpoint/2010/main" val="3269600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29</a:t>
            </a:fld>
            <a:endParaRPr lang="en-US"/>
          </a:p>
        </p:txBody>
      </p:sp>
      <p:sp>
        <p:nvSpPr>
          <p:cNvPr id="5" name="Veri Yer Tutucusu 4">
            <a:extLst>
              <a:ext uri="{FF2B5EF4-FFF2-40B4-BE49-F238E27FC236}">
                <a16:creationId xmlns:a16="http://schemas.microsoft.com/office/drawing/2014/main" id="{6B6F3421-B314-4831-8C30-2B560BE57FA4}"/>
              </a:ext>
            </a:extLst>
          </p:cNvPr>
          <p:cNvSpPr>
            <a:spLocks noGrp="1"/>
          </p:cNvSpPr>
          <p:nvPr>
            <p:ph type="dt" idx="1"/>
          </p:nvPr>
        </p:nvSpPr>
        <p:spPr/>
        <p:txBody>
          <a:bodyPr/>
          <a:lstStyle/>
          <a:p>
            <a:fld id="{772AFEAD-09F9-4FEA-B34F-4FF6676E3978}" type="datetime4">
              <a:rPr lang="tr-TR" smtClean="0"/>
              <a:t>7 Ocak 2025</a:t>
            </a:fld>
            <a:endParaRPr lang="en-US"/>
          </a:p>
        </p:txBody>
      </p:sp>
    </p:spTree>
    <p:extLst>
      <p:ext uri="{BB962C8B-B14F-4D97-AF65-F5344CB8AC3E}">
        <p14:creationId xmlns:p14="http://schemas.microsoft.com/office/powerpoint/2010/main" val="220558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3</a:t>
            </a:fld>
            <a:endParaRPr lang="en-US"/>
          </a:p>
        </p:txBody>
      </p:sp>
      <p:sp>
        <p:nvSpPr>
          <p:cNvPr id="5" name="Veri Yer Tutucusu 4">
            <a:extLst>
              <a:ext uri="{FF2B5EF4-FFF2-40B4-BE49-F238E27FC236}">
                <a16:creationId xmlns:a16="http://schemas.microsoft.com/office/drawing/2014/main" id="{160E7631-FEC0-4C3C-AFC3-FF3243A73205}"/>
              </a:ext>
            </a:extLst>
          </p:cNvPr>
          <p:cNvSpPr>
            <a:spLocks noGrp="1"/>
          </p:cNvSpPr>
          <p:nvPr>
            <p:ph type="dt" idx="1"/>
          </p:nvPr>
        </p:nvSpPr>
        <p:spPr/>
        <p:txBody>
          <a:bodyPr/>
          <a:lstStyle/>
          <a:p>
            <a:fld id="{93767379-8C5E-4830-9E25-7FF661799217}" type="datetime4">
              <a:rPr lang="tr-TR" smtClean="0"/>
              <a:t>7 Ocak 2025</a:t>
            </a:fld>
            <a:endParaRPr lang="en-US"/>
          </a:p>
        </p:txBody>
      </p:sp>
    </p:spTree>
    <p:extLst>
      <p:ext uri="{BB962C8B-B14F-4D97-AF65-F5344CB8AC3E}">
        <p14:creationId xmlns:p14="http://schemas.microsoft.com/office/powerpoint/2010/main" val="797870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30</a:t>
            </a:fld>
            <a:endParaRPr lang="en-US"/>
          </a:p>
        </p:txBody>
      </p:sp>
      <p:sp>
        <p:nvSpPr>
          <p:cNvPr id="5" name="Veri Yer Tutucusu 4">
            <a:extLst>
              <a:ext uri="{FF2B5EF4-FFF2-40B4-BE49-F238E27FC236}">
                <a16:creationId xmlns:a16="http://schemas.microsoft.com/office/drawing/2014/main" id="{15EE8A34-2E51-4E43-8CB7-CBE6EF49D5D9}"/>
              </a:ext>
            </a:extLst>
          </p:cNvPr>
          <p:cNvSpPr>
            <a:spLocks noGrp="1"/>
          </p:cNvSpPr>
          <p:nvPr>
            <p:ph type="dt" idx="1"/>
          </p:nvPr>
        </p:nvSpPr>
        <p:spPr/>
        <p:txBody>
          <a:bodyPr/>
          <a:lstStyle/>
          <a:p>
            <a:fld id="{2A0ED742-3233-43E5-B54B-E6FDE17E2F9D}" type="datetime4">
              <a:rPr lang="tr-TR" smtClean="0"/>
              <a:t>7 Ocak 2025</a:t>
            </a:fld>
            <a:endParaRPr lang="en-US"/>
          </a:p>
        </p:txBody>
      </p:sp>
    </p:spTree>
    <p:extLst>
      <p:ext uri="{BB962C8B-B14F-4D97-AF65-F5344CB8AC3E}">
        <p14:creationId xmlns:p14="http://schemas.microsoft.com/office/powerpoint/2010/main" val="1711630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31</a:t>
            </a:fld>
            <a:endParaRPr lang="en-US"/>
          </a:p>
        </p:txBody>
      </p:sp>
      <p:sp>
        <p:nvSpPr>
          <p:cNvPr id="5" name="Veri Yer Tutucusu 4">
            <a:extLst>
              <a:ext uri="{FF2B5EF4-FFF2-40B4-BE49-F238E27FC236}">
                <a16:creationId xmlns:a16="http://schemas.microsoft.com/office/drawing/2014/main" id="{999D8969-3EB6-4833-B2ED-4EB7B971738A}"/>
              </a:ext>
            </a:extLst>
          </p:cNvPr>
          <p:cNvSpPr>
            <a:spLocks noGrp="1"/>
          </p:cNvSpPr>
          <p:nvPr>
            <p:ph type="dt" idx="1"/>
          </p:nvPr>
        </p:nvSpPr>
        <p:spPr/>
        <p:txBody>
          <a:bodyPr/>
          <a:lstStyle/>
          <a:p>
            <a:fld id="{C83BC356-D895-4C56-AD7C-C588D795B760}" type="datetime4">
              <a:rPr lang="tr-TR" smtClean="0"/>
              <a:t>7 Ocak 2025</a:t>
            </a:fld>
            <a:endParaRPr lang="en-US"/>
          </a:p>
        </p:txBody>
      </p:sp>
    </p:spTree>
    <p:extLst>
      <p:ext uri="{BB962C8B-B14F-4D97-AF65-F5344CB8AC3E}">
        <p14:creationId xmlns:p14="http://schemas.microsoft.com/office/powerpoint/2010/main" val="3763712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32</a:t>
            </a:fld>
            <a:endParaRPr lang="en-US"/>
          </a:p>
        </p:txBody>
      </p:sp>
      <p:sp>
        <p:nvSpPr>
          <p:cNvPr id="5" name="Veri Yer Tutucusu 4">
            <a:extLst>
              <a:ext uri="{FF2B5EF4-FFF2-40B4-BE49-F238E27FC236}">
                <a16:creationId xmlns:a16="http://schemas.microsoft.com/office/drawing/2014/main" id="{DD5F6901-0F90-430A-A651-402BA07414B3}"/>
              </a:ext>
            </a:extLst>
          </p:cNvPr>
          <p:cNvSpPr>
            <a:spLocks noGrp="1"/>
          </p:cNvSpPr>
          <p:nvPr>
            <p:ph type="dt" idx="1"/>
          </p:nvPr>
        </p:nvSpPr>
        <p:spPr/>
        <p:txBody>
          <a:bodyPr/>
          <a:lstStyle/>
          <a:p>
            <a:fld id="{BA167D93-95EB-4846-B2FC-18509011CE71}" type="datetime4">
              <a:rPr lang="tr-TR" smtClean="0"/>
              <a:t>7 Ocak 2025</a:t>
            </a:fld>
            <a:endParaRPr lang="en-US"/>
          </a:p>
        </p:txBody>
      </p:sp>
    </p:spTree>
    <p:extLst>
      <p:ext uri="{BB962C8B-B14F-4D97-AF65-F5344CB8AC3E}">
        <p14:creationId xmlns:p14="http://schemas.microsoft.com/office/powerpoint/2010/main" val="4232230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33</a:t>
            </a:fld>
            <a:endParaRPr lang="en-US"/>
          </a:p>
        </p:txBody>
      </p:sp>
      <p:sp>
        <p:nvSpPr>
          <p:cNvPr id="5" name="Veri Yer Tutucusu 4">
            <a:extLst>
              <a:ext uri="{FF2B5EF4-FFF2-40B4-BE49-F238E27FC236}">
                <a16:creationId xmlns:a16="http://schemas.microsoft.com/office/drawing/2014/main" id="{033D976E-15B5-4432-AA5D-DBA95A03267D}"/>
              </a:ext>
            </a:extLst>
          </p:cNvPr>
          <p:cNvSpPr>
            <a:spLocks noGrp="1"/>
          </p:cNvSpPr>
          <p:nvPr>
            <p:ph type="dt" idx="1"/>
          </p:nvPr>
        </p:nvSpPr>
        <p:spPr/>
        <p:txBody>
          <a:bodyPr/>
          <a:lstStyle/>
          <a:p>
            <a:fld id="{415F8783-EC38-4CCC-BE5F-9A4A7D8F036C}" type="datetime4">
              <a:rPr lang="tr-TR" smtClean="0"/>
              <a:t>7 Ocak 2025</a:t>
            </a:fld>
            <a:endParaRPr lang="en-US"/>
          </a:p>
        </p:txBody>
      </p:sp>
    </p:spTree>
    <p:extLst>
      <p:ext uri="{BB962C8B-B14F-4D97-AF65-F5344CB8AC3E}">
        <p14:creationId xmlns:p14="http://schemas.microsoft.com/office/powerpoint/2010/main" val="1698330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34</a:t>
            </a:fld>
            <a:endParaRPr lang="en-US"/>
          </a:p>
        </p:txBody>
      </p:sp>
      <p:sp>
        <p:nvSpPr>
          <p:cNvPr id="5" name="Veri Yer Tutucusu 4">
            <a:extLst>
              <a:ext uri="{FF2B5EF4-FFF2-40B4-BE49-F238E27FC236}">
                <a16:creationId xmlns:a16="http://schemas.microsoft.com/office/drawing/2014/main" id="{9EC0DBEB-6DAA-4A7A-805B-AA8426D8C95E}"/>
              </a:ext>
            </a:extLst>
          </p:cNvPr>
          <p:cNvSpPr>
            <a:spLocks noGrp="1"/>
          </p:cNvSpPr>
          <p:nvPr>
            <p:ph type="dt" idx="1"/>
          </p:nvPr>
        </p:nvSpPr>
        <p:spPr/>
        <p:txBody>
          <a:bodyPr/>
          <a:lstStyle/>
          <a:p>
            <a:fld id="{35F697C7-EDA3-4CDA-9A82-44046FB1906E}" type="datetime4">
              <a:rPr lang="tr-TR" smtClean="0"/>
              <a:t>7 Ocak 2025</a:t>
            </a:fld>
            <a:endParaRPr lang="en-US"/>
          </a:p>
        </p:txBody>
      </p:sp>
    </p:spTree>
    <p:extLst>
      <p:ext uri="{BB962C8B-B14F-4D97-AF65-F5344CB8AC3E}">
        <p14:creationId xmlns:p14="http://schemas.microsoft.com/office/powerpoint/2010/main" val="4113758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35</a:t>
            </a:fld>
            <a:endParaRPr lang="en-US"/>
          </a:p>
        </p:txBody>
      </p:sp>
      <p:sp>
        <p:nvSpPr>
          <p:cNvPr id="5" name="Veri Yer Tutucusu 4">
            <a:extLst>
              <a:ext uri="{FF2B5EF4-FFF2-40B4-BE49-F238E27FC236}">
                <a16:creationId xmlns:a16="http://schemas.microsoft.com/office/drawing/2014/main" id="{B3E3CE0C-2F79-4F09-A553-57D6F65722DB}"/>
              </a:ext>
            </a:extLst>
          </p:cNvPr>
          <p:cNvSpPr>
            <a:spLocks noGrp="1"/>
          </p:cNvSpPr>
          <p:nvPr>
            <p:ph type="dt" idx="1"/>
          </p:nvPr>
        </p:nvSpPr>
        <p:spPr/>
        <p:txBody>
          <a:bodyPr/>
          <a:lstStyle/>
          <a:p>
            <a:fld id="{49ED5B81-194E-4B2D-8361-B3FDD6F09081}" type="datetime4">
              <a:rPr lang="tr-TR" smtClean="0"/>
              <a:t>7 Ocak 2025</a:t>
            </a:fld>
            <a:endParaRPr lang="en-US"/>
          </a:p>
        </p:txBody>
      </p:sp>
    </p:spTree>
    <p:extLst>
      <p:ext uri="{BB962C8B-B14F-4D97-AF65-F5344CB8AC3E}">
        <p14:creationId xmlns:p14="http://schemas.microsoft.com/office/powerpoint/2010/main" val="3183216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36</a:t>
            </a:fld>
            <a:endParaRPr lang="en-US"/>
          </a:p>
        </p:txBody>
      </p:sp>
      <p:sp>
        <p:nvSpPr>
          <p:cNvPr id="5" name="Veri Yer Tutucusu 4">
            <a:extLst>
              <a:ext uri="{FF2B5EF4-FFF2-40B4-BE49-F238E27FC236}">
                <a16:creationId xmlns:a16="http://schemas.microsoft.com/office/drawing/2014/main" id="{AF13E3ED-AC5D-4A4D-AD12-32286BB32597}"/>
              </a:ext>
            </a:extLst>
          </p:cNvPr>
          <p:cNvSpPr>
            <a:spLocks noGrp="1"/>
          </p:cNvSpPr>
          <p:nvPr>
            <p:ph type="dt" idx="1"/>
          </p:nvPr>
        </p:nvSpPr>
        <p:spPr/>
        <p:txBody>
          <a:bodyPr/>
          <a:lstStyle/>
          <a:p>
            <a:fld id="{F73FEC9B-88EA-4C9E-A4BD-BCE2096197C4}" type="datetime4">
              <a:rPr lang="tr-TR" smtClean="0"/>
              <a:t>7 Ocak 2025</a:t>
            </a:fld>
            <a:endParaRPr lang="en-US"/>
          </a:p>
        </p:txBody>
      </p:sp>
    </p:spTree>
    <p:extLst>
      <p:ext uri="{BB962C8B-B14F-4D97-AF65-F5344CB8AC3E}">
        <p14:creationId xmlns:p14="http://schemas.microsoft.com/office/powerpoint/2010/main" val="2594337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37</a:t>
            </a:fld>
            <a:endParaRPr lang="en-US"/>
          </a:p>
        </p:txBody>
      </p:sp>
      <p:sp>
        <p:nvSpPr>
          <p:cNvPr id="5" name="Veri Yer Tutucusu 4">
            <a:extLst>
              <a:ext uri="{FF2B5EF4-FFF2-40B4-BE49-F238E27FC236}">
                <a16:creationId xmlns:a16="http://schemas.microsoft.com/office/drawing/2014/main" id="{22246D8F-DF11-4553-856B-48B31D049374}"/>
              </a:ext>
            </a:extLst>
          </p:cNvPr>
          <p:cNvSpPr>
            <a:spLocks noGrp="1"/>
          </p:cNvSpPr>
          <p:nvPr>
            <p:ph type="dt" idx="1"/>
          </p:nvPr>
        </p:nvSpPr>
        <p:spPr/>
        <p:txBody>
          <a:bodyPr/>
          <a:lstStyle/>
          <a:p>
            <a:fld id="{D83C44D3-DC41-4141-8CB5-7A50D46FF16B}" type="datetime4">
              <a:rPr lang="tr-TR" smtClean="0"/>
              <a:t>7 Ocak 2025</a:t>
            </a:fld>
            <a:endParaRPr lang="en-US"/>
          </a:p>
        </p:txBody>
      </p:sp>
    </p:spTree>
    <p:extLst>
      <p:ext uri="{BB962C8B-B14F-4D97-AF65-F5344CB8AC3E}">
        <p14:creationId xmlns:p14="http://schemas.microsoft.com/office/powerpoint/2010/main" val="423486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38</a:t>
            </a:fld>
            <a:endParaRPr lang="en-US"/>
          </a:p>
        </p:txBody>
      </p:sp>
      <p:sp>
        <p:nvSpPr>
          <p:cNvPr id="5" name="Veri Yer Tutucusu 4">
            <a:extLst>
              <a:ext uri="{FF2B5EF4-FFF2-40B4-BE49-F238E27FC236}">
                <a16:creationId xmlns:a16="http://schemas.microsoft.com/office/drawing/2014/main" id="{39410B28-C139-4158-AE57-6F29F533FC3A}"/>
              </a:ext>
            </a:extLst>
          </p:cNvPr>
          <p:cNvSpPr>
            <a:spLocks noGrp="1"/>
          </p:cNvSpPr>
          <p:nvPr>
            <p:ph type="dt" idx="1"/>
          </p:nvPr>
        </p:nvSpPr>
        <p:spPr/>
        <p:txBody>
          <a:bodyPr/>
          <a:lstStyle/>
          <a:p>
            <a:fld id="{ADA1FC23-8B02-434D-84AC-B6254C31D591}" type="datetime4">
              <a:rPr lang="tr-TR" smtClean="0"/>
              <a:t>7 Ocak 2025</a:t>
            </a:fld>
            <a:endParaRPr lang="en-US"/>
          </a:p>
        </p:txBody>
      </p:sp>
    </p:spTree>
    <p:extLst>
      <p:ext uri="{BB962C8B-B14F-4D97-AF65-F5344CB8AC3E}">
        <p14:creationId xmlns:p14="http://schemas.microsoft.com/office/powerpoint/2010/main" val="22012314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39</a:t>
            </a:fld>
            <a:endParaRPr lang="en-US"/>
          </a:p>
        </p:txBody>
      </p:sp>
      <p:sp>
        <p:nvSpPr>
          <p:cNvPr id="5" name="Veri Yer Tutucusu 4">
            <a:extLst>
              <a:ext uri="{FF2B5EF4-FFF2-40B4-BE49-F238E27FC236}">
                <a16:creationId xmlns:a16="http://schemas.microsoft.com/office/drawing/2014/main" id="{AC6451A7-C0FD-4E2E-AD77-F7041F27AF74}"/>
              </a:ext>
            </a:extLst>
          </p:cNvPr>
          <p:cNvSpPr>
            <a:spLocks noGrp="1"/>
          </p:cNvSpPr>
          <p:nvPr>
            <p:ph type="dt" idx="1"/>
          </p:nvPr>
        </p:nvSpPr>
        <p:spPr/>
        <p:txBody>
          <a:bodyPr/>
          <a:lstStyle/>
          <a:p>
            <a:fld id="{985C90F5-4859-4FD7-88C1-B2FD56CB27BE}" type="datetime4">
              <a:rPr lang="tr-TR" smtClean="0"/>
              <a:t>7 Ocak 2025</a:t>
            </a:fld>
            <a:endParaRPr lang="en-US"/>
          </a:p>
        </p:txBody>
      </p:sp>
    </p:spTree>
    <p:extLst>
      <p:ext uri="{BB962C8B-B14F-4D97-AF65-F5344CB8AC3E}">
        <p14:creationId xmlns:p14="http://schemas.microsoft.com/office/powerpoint/2010/main" val="411353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4</a:t>
            </a:fld>
            <a:endParaRPr lang="en-US"/>
          </a:p>
        </p:txBody>
      </p:sp>
      <p:sp>
        <p:nvSpPr>
          <p:cNvPr id="5" name="Veri Yer Tutucusu 4">
            <a:extLst>
              <a:ext uri="{FF2B5EF4-FFF2-40B4-BE49-F238E27FC236}">
                <a16:creationId xmlns:a16="http://schemas.microsoft.com/office/drawing/2014/main" id="{5F40164E-7C48-4FEC-8D0C-E7F2A1F8442B}"/>
              </a:ext>
            </a:extLst>
          </p:cNvPr>
          <p:cNvSpPr>
            <a:spLocks noGrp="1"/>
          </p:cNvSpPr>
          <p:nvPr>
            <p:ph type="dt" idx="1"/>
          </p:nvPr>
        </p:nvSpPr>
        <p:spPr/>
        <p:txBody>
          <a:bodyPr/>
          <a:lstStyle/>
          <a:p>
            <a:fld id="{A17F460E-2152-4582-976D-5A9B53CC11A8}" type="datetime4">
              <a:rPr lang="tr-TR" smtClean="0"/>
              <a:t>7 Ocak 2025</a:t>
            </a:fld>
            <a:endParaRPr lang="en-US"/>
          </a:p>
        </p:txBody>
      </p:sp>
    </p:spTree>
    <p:extLst>
      <p:ext uri="{BB962C8B-B14F-4D97-AF65-F5344CB8AC3E}">
        <p14:creationId xmlns:p14="http://schemas.microsoft.com/office/powerpoint/2010/main" val="3268268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40</a:t>
            </a:fld>
            <a:endParaRPr lang="en-US"/>
          </a:p>
        </p:txBody>
      </p:sp>
      <p:sp>
        <p:nvSpPr>
          <p:cNvPr id="5" name="Veri Yer Tutucusu 4">
            <a:extLst>
              <a:ext uri="{FF2B5EF4-FFF2-40B4-BE49-F238E27FC236}">
                <a16:creationId xmlns:a16="http://schemas.microsoft.com/office/drawing/2014/main" id="{B3F87663-D0EB-4794-962E-B32C9A7B7D8E}"/>
              </a:ext>
            </a:extLst>
          </p:cNvPr>
          <p:cNvSpPr>
            <a:spLocks noGrp="1"/>
          </p:cNvSpPr>
          <p:nvPr>
            <p:ph type="dt" idx="1"/>
          </p:nvPr>
        </p:nvSpPr>
        <p:spPr/>
        <p:txBody>
          <a:bodyPr/>
          <a:lstStyle/>
          <a:p>
            <a:fld id="{177E0965-EFB6-4AA3-B0E1-4AD45FC50CBC}" type="datetime4">
              <a:rPr lang="tr-TR" smtClean="0"/>
              <a:t>7 Ocak 2025</a:t>
            </a:fld>
            <a:endParaRPr lang="en-US"/>
          </a:p>
        </p:txBody>
      </p:sp>
    </p:spTree>
    <p:extLst>
      <p:ext uri="{BB962C8B-B14F-4D97-AF65-F5344CB8AC3E}">
        <p14:creationId xmlns:p14="http://schemas.microsoft.com/office/powerpoint/2010/main" val="813463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5</a:t>
            </a:fld>
            <a:endParaRPr lang="en-US"/>
          </a:p>
        </p:txBody>
      </p:sp>
      <p:sp>
        <p:nvSpPr>
          <p:cNvPr id="5" name="Veri Yer Tutucusu 4">
            <a:extLst>
              <a:ext uri="{FF2B5EF4-FFF2-40B4-BE49-F238E27FC236}">
                <a16:creationId xmlns:a16="http://schemas.microsoft.com/office/drawing/2014/main" id="{4A9AF37E-F6E7-45C6-AA2C-DA04B202AD19}"/>
              </a:ext>
            </a:extLst>
          </p:cNvPr>
          <p:cNvSpPr>
            <a:spLocks noGrp="1"/>
          </p:cNvSpPr>
          <p:nvPr>
            <p:ph type="dt" idx="1"/>
          </p:nvPr>
        </p:nvSpPr>
        <p:spPr/>
        <p:txBody>
          <a:bodyPr/>
          <a:lstStyle/>
          <a:p>
            <a:fld id="{DCECB822-50F7-461B-9794-5B84DDE7D7DB}" type="datetime4">
              <a:rPr lang="tr-TR" smtClean="0"/>
              <a:t>7 Ocak 2025</a:t>
            </a:fld>
            <a:endParaRPr lang="en-US"/>
          </a:p>
        </p:txBody>
      </p:sp>
    </p:spTree>
    <p:extLst>
      <p:ext uri="{BB962C8B-B14F-4D97-AF65-F5344CB8AC3E}">
        <p14:creationId xmlns:p14="http://schemas.microsoft.com/office/powerpoint/2010/main" val="3661067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6</a:t>
            </a:fld>
            <a:endParaRPr lang="en-US"/>
          </a:p>
        </p:txBody>
      </p:sp>
      <p:sp>
        <p:nvSpPr>
          <p:cNvPr id="5" name="Veri Yer Tutucusu 4">
            <a:extLst>
              <a:ext uri="{FF2B5EF4-FFF2-40B4-BE49-F238E27FC236}">
                <a16:creationId xmlns:a16="http://schemas.microsoft.com/office/drawing/2014/main" id="{C4D56E83-9733-4040-8030-28A17156BEF7}"/>
              </a:ext>
            </a:extLst>
          </p:cNvPr>
          <p:cNvSpPr>
            <a:spLocks noGrp="1"/>
          </p:cNvSpPr>
          <p:nvPr>
            <p:ph type="dt" idx="1"/>
          </p:nvPr>
        </p:nvSpPr>
        <p:spPr/>
        <p:txBody>
          <a:bodyPr/>
          <a:lstStyle/>
          <a:p>
            <a:fld id="{1E98D07A-EE79-4C03-ACEF-087DC48467B6}" type="datetime4">
              <a:rPr lang="tr-TR" smtClean="0"/>
              <a:t>7 Ocak 2025</a:t>
            </a:fld>
            <a:endParaRPr lang="en-US"/>
          </a:p>
        </p:txBody>
      </p:sp>
    </p:spTree>
    <p:extLst>
      <p:ext uri="{BB962C8B-B14F-4D97-AF65-F5344CB8AC3E}">
        <p14:creationId xmlns:p14="http://schemas.microsoft.com/office/powerpoint/2010/main" val="444258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7</a:t>
            </a:fld>
            <a:endParaRPr lang="en-US"/>
          </a:p>
        </p:txBody>
      </p:sp>
      <p:sp>
        <p:nvSpPr>
          <p:cNvPr id="5" name="Veri Yer Tutucusu 4">
            <a:extLst>
              <a:ext uri="{FF2B5EF4-FFF2-40B4-BE49-F238E27FC236}">
                <a16:creationId xmlns:a16="http://schemas.microsoft.com/office/drawing/2014/main" id="{E660DAB1-D2EF-4ECB-B1E9-1DB6844394E1}"/>
              </a:ext>
            </a:extLst>
          </p:cNvPr>
          <p:cNvSpPr>
            <a:spLocks noGrp="1"/>
          </p:cNvSpPr>
          <p:nvPr>
            <p:ph type="dt" idx="1"/>
          </p:nvPr>
        </p:nvSpPr>
        <p:spPr/>
        <p:txBody>
          <a:bodyPr/>
          <a:lstStyle/>
          <a:p>
            <a:fld id="{AA97F847-87D7-44F7-81A4-B46C124F50AE}" type="datetime4">
              <a:rPr lang="tr-TR" smtClean="0"/>
              <a:t>7 Ocak 2025</a:t>
            </a:fld>
            <a:endParaRPr lang="en-US"/>
          </a:p>
        </p:txBody>
      </p:sp>
    </p:spTree>
    <p:extLst>
      <p:ext uri="{BB962C8B-B14F-4D97-AF65-F5344CB8AC3E}">
        <p14:creationId xmlns:p14="http://schemas.microsoft.com/office/powerpoint/2010/main" val="1150717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8</a:t>
            </a:fld>
            <a:endParaRPr lang="en-US"/>
          </a:p>
        </p:txBody>
      </p:sp>
      <p:sp>
        <p:nvSpPr>
          <p:cNvPr id="5" name="Veri Yer Tutucusu 4">
            <a:extLst>
              <a:ext uri="{FF2B5EF4-FFF2-40B4-BE49-F238E27FC236}">
                <a16:creationId xmlns:a16="http://schemas.microsoft.com/office/drawing/2014/main" id="{E1F786FC-0757-42C2-9B90-D7AE8352A7B7}"/>
              </a:ext>
            </a:extLst>
          </p:cNvPr>
          <p:cNvSpPr>
            <a:spLocks noGrp="1"/>
          </p:cNvSpPr>
          <p:nvPr>
            <p:ph type="dt" idx="1"/>
          </p:nvPr>
        </p:nvSpPr>
        <p:spPr/>
        <p:txBody>
          <a:bodyPr/>
          <a:lstStyle/>
          <a:p>
            <a:fld id="{73D54C19-033C-4C96-9216-CF1FB2DD03B9}" type="datetime4">
              <a:rPr lang="tr-TR" smtClean="0"/>
              <a:t>7 Ocak 2025</a:t>
            </a:fld>
            <a:endParaRPr lang="en-US"/>
          </a:p>
        </p:txBody>
      </p:sp>
    </p:spTree>
    <p:extLst>
      <p:ext uri="{BB962C8B-B14F-4D97-AF65-F5344CB8AC3E}">
        <p14:creationId xmlns:p14="http://schemas.microsoft.com/office/powerpoint/2010/main" val="4077883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210F095-B86A-4E39-BBBD-7E64BC59371B}" type="slidenum">
              <a:rPr lang="en-US" smtClean="0"/>
              <a:t>9</a:t>
            </a:fld>
            <a:endParaRPr lang="en-US"/>
          </a:p>
        </p:txBody>
      </p:sp>
      <p:sp>
        <p:nvSpPr>
          <p:cNvPr id="5" name="Veri Yer Tutucusu 4">
            <a:extLst>
              <a:ext uri="{FF2B5EF4-FFF2-40B4-BE49-F238E27FC236}">
                <a16:creationId xmlns:a16="http://schemas.microsoft.com/office/drawing/2014/main" id="{0385334C-CC56-4C7E-BEA7-12076CF54C8E}"/>
              </a:ext>
            </a:extLst>
          </p:cNvPr>
          <p:cNvSpPr>
            <a:spLocks noGrp="1"/>
          </p:cNvSpPr>
          <p:nvPr>
            <p:ph type="dt" idx="1"/>
          </p:nvPr>
        </p:nvSpPr>
        <p:spPr/>
        <p:txBody>
          <a:bodyPr/>
          <a:lstStyle/>
          <a:p>
            <a:fld id="{37CD7D72-188A-42D4-82E0-25BC4F64E030}" type="datetime4">
              <a:rPr lang="tr-TR" smtClean="0"/>
              <a:t>7 Ocak 2025</a:t>
            </a:fld>
            <a:endParaRPr lang="en-US"/>
          </a:p>
        </p:txBody>
      </p:sp>
    </p:spTree>
    <p:extLst>
      <p:ext uri="{BB962C8B-B14F-4D97-AF65-F5344CB8AC3E}">
        <p14:creationId xmlns:p14="http://schemas.microsoft.com/office/powerpoint/2010/main" val="406542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a:p>
        </p:txBody>
      </p:sp>
      <p:sp>
        <p:nvSpPr>
          <p:cNvPr id="10" name="Veri Yer Tutucusu 9"/>
          <p:cNvSpPr>
            <a:spLocks noGrp="1"/>
          </p:cNvSpPr>
          <p:nvPr>
            <p:ph type="dt" sz="half" idx="10"/>
          </p:nvPr>
        </p:nvSpPr>
        <p:spPr/>
        <p:txBody>
          <a:bodyPr/>
          <a:lstStyle/>
          <a:p>
            <a:fld id="{2522C159-864B-44E7-B80B-7EDF6DDF79F3}" type="datetime1">
              <a:rPr lang="en-US" smtClean="0"/>
              <a:t>1/7/2025</a:t>
            </a:fld>
            <a:endParaRPr lang="en-US"/>
          </a:p>
        </p:txBody>
      </p:sp>
      <p:sp>
        <p:nvSpPr>
          <p:cNvPr id="11" name="Altbilgi Yer Tutucusu 10"/>
          <p:cNvSpPr>
            <a:spLocks noGrp="1"/>
          </p:cNvSpPr>
          <p:nvPr>
            <p:ph type="ftr" sz="quarter" idx="11"/>
          </p:nvPr>
        </p:nvSpPr>
        <p:spPr/>
        <p:txBody>
          <a:bodyPr/>
          <a:lstStyle/>
          <a:p>
            <a:endParaRPr lang="en-US"/>
          </a:p>
        </p:txBody>
      </p:sp>
      <p:sp>
        <p:nvSpPr>
          <p:cNvPr id="12" name="Slayt Numarası Yer Tutucusu 11"/>
          <p:cNvSpPr>
            <a:spLocks noGrp="1"/>
          </p:cNvSpPr>
          <p:nvPr>
            <p:ph type="sldNum" sz="quarter" idx="12"/>
          </p:nvPr>
        </p:nvSpPr>
        <p:spPr/>
        <p:txBody>
          <a:bodyPr/>
          <a:lstStyle/>
          <a:p>
            <a:fld id="{EB9A6E30-2574-4C40-981B-E8094CC6F336}" type="slidenum">
              <a:rPr lang="en-US" smtClean="0"/>
              <a:t>‹#›</a:t>
            </a:fld>
            <a:endParaRPr lang="en-US"/>
          </a:p>
        </p:txBody>
      </p:sp>
    </p:spTree>
    <p:extLst>
      <p:ext uri="{BB962C8B-B14F-4D97-AF65-F5344CB8AC3E}">
        <p14:creationId xmlns:p14="http://schemas.microsoft.com/office/powerpoint/2010/main" val="2111797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0A95B41B-22F0-45D7-A793-BC8E3003E661}" type="datetime1">
              <a:rPr lang="en-US" smtClean="0"/>
              <a:t>1/7/2025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EB9A6E30-2574-4C40-981B-E8094CC6F336}" type="slidenum">
              <a:rPr lang="en-US" smtClean="0"/>
              <a:t>‹#›</a:t>
            </a:fld>
            <a:endParaRPr lang="en-US"/>
          </a:p>
        </p:txBody>
      </p:sp>
    </p:spTree>
    <p:extLst>
      <p:ext uri="{BB962C8B-B14F-4D97-AF65-F5344CB8AC3E}">
        <p14:creationId xmlns:p14="http://schemas.microsoft.com/office/powerpoint/2010/main" val="122594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441DA9E0-5B34-4E74-8045-FA834738D761}" type="datetime1">
              <a:rPr lang="en-US" smtClean="0"/>
              <a:t>1/7/2025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EB9A6E30-2574-4C40-981B-E8094CC6F336}" type="slidenum">
              <a:rPr lang="en-US" smtClean="0"/>
              <a:t>‹#›</a:t>
            </a:fld>
            <a:endParaRPr lang="en-US"/>
          </a:p>
        </p:txBody>
      </p:sp>
    </p:spTree>
    <p:extLst>
      <p:ext uri="{BB962C8B-B14F-4D97-AF65-F5344CB8AC3E}">
        <p14:creationId xmlns:p14="http://schemas.microsoft.com/office/powerpoint/2010/main" val="38250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5E9BF794-630D-4CAD-B9D8-71523BC52E67}" type="datetime1">
              <a:rPr lang="en-US" smtClean="0"/>
              <a:t>1/7/2025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EB9A6E30-2574-4C40-981B-E8094CC6F336}" type="slidenum">
              <a:rPr lang="en-US" smtClean="0"/>
              <a:t>‹#›</a:t>
            </a:fld>
            <a:endParaRPr lang="en-US"/>
          </a:p>
        </p:txBody>
      </p:sp>
    </p:spTree>
    <p:extLst>
      <p:ext uri="{BB962C8B-B14F-4D97-AF65-F5344CB8AC3E}">
        <p14:creationId xmlns:p14="http://schemas.microsoft.com/office/powerpoint/2010/main" val="165679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0E9FA208-0ADF-4F85-9FD6-FC60AA86A1CF}" type="datetime1">
              <a:rPr lang="en-US" smtClean="0"/>
              <a:t>1/7/2025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EB9A6E30-2574-4C40-981B-E8094CC6F336}" type="slidenum">
              <a:rPr lang="en-US" smtClean="0"/>
              <a:t>‹#›</a:t>
            </a:fld>
            <a:endParaRPr lang="en-US"/>
          </a:p>
        </p:txBody>
      </p:sp>
    </p:spTree>
    <p:extLst>
      <p:ext uri="{BB962C8B-B14F-4D97-AF65-F5344CB8AC3E}">
        <p14:creationId xmlns:p14="http://schemas.microsoft.com/office/powerpoint/2010/main" val="161883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5DAE584C-0E8E-46A1-8C7D-E989B2E08F5E}" type="datetime1">
              <a:rPr lang="en-US" smtClean="0"/>
              <a:t>1/7/2025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EB9A6E30-2574-4C40-981B-E8094CC6F336}" type="slidenum">
              <a:rPr lang="en-US" smtClean="0"/>
              <a:t>‹#›</a:t>
            </a:fld>
            <a:endParaRPr lang="en-US"/>
          </a:p>
        </p:txBody>
      </p:sp>
    </p:spTree>
    <p:extLst>
      <p:ext uri="{BB962C8B-B14F-4D97-AF65-F5344CB8AC3E}">
        <p14:creationId xmlns:p14="http://schemas.microsoft.com/office/powerpoint/2010/main" val="136277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B2BC5B39-29ED-4CA4-BD58-6FE0F9321E2C}" type="datetime1">
              <a:rPr lang="en-US" smtClean="0"/>
              <a:t>1/7/2025</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EB9A6E30-2574-4C40-981B-E8094CC6F336}" type="slidenum">
              <a:rPr lang="en-US" smtClean="0"/>
              <a:t>‹#›</a:t>
            </a:fld>
            <a:endParaRPr lang="en-US"/>
          </a:p>
        </p:txBody>
      </p:sp>
    </p:spTree>
    <p:extLst>
      <p:ext uri="{BB962C8B-B14F-4D97-AF65-F5344CB8AC3E}">
        <p14:creationId xmlns:p14="http://schemas.microsoft.com/office/powerpoint/2010/main" val="1854269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50472DA0-12E7-45D1-888D-A6131122C778}" type="datetime1">
              <a:rPr lang="en-US" smtClean="0"/>
              <a:t>1/7/2025</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EB9A6E30-2574-4C40-981B-E8094CC6F336}" type="slidenum">
              <a:rPr lang="en-US" smtClean="0"/>
              <a:t>‹#›</a:t>
            </a:fld>
            <a:endParaRPr lang="en-US"/>
          </a:p>
        </p:txBody>
      </p:sp>
    </p:spTree>
    <p:extLst>
      <p:ext uri="{BB962C8B-B14F-4D97-AF65-F5344CB8AC3E}">
        <p14:creationId xmlns:p14="http://schemas.microsoft.com/office/powerpoint/2010/main" val="790816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57B58E8-1B55-4759-85FC-91532CFFE20F}" type="datetime1">
              <a:rPr lang="en-US" smtClean="0"/>
              <a:t>1/7/2025</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EB9A6E30-2574-4C40-981B-E8094CC6F336}" type="slidenum">
              <a:rPr lang="en-US" smtClean="0"/>
              <a:t>‹#›</a:t>
            </a:fld>
            <a:endParaRPr lang="en-US"/>
          </a:p>
        </p:txBody>
      </p:sp>
    </p:spTree>
    <p:extLst>
      <p:ext uri="{BB962C8B-B14F-4D97-AF65-F5344CB8AC3E}">
        <p14:creationId xmlns:p14="http://schemas.microsoft.com/office/powerpoint/2010/main" val="239433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DA5ACE5-B8B3-47A3-9129-C30653E730A1}" type="datetime1">
              <a:rPr lang="en-US" smtClean="0"/>
              <a:t>1/7/2025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EB9A6E30-2574-4C40-981B-E8094CC6F336}" type="slidenum">
              <a:rPr lang="en-US" smtClean="0"/>
              <a:t>‹#›</a:t>
            </a:fld>
            <a:endParaRPr lang="en-US"/>
          </a:p>
        </p:txBody>
      </p:sp>
    </p:spTree>
    <p:extLst>
      <p:ext uri="{BB962C8B-B14F-4D97-AF65-F5344CB8AC3E}">
        <p14:creationId xmlns:p14="http://schemas.microsoft.com/office/powerpoint/2010/main" val="258590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F659CA8-CA28-461E-8C1F-197973DE2F1A}" type="datetime1">
              <a:rPr lang="en-US" smtClean="0"/>
              <a:t>1/7/2025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EB9A6E30-2574-4C40-981B-E8094CC6F336}" type="slidenum">
              <a:rPr lang="en-US" smtClean="0"/>
              <a:t>‹#›</a:t>
            </a:fld>
            <a:endParaRPr lang="en-US"/>
          </a:p>
        </p:txBody>
      </p:sp>
    </p:spTree>
    <p:extLst>
      <p:ext uri="{BB962C8B-B14F-4D97-AF65-F5344CB8AC3E}">
        <p14:creationId xmlns:p14="http://schemas.microsoft.com/office/powerpoint/2010/main" val="286410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67160-C432-4159-992B-96846DBD16AA}" type="datetime1">
              <a:rPr lang="en-US" smtClean="0"/>
              <a:t>1/7/2025</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A6E30-2574-4C40-981B-E8094CC6F336}" type="slidenum">
              <a:rPr lang="en-US" smtClean="0"/>
              <a:t>‹#›</a:t>
            </a:fld>
            <a:endParaRPr lang="en-US"/>
          </a:p>
        </p:txBody>
      </p:sp>
    </p:spTree>
    <p:extLst>
      <p:ext uri="{BB962C8B-B14F-4D97-AF65-F5344CB8AC3E}">
        <p14:creationId xmlns:p14="http://schemas.microsoft.com/office/powerpoint/2010/main" val="4133279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9.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10.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1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1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hyperlink" Target="http://tyyc.yok.gov.tr/?pid=33"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13.xml"/><Relationship Id="rId5"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hemeOverride" Target="../theme/themeOverride1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15.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hyperlink" Target="http://tyyc.yok.gov.tr/?pid=48"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16.xml"/><Relationship Id="rId5" Type="http://schemas.openxmlformats.org/officeDocument/2006/relationships/image" Target="../media/image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hemeOverride" Target="../theme/themeOverride1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hemeOverride" Target="../theme/themeOverride1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19.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hemeOverride" Target="../theme/themeOverride20.xml"/><Relationship Id="rId5" Type="http://schemas.openxmlformats.org/officeDocument/2006/relationships/image" Target="../media/image9.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hemeOverride" Target="../theme/themeOverride2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hemeOverride" Target="../theme/themeOverride2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hemeOverride" Target="../theme/themeOverride2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hemeOverride" Target="../theme/themeOverride2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hemeOverride" Target="../theme/themeOverride25.xml"/><Relationship Id="rId5" Type="http://schemas.openxmlformats.org/officeDocument/2006/relationships/image" Target="../media/image10.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hemeOverride" Target="../theme/themeOverride26.xml"/><Relationship Id="rId5" Type="http://schemas.openxmlformats.org/officeDocument/2006/relationships/image" Target="../media/image1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hemeOverride" Target="../theme/themeOverride27.xml"/><Relationship Id="rId5" Type="http://schemas.openxmlformats.org/officeDocument/2006/relationships/image" Target="../media/image12.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hemeOverride" Target="../theme/themeOverride2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hemeOverride" Target="../theme/themeOverride29.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hemeOverride" Target="../theme/themeOverride30.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hemeOverride" Target="../theme/themeOverride31.xml"/><Relationship Id="rId5" Type="http://schemas.openxmlformats.org/officeDocument/2006/relationships/image" Target="../media/image1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hemeOverride" Target="../theme/themeOverride3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34.xml"/><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hemeOverride" Target="../theme/themeOverride3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hemeOverride" Target="../theme/themeOverride3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hemeOverride" Target="../theme/themeOverride3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hemeOverride" Target="../theme/themeOverride36.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hemeOverride" Target="../theme/themeOverride37.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hemeOverride" Target="../theme/themeOverride38.xml"/><Relationship Id="rId6" Type="http://schemas.openxmlformats.org/officeDocument/2006/relationships/image" Target="../media/image2.png"/><Relationship Id="rId5" Type="http://schemas.openxmlformats.org/officeDocument/2006/relationships/hyperlink" Target="http://tyyc.yok.gov.tr/?pid=10" TargetMode="External"/><Relationship Id="rId4" Type="http://schemas.openxmlformats.org/officeDocument/2006/relationships/hyperlink" Target="http://www.bologna.yok.gov.t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hemeOverride" Target="../theme/themeOverride39.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2260599"/>
            <a:ext cx="12192000" cy="2160000"/>
          </a:xfrm>
          <a:solidFill>
            <a:srgbClr val="002060"/>
          </a:solidFill>
          <a:ln>
            <a:noFill/>
          </a:ln>
          <a:effectLst>
            <a:outerShdw blurRad="44450" dist="27940" dir="5400000" algn="ctr">
              <a:srgbClr val="000000">
                <a:alpha val="32000"/>
              </a:srgbClr>
            </a:outerShdw>
          </a:effectLst>
        </p:spPr>
        <p:txBody>
          <a:bodyPr lIns="288000" tIns="144000" rIns="288000" bIns="144000" anchor="ctr" anchorCtr="0">
            <a:noAutofit/>
          </a:bodyPr>
          <a:lstStyle/>
          <a:p>
            <a:pPr>
              <a:lnSpc>
                <a:spcPct val="100000"/>
              </a:lnSpc>
              <a:tabLst>
                <a:tab pos="444500" algn="l"/>
              </a:tabLst>
            </a:pPr>
            <a:r>
              <a:rPr lang="tr-TR" sz="3600" b="1" dirty="0">
                <a:solidFill>
                  <a:schemeClr val="bg1"/>
                </a:solidFill>
              </a:rPr>
              <a:t>Bologna Uyum Süreci Çalışmaları</a:t>
            </a:r>
            <a:br>
              <a:rPr lang="tr-TR" sz="3600" b="1" dirty="0">
                <a:solidFill>
                  <a:schemeClr val="bg1"/>
                </a:solidFill>
              </a:rPr>
            </a:br>
            <a:r>
              <a:rPr lang="tr-TR" sz="3600" b="1" dirty="0">
                <a:solidFill>
                  <a:schemeClr val="bg1"/>
                </a:solidFill>
              </a:rPr>
              <a:t>ve</a:t>
            </a:r>
            <a:br>
              <a:rPr lang="tr-TR" sz="3600" b="1" dirty="0">
                <a:solidFill>
                  <a:schemeClr val="bg1"/>
                </a:solidFill>
              </a:rPr>
            </a:br>
            <a:r>
              <a:rPr lang="tr-TR" sz="3600" b="1" dirty="0">
                <a:solidFill>
                  <a:schemeClr val="bg1"/>
                </a:solidFill>
              </a:rPr>
              <a:t>DERS BİLGİ PAKETİ HAZIRLAMA SEMİNERİ </a:t>
            </a:r>
            <a:endParaRPr lang="en-US" sz="3600" b="1" dirty="0">
              <a:solidFill>
                <a:schemeClr val="bg1"/>
              </a:solidFill>
            </a:endParaRPr>
          </a:p>
        </p:txBody>
      </p:sp>
      <p:sp>
        <p:nvSpPr>
          <p:cNvPr id="3" name="Alt Başlık 2"/>
          <p:cNvSpPr>
            <a:spLocks noGrp="1"/>
          </p:cNvSpPr>
          <p:nvPr>
            <p:ph type="subTitle" idx="1"/>
          </p:nvPr>
        </p:nvSpPr>
        <p:spPr>
          <a:xfrm>
            <a:off x="0" y="4420599"/>
            <a:ext cx="12192000" cy="2437401"/>
          </a:xfrm>
          <a:solidFill>
            <a:schemeClr val="accent3">
              <a:lumMod val="60000"/>
              <a:lumOff val="40000"/>
            </a:schemeClr>
          </a:solidFill>
        </p:spPr>
        <p:txBody>
          <a:bodyPr lIns="288000" tIns="144000" rIns="288000" bIns="144000">
            <a:noAutofit/>
          </a:bodyPr>
          <a:lstStyle/>
          <a:p>
            <a:pPr>
              <a:lnSpc>
                <a:spcPct val="100000"/>
              </a:lnSpc>
              <a:spcBef>
                <a:spcPts val="0"/>
              </a:spcBef>
              <a:buClr>
                <a:srgbClr val="002060"/>
              </a:buClr>
              <a:buSzPct val="75000"/>
              <a:tabLst>
                <a:tab pos="2057400" algn="l"/>
                <a:tab pos="8255000" algn="l"/>
              </a:tabLst>
            </a:pPr>
            <a:endParaRPr lang="tr-TR" sz="3200" dirty="0"/>
          </a:p>
          <a:p>
            <a:pPr>
              <a:lnSpc>
                <a:spcPct val="100000"/>
              </a:lnSpc>
              <a:spcBef>
                <a:spcPts val="0"/>
              </a:spcBef>
              <a:buClr>
                <a:srgbClr val="002060"/>
              </a:buClr>
              <a:buSzPct val="75000"/>
              <a:tabLst>
                <a:tab pos="2057400" algn="l"/>
                <a:tab pos="8255000" algn="l"/>
              </a:tabLst>
            </a:pPr>
            <a:r>
              <a:rPr lang="tr-TR" dirty="0">
                <a:solidFill>
                  <a:srgbClr val="002060"/>
                </a:solidFill>
              </a:rPr>
              <a:t>Dr. Öğr. Üyesi </a:t>
            </a:r>
            <a:r>
              <a:rPr lang="tr-TR" b="1" dirty="0">
                <a:solidFill>
                  <a:srgbClr val="002060"/>
                </a:solidFill>
              </a:rPr>
              <a:t>Türkay KOTAN</a:t>
            </a:r>
          </a:p>
          <a:p>
            <a:pPr>
              <a:lnSpc>
                <a:spcPct val="100000"/>
              </a:lnSpc>
              <a:spcBef>
                <a:spcPts val="0"/>
              </a:spcBef>
              <a:spcAft>
                <a:spcPts val="2400"/>
              </a:spcAft>
              <a:buClr>
                <a:srgbClr val="002060"/>
              </a:buClr>
              <a:buSzPct val="75000"/>
              <a:tabLst>
                <a:tab pos="723900" algn="l"/>
              </a:tabLst>
            </a:pPr>
            <a:r>
              <a:rPr lang="tr-TR" sz="2000" dirty="0"/>
              <a:t>ETÜ Bologna Kurum Koordinatörü</a:t>
            </a:r>
          </a:p>
          <a:p>
            <a:pPr>
              <a:lnSpc>
                <a:spcPct val="100000"/>
              </a:lnSpc>
              <a:spcBef>
                <a:spcPts val="0"/>
              </a:spcBef>
              <a:buClr>
                <a:srgbClr val="002060"/>
              </a:buClr>
              <a:buSzPct val="75000"/>
              <a:tabLst>
                <a:tab pos="723900" algn="l"/>
              </a:tabLst>
            </a:pPr>
            <a:r>
              <a:rPr lang="tr-TR" dirty="0"/>
              <a:t>____________________________________________________________________________</a:t>
            </a:r>
            <a:endParaRPr lang="tr-TR" sz="3000" dirty="0"/>
          </a:p>
          <a:p>
            <a:pPr>
              <a:lnSpc>
                <a:spcPct val="100000"/>
              </a:lnSpc>
              <a:spcBef>
                <a:spcPts val="600"/>
              </a:spcBef>
              <a:buClr>
                <a:srgbClr val="002060"/>
              </a:buClr>
              <a:buSzPct val="75000"/>
              <a:tabLst>
                <a:tab pos="723900" algn="l"/>
              </a:tabLst>
            </a:pPr>
            <a:r>
              <a:rPr lang="tr-TR" sz="2000" dirty="0"/>
              <a:t>7 Ocak 2025 - ERZURUM</a:t>
            </a:r>
          </a:p>
        </p:txBody>
      </p:sp>
      <p:pic>
        <p:nvPicPr>
          <p:cNvPr id="7" name="Resim 6" descr="https://erzurum.edu.tr/Content/etugeneldosyalar/f91555e1-be6f-4cb3-8535-4f713b243f0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6000" y="140300"/>
            <a:ext cx="1980000" cy="1980000"/>
          </a:xfrm>
          <a:prstGeom prst="rect">
            <a:avLst/>
          </a:prstGeom>
          <a:noFill/>
          <a:ln>
            <a:noFill/>
          </a:ln>
        </p:spPr>
      </p:pic>
      <p:sp>
        <p:nvSpPr>
          <p:cNvPr id="12" name="Alt Başlık 2"/>
          <p:cNvSpPr txBox="1">
            <a:spLocks/>
          </p:cNvSpPr>
          <p:nvPr/>
        </p:nvSpPr>
        <p:spPr>
          <a:xfrm>
            <a:off x="0" y="0"/>
            <a:ext cx="5040000" cy="2260599"/>
          </a:xfrm>
          <a:prstGeom prst="rect">
            <a:avLst/>
          </a:prstGeom>
          <a:noFill/>
        </p:spPr>
        <p:txBody>
          <a:bodyPr vert="horz" lIns="360000" tIns="180000" rIns="360000" bIns="18000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buClr>
                <a:srgbClr val="002060"/>
              </a:buClr>
              <a:buSzPct val="75000"/>
            </a:pPr>
            <a:r>
              <a:rPr lang="tr-TR" dirty="0">
                <a:solidFill>
                  <a:schemeClr val="accent5">
                    <a:lumMod val="75000"/>
                  </a:schemeClr>
                </a:solidFill>
              </a:rPr>
              <a:t>ERZURUM TEKNİK ÜNİVERSİTESİ</a:t>
            </a:r>
          </a:p>
          <a:p>
            <a:pPr algn="r">
              <a:lnSpc>
                <a:spcPct val="100000"/>
              </a:lnSpc>
              <a:spcBef>
                <a:spcPts val="0"/>
              </a:spcBef>
              <a:buClr>
                <a:srgbClr val="002060"/>
              </a:buClr>
              <a:buSzPct val="75000"/>
            </a:pPr>
            <a:r>
              <a:rPr lang="tr-TR" sz="2000" dirty="0">
                <a:solidFill>
                  <a:schemeClr val="accent5">
                    <a:lumMod val="75000"/>
                  </a:schemeClr>
                </a:solidFill>
              </a:rPr>
              <a:t>Bologna Kurum Koordinatörlüğü</a:t>
            </a:r>
          </a:p>
        </p:txBody>
      </p:sp>
      <p:sp>
        <p:nvSpPr>
          <p:cNvPr id="13" name="Alt Başlık 2"/>
          <p:cNvSpPr txBox="1">
            <a:spLocks/>
          </p:cNvSpPr>
          <p:nvPr/>
        </p:nvSpPr>
        <p:spPr>
          <a:xfrm>
            <a:off x="7152000" y="0"/>
            <a:ext cx="5040000" cy="2260599"/>
          </a:xfrm>
          <a:prstGeom prst="rect">
            <a:avLst/>
          </a:prstGeom>
          <a:noFill/>
        </p:spPr>
        <p:txBody>
          <a:bodyPr vert="horz" lIns="360000" tIns="180000" rIns="360000" bIns="18000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79388">
              <a:lnSpc>
                <a:spcPct val="100000"/>
              </a:lnSpc>
              <a:spcBef>
                <a:spcPts val="0"/>
              </a:spcBef>
              <a:buClr>
                <a:srgbClr val="002060"/>
              </a:buClr>
              <a:buSzPct val="75000"/>
            </a:pPr>
            <a:r>
              <a:rPr lang="en-US" dirty="0">
                <a:solidFill>
                  <a:schemeClr val="accent5">
                    <a:lumMod val="60000"/>
                    <a:lumOff val="40000"/>
                  </a:schemeClr>
                </a:solidFill>
              </a:rPr>
              <a:t>ERZURUM TECHNICAL UNIVERSITY</a:t>
            </a:r>
          </a:p>
          <a:p>
            <a:pPr algn="l" defTabSz="179388">
              <a:lnSpc>
                <a:spcPct val="100000"/>
              </a:lnSpc>
              <a:spcBef>
                <a:spcPts val="0"/>
              </a:spcBef>
              <a:buClr>
                <a:srgbClr val="002060"/>
              </a:buClr>
              <a:buSzPct val="75000"/>
            </a:pPr>
            <a:r>
              <a:rPr lang="en-US" sz="2000" dirty="0">
                <a:solidFill>
                  <a:schemeClr val="accent5">
                    <a:lumMod val="60000"/>
                    <a:lumOff val="40000"/>
                  </a:schemeClr>
                </a:solidFill>
              </a:rPr>
              <a:t>Bologna Institutional Coordination Office</a:t>
            </a:r>
          </a:p>
        </p:txBody>
      </p:sp>
    </p:spTree>
    <p:extLst>
      <p:ext uri="{BB962C8B-B14F-4D97-AF65-F5344CB8AC3E}">
        <p14:creationId xmlns:p14="http://schemas.microsoft.com/office/powerpoint/2010/main" val="1340587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4. Programın Eğitim Amacı ve Program Çıktıları </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algn="just">
              <a:lnSpc>
                <a:spcPct val="100000"/>
              </a:lnSpc>
              <a:spcBef>
                <a:spcPts val="0"/>
              </a:spcBef>
              <a:spcAft>
                <a:spcPts val="1000"/>
              </a:spcAft>
              <a:buClr>
                <a:srgbClr val="002060"/>
              </a:buClr>
              <a:buSzPct val="75000"/>
            </a:pPr>
            <a:r>
              <a:rPr lang="tr-TR" sz="2800" b="1" u="sng" dirty="0">
                <a:solidFill>
                  <a:srgbClr val="C00000"/>
                </a:solidFill>
              </a:rPr>
              <a:t>Programın Amacı ve Program Çıktıları nasıl belirlenir?</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Öncelikle birimde oluşturulacak bir ekiple, program sonucunda “</a:t>
            </a:r>
            <a:r>
              <a:rPr lang="tr-TR" sz="2800" dirty="0">
                <a:solidFill>
                  <a:srgbClr val="0070C0"/>
                </a:solidFill>
              </a:rPr>
              <a:t>nasıl bir mezun yetiştireceğinizi</a:t>
            </a:r>
            <a:r>
              <a:rPr lang="tr-TR" sz="2800" dirty="0"/>
              <a:t>” belirlemek için </a:t>
            </a:r>
            <a:r>
              <a:rPr lang="tr-TR" sz="2800" b="1" dirty="0"/>
              <a:t>ihtiyaç analizi yapınız.</a:t>
            </a:r>
            <a:endParaRPr lang="tr-TR" sz="2800" dirty="0"/>
          </a:p>
          <a:p>
            <a:pPr lvl="1" algn="just">
              <a:lnSpc>
                <a:spcPct val="100000"/>
              </a:lnSpc>
              <a:spcBef>
                <a:spcPts val="0"/>
              </a:spcBef>
              <a:spcAft>
                <a:spcPts val="1000"/>
              </a:spcAft>
              <a:buClr>
                <a:srgbClr val="002060"/>
              </a:buClr>
              <a:buSzPct val="75000"/>
            </a:pPr>
            <a:r>
              <a:rPr lang="tr-TR" sz="2800" i="1" u="sng" dirty="0"/>
              <a:t>Bunun için, programla etkileşime girmiş ve halen etkileşimde olan</a:t>
            </a:r>
            <a:r>
              <a:rPr lang="tr-TR" sz="2800" i="1" dirty="0"/>
              <a:t>, </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i="1" dirty="0">
                <a:solidFill>
                  <a:srgbClr val="7030A0"/>
                </a:solidFill>
              </a:rPr>
              <a:t>Bireylerin</a:t>
            </a:r>
            <a:r>
              <a:rPr lang="tr-TR" sz="2400" i="1" dirty="0"/>
              <a:t> (öğrenciler ve mezunlar)</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i="1" dirty="0">
                <a:solidFill>
                  <a:srgbClr val="7030A0"/>
                </a:solidFill>
              </a:rPr>
              <a:t>Toplumsal birimlerin </a:t>
            </a:r>
            <a:r>
              <a:rPr lang="tr-TR" sz="2400" i="1" dirty="0"/>
              <a:t>(işverenler, meslek odaları, danışma kurulları gibi)</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i="1" dirty="0">
                <a:solidFill>
                  <a:srgbClr val="7030A0"/>
                </a:solidFill>
              </a:rPr>
              <a:t>Programı yürütenlerin </a:t>
            </a:r>
            <a:r>
              <a:rPr lang="tr-TR" sz="2400" i="1" dirty="0"/>
              <a:t>gereksinimlerini ve beklentilerini,</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i="1" dirty="0">
                <a:solidFill>
                  <a:srgbClr val="7030A0"/>
                </a:solidFill>
              </a:rPr>
              <a:t>Disiplinin/çalışma alanının </a:t>
            </a:r>
            <a:r>
              <a:rPr lang="tr-TR" sz="2400" i="1" dirty="0"/>
              <a:t>yönelimlerini, </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i="1" dirty="0">
                <a:solidFill>
                  <a:srgbClr val="7030A0"/>
                </a:solidFill>
              </a:rPr>
              <a:t>Çevresel olanakların </a:t>
            </a:r>
            <a:r>
              <a:rPr lang="tr-TR" sz="2400" i="1" dirty="0"/>
              <a:t>durumunu inceleyerek,</a:t>
            </a:r>
          </a:p>
          <a:p>
            <a:pPr lvl="1" algn="just">
              <a:lnSpc>
                <a:spcPct val="100000"/>
              </a:lnSpc>
              <a:spcBef>
                <a:spcPts val="0"/>
              </a:spcBef>
              <a:spcAft>
                <a:spcPts val="1000"/>
              </a:spcAft>
              <a:buClr>
                <a:srgbClr val="002060"/>
              </a:buClr>
              <a:buSzPct val="75000"/>
            </a:pPr>
            <a:r>
              <a:rPr lang="tr-TR" sz="2800" i="1" dirty="0"/>
              <a:t> </a:t>
            </a:r>
            <a:r>
              <a:rPr lang="tr-TR" sz="2800" b="1" i="1" dirty="0"/>
              <a:t>programın gereksinimlerini belirleyiniz.</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10</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94169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4. Programın Eğitim Amacı ve Program Çıktıları </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Belirlenen bu gereksinimler çerçevesinde </a:t>
            </a:r>
            <a:r>
              <a:rPr lang="tr-TR" sz="2800" b="1" dirty="0"/>
              <a:t>programın amacını </a:t>
            </a:r>
            <a:r>
              <a:rPr lang="tr-TR" sz="2800" b="1" u="sng" dirty="0"/>
              <a:t>tek bir cümleyle </a:t>
            </a:r>
            <a:r>
              <a:rPr lang="tr-TR" sz="2800" b="1" dirty="0"/>
              <a:t>ifade ediniz</a:t>
            </a:r>
            <a:r>
              <a:rPr lang="tr-TR" sz="2800" dirty="0"/>
              <a:t>.   </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Yazdığınız programın amacını da dikkate alarak belirlemiş olduğunuz gereksinimleri, “</a:t>
            </a:r>
            <a:r>
              <a:rPr lang="tr-TR" sz="2800" b="1" dirty="0"/>
              <a:t>Olası Program Çıktıları” olarak ifade ediniz</a:t>
            </a:r>
            <a:r>
              <a:rPr lang="tr-TR" sz="2800" dirty="0"/>
              <a:t>. </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11</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
        <p:nvSpPr>
          <p:cNvPr id="14" name="Yuvarlatılmış Dikdörtgen 13"/>
          <p:cNvSpPr/>
          <p:nvPr/>
        </p:nvSpPr>
        <p:spPr>
          <a:xfrm>
            <a:off x="755374" y="2325756"/>
            <a:ext cx="11011689" cy="20049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Aft>
                <a:spcPts val="1000"/>
              </a:spcAft>
              <a:defRPr/>
            </a:pPr>
            <a:r>
              <a:rPr lang="tr-TR" sz="2400" b="1" u="sng" dirty="0">
                <a:solidFill>
                  <a:srgbClr val="C00000"/>
                </a:solidFill>
                <a:latin typeface="+mj-lt"/>
                <a:ea typeface="Calibri" panose="020F0502020204030204" pitchFamily="34" charset="0"/>
                <a:cs typeface="Times New Roman" panose="02020603050405020304" pitchFamily="18" charset="0"/>
              </a:rPr>
              <a:t>ÖRN</a:t>
            </a:r>
            <a:r>
              <a:rPr lang="tr-TR" sz="2500" b="1" u="sng" dirty="0">
                <a:solidFill>
                  <a:srgbClr val="C00000"/>
                </a:solidFill>
                <a:latin typeface="+mj-lt"/>
                <a:ea typeface="Calibri" panose="020F0502020204030204" pitchFamily="34" charset="0"/>
                <a:cs typeface="Times New Roman" panose="02020603050405020304" pitchFamily="18" charset="0"/>
              </a:rPr>
              <a:t>EK OLARAK, İnşaat Mühendisliği programının amacı; </a:t>
            </a:r>
          </a:p>
          <a:p>
            <a:pPr lvl="0">
              <a:defRPr/>
            </a:pPr>
            <a:r>
              <a:rPr lang="tr-TR" sz="2500" dirty="0">
                <a:solidFill>
                  <a:srgbClr val="002060"/>
                </a:solidFill>
                <a:latin typeface="+mj-lt"/>
                <a:ea typeface="Calibri" panose="020F0502020204030204" pitchFamily="34" charset="0"/>
                <a:cs typeface="Times New Roman" panose="02020603050405020304" pitchFamily="18" charset="0"/>
              </a:rPr>
              <a:t>İnşaat Mühendisliği </a:t>
            </a:r>
            <a:r>
              <a:rPr lang="tr-TR" sz="2500" u="sng" dirty="0">
                <a:solidFill>
                  <a:srgbClr val="002060"/>
                </a:solidFill>
                <a:latin typeface="+mj-lt"/>
                <a:ea typeface="Calibri" panose="020F0502020204030204" pitchFamily="34" charset="0"/>
                <a:cs typeface="Times New Roman" panose="02020603050405020304" pitchFamily="18" charset="0"/>
              </a:rPr>
              <a:t>mesleğinin her alanında hizmet verebilecek </a:t>
            </a:r>
            <a:r>
              <a:rPr lang="tr-TR" sz="2500" b="1" u="sng" dirty="0">
                <a:solidFill>
                  <a:srgbClr val="002060"/>
                </a:solidFill>
                <a:latin typeface="+mj-lt"/>
                <a:ea typeface="Calibri" panose="020F0502020204030204" pitchFamily="34" charset="0"/>
                <a:cs typeface="Times New Roman" panose="02020603050405020304" pitchFamily="18" charset="0"/>
              </a:rPr>
              <a:t>bilgi</a:t>
            </a:r>
            <a:r>
              <a:rPr lang="tr-TR" sz="2500" u="sng" dirty="0">
                <a:solidFill>
                  <a:srgbClr val="002060"/>
                </a:solidFill>
                <a:latin typeface="+mj-lt"/>
                <a:ea typeface="Calibri" panose="020F0502020204030204" pitchFamily="34" charset="0"/>
                <a:cs typeface="Times New Roman" panose="02020603050405020304" pitchFamily="18" charset="0"/>
              </a:rPr>
              <a:t>, </a:t>
            </a:r>
            <a:r>
              <a:rPr lang="tr-TR" sz="2500" b="1" u="sng" dirty="0">
                <a:solidFill>
                  <a:srgbClr val="002060"/>
                </a:solidFill>
                <a:latin typeface="+mj-lt"/>
                <a:ea typeface="Calibri" panose="020F0502020204030204" pitchFamily="34" charset="0"/>
                <a:cs typeface="Times New Roman" panose="02020603050405020304" pitchFamily="18" charset="0"/>
              </a:rPr>
              <a:t>beceri</a:t>
            </a:r>
            <a:r>
              <a:rPr lang="tr-TR" sz="2500" u="sng" dirty="0">
                <a:solidFill>
                  <a:srgbClr val="002060"/>
                </a:solidFill>
                <a:latin typeface="+mj-lt"/>
                <a:ea typeface="Calibri" panose="020F0502020204030204" pitchFamily="34" charset="0"/>
                <a:cs typeface="Times New Roman" panose="02020603050405020304" pitchFamily="18" charset="0"/>
              </a:rPr>
              <a:t> ve </a:t>
            </a:r>
            <a:r>
              <a:rPr lang="tr-TR" sz="2500" b="1" u="sng" dirty="0">
                <a:solidFill>
                  <a:srgbClr val="002060"/>
                </a:solidFill>
                <a:latin typeface="+mj-lt"/>
                <a:ea typeface="Calibri" panose="020F0502020204030204" pitchFamily="34" charset="0"/>
                <a:cs typeface="Times New Roman" panose="02020603050405020304" pitchFamily="18" charset="0"/>
              </a:rPr>
              <a:t>tutum</a:t>
            </a:r>
            <a:r>
              <a:rPr lang="tr-TR" sz="2500" u="sng" dirty="0">
                <a:solidFill>
                  <a:srgbClr val="002060"/>
                </a:solidFill>
                <a:latin typeface="+mj-lt"/>
                <a:ea typeface="Calibri" panose="020F0502020204030204" pitchFamily="34" charset="0"/>
                <a:cs typeface="Times New Roman" panose="02020603050405020304" pitchFamily="18" charset="0"/>
              </a:rPr>
              <a:t>larla donatılmış</a:t>
            </a:r>
            <a:r>
              <a:rPr lang="tr-TR" sz="2500" dirty="0">
                <a:solidFill>
                  <a:srgbClr val="002060"/>
                </a:solidFill>
                <a:latin typeface="+mj-lt"/>
                <a:ea typeface="Calibri" panose="020F0502020204030204" pitchFamily="34" charset="0"/>
                <a:cs typeface="Times New Roman" panose="02020603050405020304" pitchFamily="18" charset="0"/>
              </a:rPr>
              <a:t>, </a:t>
            </a:r>
            <a:r>
              <a:rPr lang="tr-TR" sz="2500" b="1" u="sng" dirty="0">
                <a:solidFill>
                  <a:srgbClr val="002060"/>
                </a:solidFill>
                <a:latin typeface="+mj-lt"/>
                <a:ea typeface="Calibri" panose="020F0502020204030204" pitchFamily="34" charset="0"/>
                <a:cs typeface="Times New Roman" panose="02020603050405020304" pitchFamily="18" charset="0"/>
              </a:rPr>
              <a:t>etik</a:t>
            </a:r>
            <a:r>
              <a:rPr lang="tr-TR" sz="2500" u="sng" dirty="0">
                <a:solidFill>
                  <a:srgbClr val="002060"/>
                </a:solidFill>
                <a:latin typeface="+mj-lt"/>
                <a:ea typeface="Calibri" panose="020F0502020204030204" pitchFamily="34" charset="0"/>
                <a:cs typeface="Times New Roman" panose="02020603050405020304" pitchFamily="18" charset="0"/>
              </a:rPr>
              <a:t> değerleri özümsemiş</a:t>
            </a:r>
            <a:r>
              <a:rPr lang="tr-TR" sz="2500" dirty="0">
                <a:solidFill>
                  <a:srgbClr val="002060"/>
                </a:solidFill>
                <a:latin typeface="+mj-lt"/>
                <a:ea typeface="Calibri" panose="020F0502020204030204" pitchFamily="34" charset="0"/>
                <a:cs typeface="Times New Roman" panose="02020603050405020304" pitchFamily="18" charset="0"/>
              </a:rPr>
              <a:t>, </a:t>
            </a:r>
            <a:r>
              <a:rPr lang="tr-TR" sz="2500" b="1" u="sng" dirty="0">
                <a:solidFill>
                  <a:srgbClr val="002060"/>
                </a:solidFill>
                <a:latin typeface="+mj-lt"/>
                <a:ea typeface="Calibri" panose="020F0502020204030204" pitchFamily="34" charset="0"/>
                <a:cs typeface="Times New Roman" panose="02020603050405020304" pitchFamily="18" charset="0"/>
              </a:rPr>
              <a:t>dünya gerçeklerinin farkında </a:t>
            </a:r>
            <a:r>
              <a:rPr lang="tr-TR" sz="2500" u="sng" dirty="0">
                <a:solidFill>
                  <a:srgbClr val="002060"/>
                </a:solidFill>
                <a:latin typeface="+mj-lt"/>
                <a:ea typeface="Calibri" panose="020F0502020204030204" pitchFamily="34" charset="0"/>
                <a:cs typeface="Times New Roman" panose="02020603050405020304" pitchFamily="18" charset="0"/>
              </a:rPr>
              <a:t>olan </a:t>
            </a:r>
            <a:r>
              <a:rPr lang="tr-TR" sz="2500" dirty="0">
                <a:solidFill>
                  <a:srgbClr val="002060"/>
                </a:solidFill>
                <a:latin typeface="+mj-lt"/>
                <a:ea typeface="Calibri" panose="020F0502020204030204" pitchFamily="34" charset="0"/>
                <a:cs typeface="Times New Roman" panose="02020603050405020304" pitchFamily="18" charset="0"/>
              </a:rPr>
              <a:t>ve </a:t>
            </a:r>
            <a:r>
              <a:rPr lang="tr-TR" sz="2500" b="1" u="sng" dirty="0">
                <a:solidFill>
                  <a:srgbClr val="002060"/>
                </a:solidFill>
                <a:latin typeface="+mj-lt"/>
                <a:ea typeface="Calibri" panose="020F0502020204030204" pitchFamily="34" charset="0"/>
                <a:cs typeface="Times New Roman" panose="02020603050405020304" pitchFamily="18" charset="0"/>
              </a:rPr>
              <a:t>hayat boyu öğrenme</a:t>
            </a:r>
            <a:r>
              <a:rPr lang="tr-TR" sz="2500" u="sng" dirty="0">
                <a:solidFill>
                  <a:srgbClr val="002060"/>
                </a:solidFill>
                <a:latin typeface="+mj-lt"/>
                <a:ea typeface="Calibri" panose="020F0502020204030204" pitchFamily="34" charset="0"/>
                <a:cs typeface="Times New Roman" panose="02020603050405020304" pitchFamily="18" charset="0"/>
              </a:rPr>
              <a:t>nin önemini benimsemiş</a:t>
            </a:r>
            <a:r>
              <a:rPr lang="tr-TR" sz="2500" dirty="0">
                <a:solidFill>
                  <a:srgbClr val="002060"/>
                </a:solidFill>
                <a:latin typeface="+mj-lt"/>
                <a:ea typeface="Calibri" panose="020F0502020204030204" pitchFamily="34" charset="0"/>
                <a:cs typeface="Times New Roman" panose="02020603050405020304" pitchFamily="18" charset="0"/>
              </a:rPr>
              <a:t> </a:t>
            </a:r>
            <a:r>
              <a:rPr lang="tr-TR" sz="2500" b="1" u="sng" dirty="0">
                <a:solidFill>
                  <a:srgbClr val="002060"/>
                </a:solidFill>
                <a:latin typeface="+mj-lt"/>
                <a:ea typeface="Calibri" panose="020F0502020204030204" pitchFamily="34" charset="0"/>
                <a:cs typeface="Times New Roman" panose="02020603050405020304" pitchFamily="18" charset="0"/>
              </a:rPr>
              <a:t>çağdaş</a:t>
            </a:r>
            <a:r>
              <a:rPr lang="tr-TR" sz="2500" u="sng" dirty="0">
                <a:solidFill>
                  <a:srgbClr val="002060"/>
                </a:solidFill>
                <a:latin typeface="+mj-lt"/>
                <a:ea typeface="Calibri" panose="020F0502020204030204" pitchFamily="34" charset="0"/>
                <a:cs typeface="Times New Roman" panose="02020603050405020304" pitchFamily="18" charset="0"/>
              </a:rPr>
              <a:t> mühendisler</a:t>
            </a:r>
            <a:r>
              <a:rPr lang="tr-TR" sz="2500" dirty="0">
                <a:solidFill>
                  <a:srgbClr val="002060"/>
                </a:solidFill>
                <a:latin typeface="+mj-lt"/>
                <a:ea typeface="Calibri" panose="020F0502020204030204" pitchFamily="34" charset="0"/>
                <a:cs typeface="Times New Roman" panose="02020603050405020304" pitchFamily="18" charset="0"/>
              </a:rPr>
              <a:t> yetiştirmektir.</a:t>
            </a:r>
          </a:p>
        </p:txBody>
      </p:sp>
    </p:spTree>
    <p:extLst>
      <p:ext uri="{BB962C8B-B14F-4D97-AF65-F5344CB8AC3E}">
        <p14:creationId xmlns:p14="http://schemas.microsoft.com/office/powerpoint/2010/main" val="254949466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4. Programın Eğitim Amacı ve Program Çıktıları </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b="1" u="sng" dirty="0"/>
              <a:t>Olası Program Çıktılarını </a:t>
            </a:r>
            <a:r>
              <a:rPr lang="tr-TR" sz="2800" u="sng" dirty="0"/>
              <a:t>aşağıdaki sorularla değerlendiriniz</a:t>
            </a:r>
            <a:r>
              <a:rPr lang="tr-TR" sz="2800" dirty="0"/>
              <a:t>;</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i="1" dirty="0"/>
              <a:t>Olası program çıktıları, </a:t>
            </a:r>
            <a:r>
              <a:rPr lang="tr-TR" sz="2400" b="1" i="1" dirty="0"/>
              <a:t>TYYÇ</a:t>
            </a:r>
            <a:r>
              <a:rPr lang="tr-TR" sz="2400" i="1" dirty="0"/>
              <a:t>’de tanımlı ilgili mesleğin gerektirdiği yeterlilikleri (</a:t>
            </a:r>
            <a:r>
              <a:rPr lang="tr-TR" sz="2400" i="1" dirty="0">
                <a:solidFill>
                  <a:srgbClr val="0070C0"/>
                </a:solidFill>
              </a:rPr>
              <a:t>Temel Alan Yeterlilikleri</a:t>
            </a:r>
            <a:r>
              <a:rPr lang="tr-TR" sz="2400" i="1" dirty="0"/>
              <a:t>) ne ölçüde karşılıyor ve ilgili mesleğin etik kuralları dikkate alınarak yazılmış mı?</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i="1" dirty="0"/>
              <a:t>Üniversite ve fakülte/yüksekokulun vizyon, misyon ve hedefleriyle tutarlı mı?</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i="1" dirty="0"/>
              <a:t>Öğrenciler bu program çıktılarıyla belirtilen yeterliliklere sahip olabilirler mi? </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i="1" dirty="0"/>
              <a:t>Bu çıktılar istenilen becerileri kazandırma anlamında harcanan zaman, emek, para vb. açılardan ekonomik mi?</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i="1" dirty="0"/>
              <a:t>Olası program çıktıları toplumsal gerçeklerimize uygun olarak belirlenmiş mi?</a:t>
            </a:r>
          </a:p>
          <a:p>
            <a:pPr algn="just">
              <a:lnSpc>
                <a:spcPct val="100000"/>
              </a:lnSpc>
              <a:spcBef>
                <a:spcPts val="0"/>
              </a:spcBef>
              <a:spcAft>
                <a:spcPts val="1000"/>
              </a:spcAft>
              <a:buClr>
                <a:srgbClr val="002060"/>
              </a:buClr>
              <a:buSzPct val="75000"/>
            </a:pPr>
            <a:endParaRPr lang="tr-TR" sz="2800" dirty="0"/>
          </a:p>
          <a:p>
            <a:pPr algn="just">
              <a:lnSpc>
                <a:spcPct val="100000"/>
              </a:lnSpc>
              <a:spcBef>
                <a:spcPts val="0"/>
              </a:spcBef>
              <a:spcAft>
                <a:spcPts val="1000"/>
              </a:spcAft>
              <a:buClr>
                <a:srgbClr val="002060"/>
              </a:buClr>
              <a:buSzPct val="75000"/>
            </a:pPr>
            <a:endParaRPr lang="tr-TR" sz="2800" dirty="0"/>
          </a:p>
          <a:p>
            <a:pPr algn="just">
              <a:lnSpc>
                <a:spcPct val="100000"/>
              </a:lnSpc>
              <a:spcBef>
                <a:spcPts val="0"/>
              </a:spcBef>
              <a:spcAft>
                <a:spcPts val="1000"/>
              </a:spcAft>
              <a:buClr>
                <a:srgbClr val="002060"/>
              </a:buClr>
              <a:buSzPct val="75000"/>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algn="just">
              <a:lnSpc>
                <a:spcPct val="100000"/>
              </a:lnSpc>
              <a:spcBef>
                <a:spcPts val="0"/>
              </a:spcBef>
              <a:spcAft>
                <a:spcPts val="1000"/>
              </a:spcAft>
              <a:buClr>
                <a:srgbClr val="002060"/>
              </a:buClr>
              <a:buSzPct val="75000"/>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12</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9917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rgbClr val="C00000"/>
                </a:solidFill>
              </a:rPr>
              <a:t>TYYÇ’de Düzey Tanımları ve Temel Alan Yeterlilikleri</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algn="just">
              <a:lnSpc>
                <a:spcPct val="100000"/>
              </a:lnSpc>
              <a:spcBef>
                <a:spcPts val="0"/>
              </a:spcBef>
              <a:spcAft>
                <a:spcPts val="1000"/>
              </a:spcAft>
              <a:buClr>
                <a:srgbClr val="002060"/>
              </a:buClr>
              <a:buSzPct val="75000"/>
            </a:pPr>
            <a:r>
              <a:rPr lang="tr-TR" dirty="0"/>
              <a:t>TYYÇ’de, Düzey Tanımları ve Temel Alan Yeterlilikleri için :  </a:t>
            </a:r>
            <a:r>
              <a:rPr lang="tr-TR" dirty="0">
                <a:hlinkClick r:id="rId4"/>
              </a:rPr>
              <a:t>http://tyyc.yok.gov.tr/?pid=33</a:t>
            </a:r>
            <a:endParaRPr lang="tr-TR" dirty="0"/>
          </a:p>
          <a:p>
            <a:pPr algn="just">
              <a:lnSpc>
                <a:spcPct val="100000"/>
              </a:lnSpc>
              <a:spcBef>
                <a:spcPts val="0"/>
              </a:spcBef>
              <a:spcAft>
                <a:spcPts val="1000"/>
              </a:spcAft>
              <a:buClr>
                <a:srgbClr val="002060"/>
              </a:buClr>
              <a:buSzPct val="75000"/>
            </a:pPr>
            <a:endParaRPr lang="tr-TR" sz="2800" dirty="0"/>
          </a:p>
          <a:p>
            <a:pPr algn="just">
              <a:lnSpc>
                <a:spcPct val="100000"/>
              </a:lnSpc>
              <a:spcBef>
                <a:spcPts val="0"/>
              </a:spcBef>
              <a:spcAft>
                <a:spcPts val="1000"/>
              </a:spcAft>
              <a:buClr>
                <a:srgbClr val="002060"/>
              </a:buClr>
              <a:buSzPct val="75000"/>
            </a:pPr>
            <a:endParaRPr lang="tr-TR" sz="2800" dirty="0"/>
          </a:p>
          <a:p>
            <a:pPr algn="just">
              <a:lnSpc>
                <a:spcPct val="100000"/>
              </a:lnSpc>
              <a:spcBef>
                <a:spcPts val="0"/>
              </a:spcBef>
              <a:spcAft>
                <a:spcPts val="1000"/>
              </a:spcAft>
              <a:buClr>
                <a:srgbClr val="002060"/>
              </a:buClr>
              <a:buSzPct val="75000"/>
            </a:pPr>
            <a:endParaRPr lang="tr-TR" sz="2800" dirty="0"/>
          </a:p>
          <a:p>
            <a:pPr algn="just">
              <a:lnSpc>
                <a:spcPct val="100000"/>
              </a:lnSpc>
              <a:spcBef>
                <a:spcPts val="0"/>
              </a:spcBef>
              <a:spcAft>
                <a:spcPts val="1000"/>
              </a:spcAft>
              <a:buClr>
                <a:srgbClr val="002060"/>
              </a:buClr>
              <a:buSzPct val="75000"/>
            </a:pPr>
            <a:endParaRPr lang="tr-TR" sz="28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13</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rotWithShape="1">
          <a:blip r:embed="rId6"/>
          <a:srcRect l="6781" t="9814" r="70630" b="4013"/>
          <a:stretch/>
        </p:blipFill>
        <p:spPr>
          <a:xfrm>
            <a:off x="3085612" y="1620876"/>
            <a:ext cx="6031756" cy="4773430"/>
          </a:xfrm>
          <a:prstGeom prst="rect">
            <a:avLst/>
          </a:prstGeom>
        </p:spPr>
      </p:pic>
    </p:spTree>
    <p:extLst>
      <p:ext uri="{BB962C8B-B14F-4D97-AF65-F5344CB8AC3E}">
        <p14:creationId xmlns:p14="http://schemas.microsoft.com/office/powerpoint/2010/main" val="32462538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rgbClr val="C00000"/>
                </a:solidFill>
              </a:rPr>
              <a:t>TYYÇ’de Düzey Tanımları ve Temel Alan Yeterlilikleri</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algn="just">
              <a:lnSpc>
                <a:spcPct val="100000"/>
              </a:lnSpc>
              <a:spcBef>
                <a:spcPts val="0"/>
              </a:spcBef>
              <a:spcAft>
                <a:spcPts val="1000"/>
              </a:spcAft>
              <a:buClr>
                <a:srgbClr val="002060"/>
              </a:buClr>
              <a:buSzPct val="75000"/>
            </a:pPr>
            <a:endParaRPr lang="tr-TR" sz="2800" dirty="0"/>
          </a:p>
          <a:p>
            <a:pPr algn="just">
              <a:lnSpc>
                <a:spcPct val="100000"/>
              </a:lnSpc>
              <a:spcBef>
                <a:spcPts val="0"/>
              </a:spcBef>
              <a:spcAft>
                <a:spcPts val="1000"/>
              </a:spcAft>
              <a:buClr>
                <a:srgbClr val="002060"/>
              </a:buClr>
              <a:buSzPct val="75000"/>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14</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5"/>
          <a:stretch>
            <a:fillRect/>
          </a:stretch>
        </p:blipFill>
        <p:spPr>
          <a:xfrm>
            <a:off x="1545284" y="1138498"/>
            <a:ext cx="9101432" cy="5287803"/>
          </a:xfrm>
          <a:prstGeom prst="rect">
            <a:avLst/>
          </a:prstGeom>
        </p:spPr>
      </p:pic>
    </p:spTree>
    <p:extLst>
      <p:ext uri="{BB962C8B-B14F-4D97-AF65-F5344CB8AC3E}">
        <p14:creationId xmlns:p14="http://schemas.microsoft.com/office/powerpoint/2010/main" val="95108469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rgbClr val="C00000"/>
                </a:solidFill>
              </a:rPr>
              <a:t>TYYÇ’de Düzey Tanımları ve Temel Alan Yeterlilikleri</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algn="just">
              <a:lnSpc>
                <a:spcPct val="100000"/>
              </a:lnSpc>
              <a:spcBef>
                <a:spcPts val="0"/>
              </a:spcBef>
              <a:spcAft>
                <a:spcPts val="1000"/>
              </a:spcAft>
              <a:buClr>
                <a:srgbClr val="002060"/>
              </a:buClr>
              <a:buSzPct val="75000"/>
            </a:pPr>
            <a:endParaRPr lang="tr-TR" sz="2800" dirty="0"/>
          </a:p>
          <a:p>
            <a:pPr algn="just">
              <a:lnSpc>
                <a:spcPct val="100000"/>
              </a:lnSpc>
              <a:spcBef>
                <a:spcPts val="0"/>
              </a:spcBef>
              <a:spcAft>
                <a:spcPts val="1000"/>
              </a:spcAft>
              <a:buClr>
                <a:srgbClr val="002060"/>
              </a:buClr>
              <a:buSzPct val="75000"/>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15</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 5"/>
          <p:cNvGrpSpPr/>
          <p:nvPr/>
        </p:nvGrpSpPr>
        <p:grpSpPr>
          <a:xfrm>
            <a:off x="960665" y="1200696"/>
            <a:ext cx="10429545" cy="5163408"/>
            <a:chOff x="1276014" y="1191765"/>
            <a:chExt cx="10429545" cy="5163408"/>
          </a:xfrm>
        </p:grpSpPr>
        <p:pic>
          <p:nvPicPr>
            <p:cNvPr id="4" name="Resim 3"/>
            <p:cNvPicPr>
              <a:picLocks noChangeAspect="1"/>
            </p:cNvPicPr>
            <p:nvPr/>
          </p:nvPicPr>
          <p:blipFill>
            <a:blip r:embed="rId5"/>
            <a:stretch>
              <a:fillRect/>
            </a:stretch>
          </p:blipFill>
          <p:spPr>
            <a:xfrm>
              <a:off x="1276014" y="2037724"/>
              <a:ext cx="10429545" cy="4317449"/>
            </a:xfrm>
            <a:prstGeom prst="rect">
              <a:avLst/>
            </a:prstGeom>
          </p:spPr>
        </p:pic>
        <p:pic>
          <p:nvPicPr>
            <p:cNvPr id="11" name="Resim 10"/>
            <p:cNvPicPr>
              <a:picLocks noChangeAspect="1"/>
            </p:cNvPicPr>
            <p:nvPr/>
          </p:nvPicPr>
          <p:blipFill rotWithShape="1">
            <a:blip r:embed="rId6"/>
            <a:srcRect b="85938"/>
            <a:stretch/>
          </p:blipFill>
          <p:spPr>
            <a:xfrm>
              <a:off x="1276014" y="1191765"/>
              <a:ext cx="10429545" cy="852072"/>
            </a:xfrm>
            <a:prstGeom prst="rect">
              <a:avLst/>
            </a:prstGeom>
          </p:spPr>
        </p:pic>
      </p:grpSp>
    </p:spTree>
    <p:extLst>
      <p:ext uri="{BB962C8B-B14F-4D97-AF65-F5344CB8AC3E}">
        <p14:creationId xmlns:p14="http://schemas.microsoft.com/office/powerpoint/2010/main" val="180518467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rgbClr val="C00000"/>
                </a:solidFill>
              </a:rPr>
              <a:t>TYYÇ’de  Mesleğe Özgü Temel Alan Yeterlilikleri</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algn="just">
              <a:lnSpc>
                <a:spcPct val="100000"/>
              </a:lnSpc>
              <a:spcBef>
                <a:spcPts val="0"/>
              </a:spcBef>
              <a:spcAft>
                <a:spcPts val="1000"/>
              </a:spcAft>
              <a:buClr>
                <a:srgbClr val="002060"/>
              </a:buClr>
              <a:buSzPct val="75000"/>
            </a:pPr>
            <a:r>
              <a:rPr lang="tr-TR" dirty="0"/>
              <a:t>TYYÇ’de, mesleğe özgü Temel Alan Yeterlikleri için : </a:t>
            </a:r>
            <a:r>
              <a:rPr lang="tr-TR" u="sng" dirty="0">
                <a:hlinkClick r:id="rId4"/>
              </a:rPr>
              <a:t>http://tyyc.yok.gov.tr/?pid=48</a:t>
            </a: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algn="just">
              <a:lnSpc>
                <a:spcPct val="100000"/>
              </a:lnSpc>
              <a:spcBef>
                <a:spcPts val="0"/>
              </a:spcBef>
              <a:spcAft>
                <a:spcPts val="1000"/>
              </a:spcAft>
              <a:buClr>
                <a:srgbClr val="002060"/>
              </a:buClr>
              <a:buSzPct val="75000"/>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16</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rotWithShape="1">
          <a:blip r:embed="rId6"/>
          <a:srcRect l="6666" t="17037" r="70437" b="3704"/>
          <a:stretch/>
        </p:blipFill>
        <p:spPr>
          <a:xfrm>
            <a:off x="2781262" y="1672549"/>
            <a:ext cx="6629475" cy="4760763"/>
          </a:xfrm>
          <a:prstGeom prst="rect">
            <a:avLst/>
          </a:prstGeom>
        </p:spPr>
      </p:pic>
    </p:spTree>
    <p:extLst>
      <p:ext uri="{BB962C8B-B14F-4D97-AF65-F5344CB8AC3E}">
        <p14:creationId xmlns:p14="http://schemas.microsoft.com/office/powerpoint/2010/main" val="2705750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rgbClr val="C00000"/>
                </a:solidFill>
              </a:rPr>
              <a:t>TYYÇ’de  Mesleğe Özgü Temel Alan Yeterlilikleri</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algn="just">
              <a:lnSpc>
                <a:spcPct val="100000"/>
              </a:lnSpc>
              <a:spcBef>
                <a:spcPts val="0"/>
              </a:spcBef>
              <a:spcAft>
                <a:spcPts val="1000"/>
              </a:spcAft>
              <a:buClr>
                <a:srgbClr val="002060"/>
              </a:buClr>
              <a:buSzPct val="75000"/>
            </a:pPr>
            <a:endParaRPr lang="tr-TR" sz="2800" dirty="0"/>
          </a:p>
          <a:p>
            <a:pPr algn="just">
              <a:lnSpc>
                <a:spcPct val="100000"/>
              </a:lnSpc>
              <a:spcBef>
                <a:spcPts val="0"/>
              </a:spcBef>
              <a:spcAft>
                <a:spcPts val="1000"/>
              </a:spcAft>
              <a:buClr>
                <a:srgbClr val="002060"/>
              </a:buClr>
              <a:buSzPct val="75000"/>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17</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5"/>
          <a:stretch>
            <a:fillRect/>
          </a:stretch>
        </p:blipFill>
        <p:spPr>
          <a:xfrm>
            <a:off x="3302793" y="1119375"/>
            <a:ext cx="5586413" cy="5340922"/>
          </a:xfrm>
          <a:prstGeom prst="rect">
            <a:avLst/>
          </a:prstGeom>
        </p:spPr>
      </p:pic>
    </p:spTree>
    <p:extLst>
      <p:ext uri="{BB962C8B-B14F-4D97-AF65-F5344CB8AC3E}">
        <p14:creationId xmlns:p14="http://schemas.microsoft.com/office/powerpoint/2010/main" val="279744786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4. Programın Eğitim Amacı ve Program Çıktıları </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Olası program çıktılarını ölçütlere göre değerlendirdikten sonra </a:t>
            </a:r>
            <a:r>
              <a:rPr lang="tr-TR" sz="2800" b="1" dirty="0"/>
              <a:t>kesinleşmiş program çıktılarını</a:t>
            </a:r>
            <a:r>
              <a:rPr lang="tr-TR" sz="2800" dirty="0"/>
              <a:t> yazınız.</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Program çıktılarının mümkün olduğunca </a:t>
            </a:r>
            <a:r>
              <a:rPr lang="tr-TR" sz="2800" dirty="0">
                <a:solidFill>
                  <a:srgbClr val="C00000"/>
                </a:solidFill>
              </a:rPr>
              <a:t>gerçekçi</a:t>
            </a:r>
            <a:r>
              <a:rPr lang="tr-TR" sz="2800" dirty="0"/>
              <a:t> ve </a:t>
            </a:r>
            <a:r>
              <a:rPr lang="tr-TR" sz="2800" dirty="0">
                <a:solidFill>
                  <a:srgbClr val="C00000"/>
                </a:solidFill>
              </a:rPr>
              <a:t>ulaşılabilir</a:t>
            </a:r>
            <a:r>
              <a:rPr lang="tr-TR" sz="2800" dirty="0"/>
              <a:t> nitelikte olmasına dikkat ediniz. </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Program çıktıları </a:t>
            </a:r>
            <a:r>
              <a:rPr lang="tr-TR" sz="2800" dirty="0">
                <a:solidFill>
                  <a:srgbClr val="0070C0"/>
                </a:solidFill>
              </a:rPr>
              <a:t>açık</a:t>
            </a:r>
            <a:r>
              <a:rPr lang="tr-TR" sz="2800" dirty="0"/>
              <a:t>, </a:t>
            </a:r>
            <a:r>
              <a:rPr lang="tr-TR" sz="2800" dirty="0">
                <a:solidFill>
                  <a:srgbClr val="0070C0"/>
                </a:solidFill>
              </a:rPr>
              <a:t>gözlenebilir</a:t>
            </a:r>
            <a:r>
              <a:rPr lang="tr-TR" sz="2800" dirty="0"/>
              <a:t> ve </a:t>
            </a:r>
            <a:r>
              <a:rPr lang="tr-TR" sz="2800" dirty="0">
                <a:solidFill>
                  <a:srgbClr val="0070C0"/>
                </a:solidFill>
              </a:rPr>
              <a:t>ölçülebilir</a:t>
            </a:r>
            <a:r>
              <a:rPr lang="tr-TR" sz="2800" dirty="0"/>
              <a:t> olarak ifade edilmelidir. </a:t>
            </a:r>
          </a:p>
          <a:p>
            <a:pPr algn="just">
              <a:lnSpc>
                <a:spcPct val="100000"/>
              </a:lnSpc>
              <a:spcBef>
                <a:spcPts val="0"/>
              </a:spcBef>
              <a:spcAft>
                <a:spcPts val="1000"/>
              </a:spcAft>
              <a:buClr>
                <a:srgbClr val="002060"/>
              </a:buClr>
              <a:buSzPct val="75000"/>
            </a:pPr>
            <a:endParaRPr lang="tr-TR" sz="2800" dirty="0"/>
          </a:p>
          <a:p>
            <a:pPr algn="just">
              <a:lnSpc>
                <a:spcPct val="100000"/>
              </a:lnSpc>
              <a:spcBef>
                <a:spcPts val="0"/>
              </a:spcBef>
              <a:spcAft>
                <a:spcPts val="1000"/>
              </a:spcAft>
              <a:buClr>
                <a:srgbClr val="002060"/>
              </a:buClr>
              <a:buSzPct val="75000"/>
            </a:pPr>
            <a:endParaRPr lang="tr-TR" sz="2800" dirty="0"/>
          </a:p>
          <a:p>
            <a:pPr algn="just">
              <a:lnSpc>
                <a:spcPct val="100000"/>
              </a:lnSpc>
              <a:spcBef>
                <a:spcPts val="0"/>
              </a:spcBef>
              <a:spcAft>
                <a:spcPts val="1000"/>
              </a:spcAft>
              <a:buClr>
                <a:srgbClr val="002060"/>
              </a:buClr>
              <a:buSzPct val="75000"/>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algn="just">
              <a:lnSpc>
                <a:spcPct val="100000"/>
              </a:lnSpc>
              <a:spcBef>
                <a:spcPts val="0"/>
              </a:spcBef>
              <a:spcAft>
                <a:spcPts val="1000"/>
              </a:spcAft>
              <a:buClr>
                <a:srgbClr val="002060"/>
              </a:buClr>
              <a:buSzPct val="75000"/>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18</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64481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5. Ders Öğretim Planı</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Program çıktıları belirlendikten sonra, lisans veya lisansüstü programların </a:t>
            </a:r>
            <a:r>
              <a:rPr lang="tr-TR" sz="2800" u="sng" dirty="0"/>
              <a:t>Öğretim Planında hangi derslerin bulunması</a:t>
            </a:r>
            <a:r>
              <a:rPr lang="tr-TR" sz="2800" dirty="0"/>
              <a:t> gerektiğine karar verilmelidir. </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Dersler ve Öğretim Planına karar verilirken </a:t>
            </a:r>
            <a:r>
              <a:rPr lang="tr-TR" sz="2800" u="sng" dirty="0"/>
              <a:t>TYYÇ</a:t>
            </a:r>
            <a:r>
              <a:rPr lang="tr-TR" sz="2800" dirty="0"/>
              <a:t> ve </a:t>
            </a:r>
            <a:r>
              <a:rPr lang="tr-TR" sz="2800" u="sng" dirty="0"/>
              <a:t>Yükseköğretim Kurulu (YÖK) genel mevzuatları</a:t>
            </a:r>
            <a:r>
              <a:rPr lang="tr-TR" sz="2800" dirty="0"/>
              <a:t> ile </a:t>
            </a:r>
            <a:r>
              <a:rPr lang="tr-TR" sz="2800" u="sng" dirty="0"/>
              <a:t>Erzurum Teknik Üniversitesi lisans ve lisansüstü programlara ait ilgili mevzuatlar</a:t>
            </a:r>
            <a:r>
              <a:rPr lang="tr-TR" sz="2800" dirty="0"/>
              <a:t> göz önünde bulundurulmalıdır. </a:t>
            </a:r>
          </a:p>
          <a:p>
            <a:pPr algn="just">
              <a:lnSpc>
                <a:spcPct val="100000"/>
              </a:lnSpc>
              <a:spcBef>
                <a:spcPts val="0"/>
              </a:spcBef>
              <a:spcAft>
                <a:spcPts val="1000"/>
              </a:spcAft>
              <a:buClr>
                <a:srgbClr val="002060"/>
              </a:buClr>
              <a:buSzPct val="75000"/>
            </a:pPr>
            <a:endParaRPr lang="tr-TR" sz="2800" dirty="0"/>
          </a:p>
          <a:p>
            <a:pPr algn="just">
              <a:lnSpc>
                <a:spcPct val="100000"/>
              </a:lnSpc>
              <a:spcBef>
                <a:spcPts val="0"/>
              </a:spcBef>
              <a:spcAft>
                <a:spcPts val="1000"/>
              </a:spcAft>
              <a:buClr>
                <a:srgbClr val="002060"/>
              </a:buClr>
              <a:buSzPct val="75000"/>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algn="just">
              <a:lnSpc>
                <a:spcPct val="100000"/>
              </a:lnSpc>
              <a:spcBef>
                <a:spcPts val="0"/>
              </a:spcBef>
              <a:spcAft>
                <a:spcPts val="1000"/>
              </a:spcAft>
              <a:buClr>
                <a:srgbClr val="002060"/>
              </a:buClr>
              <a:buSzPct val="75000"/>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19</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8130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SUNUM İÇERİĞİ (10 Başlık - 40 Slayt)</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444500" indent="-444500" algn="just">
              <a:lnSpc>
                <a:spcPct val="100000"/>
              </a:lnSpc>
              <a:spcBef>
                <a:spcPts val="0"/>
              </a:spcBef>
              <a:spcAft>
                <a:spcPts val="600"/>
              </a:spcAft>
              <a:buClr>
                <a:srgbClr val="002060"/>
              </a:buClr>
              <a:buSzPct val="100000"/>
              <a:buFont typeface="+mj-lt"/>
              <a:buAutoNum type="arabicPeriod"/>
            </a:pPr>
            <a:r>
              <a:rPr lang="tr-TR" b="1" dirty="0"/>
              <a:t>Bu Çalışmanın Amacı ve Kapsamı</a:t>
            </a:r>
          </a:p>
          <a:p>
            <a:pPr marL="444500" indent="-444500" algn="just">
              <a:lnSpc>
                <a:spcPct val="100000"/>
              </a:lnSpc>
              <a:spcBef>
                <a:spcPts val="0"/>
              </a:spcBef>
              <a:spcAft>
                <a:spcPts val="600"/>
              </a:spcAft>
              <a:buClr>
                <a:srgbClr val="002060"/>
              </a:buClr>
              <a:buSzPct val="100000"/>
              <a:buFont typeface="+mj-lt"/>
              <a:buAutoNum type="arabicPeriod"/>
            </a:pPr>
            <a:r>
              <a:rPr lang="tr-TR" b="1" dirty="0"/>
              <a:t>Bologna Süreci ve TYYÇ nedir?</a:t>
            </a:r>
          </a:p>
          <a:p>
            <a:pPr marL="444500" indent="-444500" algn="just">
              <a:lnSpc>
                <a:spcPct val="100000"/>
              </a:lnSpc>
              <a:spcBef>
                <a:spcPts val="0"/>
              </a:spcBef>
              <a:spcAft>
                <a:spcPts val="600"/>
              </a:spcAft>
              <a:buClr>
                <a:srgbClr val="002060"/>
              </a:buClr>
              <a:buSzPct val="100000"/>
              <a:buFont typeface="+mj-lt"/>
              <a:buAutoNum type="arabicPeriod"/>
            </a:pPr>
            <a:r>
              <a:rPr lang="tr-TR" b="1" dirty="0"/>
              <a:t>Temel Kavramlar</a:t>
            </a:r>
          </a:p>
          <a:p>
            <a:pPr marL="444500" indent="-444500" algn="just">
              <a:lnSpc>
                <a:spcPct val="100000"/>
              </a:lnSpc>
              <a:spcBef>
                <a:spcPts val="0"/>
              </a:spcBef>
              <a:spcAft>
                <a:spcPts val="600"/>
              </a:spcAft>
              <a:buClr>
                <a:srgbClr val="002060"/>
              </a:buClr>
              <a:buSzPct val="100000"/>
              <a:buFont typeface="+mj-lt"/>
              <a:buAutoNum type="arabicPeriod"/>
            </a:pPr>
            <a:r>
              <a:rPr lang="tr-TR" b="1" dirty="0"/>
              <a:t>Programın Eğitim Amacı ve Program Çıktıları </a:t>
            </a:r>
          </a:p>
          <a:p>
            <a:pPr marL="444500" indent="-444500" algn="just">
              <a:lnSpc>
                <a:spcPct val="100000"/>
              </a:lnSpc>
              <a:spcBef>
                <a:spcPts val="0"/>
              </a:spcBef>
              <a:spcAft>
                <a:spcPts val="600"/>
              </a:spcAft>
              <a:buClr>
                <a:srgbClr val="002060"/>
              </a:buClr>
              <a:buSzPct val="100000"/>
              <a:buFont typeface="+mj-lt"/>
              <a:buAutoNum type="arabicPeriod"/>
            </a:pPr>
            <a:r>
              <a:rPr lang="tr-TR" b="1" dirty="0"/>
              <a:t>Ders Öğretim Planı </a:t>
            </a:r>
          </a:p>
          <a:p>
            <a:pPr marL="444500" indent="-444500" algn="just">
              <a:lnSpc>
                <a:spcPct val="100000"/>
              </a:lnSpc>
              <a:spcBef>
                <a:spcPts val="0"/>
              </a:spcBef>
              <a:spcAft>
                <a:spcPts val="600"/>
              </a:spcAft>
              <a:buClr>
                <a:srgbClr val="002060"/>
              </a:buClr>
              <a:buSzPct val="100000"/>
              <a:buFont typeface="+mj-lt"/>
              <a:buAutoNum type="arabicPeriod"/>
            </a:pPr>
            <a:r>
              <a:rPr lang="tr-TR" b="1" dirty="0"/>
              <a:t>Ders Öğrenme Çıktıları </a:t>
            </a:r>
          </a:p>
          <a:p>
            <a:pPr marL="444500" indent="-444500" algn="just">
              <a:lnSpc>
                <a:spcPct val="100000"/>
              </a:lnSpc>
              <a:spcBef>
                <a:spcPts val="0"/>
              </a:spcBef>
              <a:spcAft>
                <a:spcPts val="600"/>
              </a:spcAft>
              <a:buClr>
                <a:srgbClr val="002060"/>
              </a:buClr>
              <a:buSzPct val="100000"/>
              <a:buFont typeface="+mj-lt"/>
              <a:buAutoNum type="arabicPeriod"/>
            </a:pPr>
            <a:r>
              <a:rPr lang="tr-TR" b="1" dirty="0"/>
              <a:t>Öğrenci İş Yükü Hesabı</a:t>
            </a:r>
          </a:p>
          <a:p>
            <a:pPr marL="444500" indent="-444500" algn="just">
              <a:lnSpc>
                <a:spcPct val="100000"/>
              </a:lnSpc>
              <a:spcBef>
                <a:spcPts val="0"/>
              </a:spcBef>
              <a:spcAft>
                <a:spcPts val="600"/>
              </a:spcAft>
              <a:buClr>
                <a:srgbClr val="002060"/>
              </a:buClr>
              <a:buSzPct val="100000"/>
              <a:buFont typeface="+mj-lt"/>
              <a:buAutoNum type="arabicPeriod"/>
            </a:pPr>
            <a:r>
              <a:rPr lang="tr-TR" b="1" dirty="0"/>
              <a:t>Ders Bilgi Paketinde (Öğretim Planında) Yer Alması Gereken Bilgiler</a:t>
            </a:r>
          </a:p>
          <a:p>
            <a:pPr marL="444500" indent="-444500" algn="just">
              <a:lnSpc>
                <a:spcPct val="100000"/>
              </a:lnSpc>
              <a:spcBef>
                <a:spcPts val="0"/>
              </a:spcBef>
              <a:spcAft>
                <a:spcPts val="600"/>
              </a:spcAft>
              <a:buClr>
                <a:srgbClr val="002060"/>
              </a:buClr>
              <a:buSzPct val="100000"/>
              <a:buFont typeface="+mj-lt"/>
              <a:buAutoNum type="arabicPeriod"/>
            </a:pPr>
            <a:r>
              <a:rPr lang="tr-TR" b="1" dirty="0"/>
              <a:t>Dersler ve Program Çıktıları İlişkisi</a:t>
            </a:r>
          </a:p>
          <a:p>
            <a:pPr marL="444500" indent="-444500" algn="just">
              <a:lnSpc>
                <a:spcPct val="100000"/>
              </a:lnSpc>
              <a:spcBef>
                <a:spcPts val="0"/>
              </a:spcBef>
              <a:spcAft>
                <a:spcPts val="600"/>
              </a:spcAft>
              <a:buClr>
                <a:srgbClr val="002060"/>
              </a:buClr>
              <a:buSzPct val="100000"/>
              <a:buFont typeface="+mj-lt"/>
              <a:buAutoNum type="arabicPeriod"/>
            </a:pPr>
            <a:r>
              <a:rPr lang="tr-TR" b="1" dirty="0"/>
              <a:t>Sürdürülebilirlik</a:t>
            </a:r>
          </a:p>
          <a:p>
            <a:pPr algn="just">
              <a:lnSpc>
                <a:spcPct val="100000"/>
              </a:lnSpc>
              <a:spcBef>
                <a:spcPts val="0"/>
              </a:spcBef>
              <a:spcAft>
                <a:spcPts val="600"/>
              </a:spcAft>
              <a:buClr>
                <a:srgbClr val="002060"/>
              </a:buClr>
              <a:buSzPct val="100000"/>
            </a:pPr>
            <a:r>
              <a:rPr lang="tr-TR" b="1" dirty="0"/>
              <a:t>      Kaynaklar ve Teşekkür…</a:t>
            </a:r>
            <a:endParaRPr lang="tr-TR"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2</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11"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556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rgbClr val="C00000"/>
                </a:solidFill>
              </a:rPr>
              <a:t>Öğretim Planı Hazırlanırken Dikkat Edilecek Hususlar</a:t>
            </a:r>
            <a:endParaRPr lang="en-US" sz="3600" b="1" dirty="0">
              <a:solidFill>
                <a:srgbClr val="C00000"/>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b="1" u="sng" dirty="0"/>
              <a:t>Öğretim Planı (müfredat) hazırlanırken şu hususlara dikkat edilmelidir;</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i="1" dirty="0"/>
              <a:t>Seçmeli dersler, dönemlerde tek tek isimleriyle </a:t>
            </a:r>
            <a:r>
              <a:rPr lang="tr-TR" sz="2400" i="1" dirty="0">
                <a:solidFill>
                  <a:srgbClr val="C00000"/>
                </a:solidFill>
              </a:rPr>
              <a:t>değil</a:t>
            </a:r>
            <a:r>
              <a:rPr lang="tr-TR" sz="2400" i="1" dirty="0"/>
              <a:t>, ilgili seçmeli ders havuzlarında gösterilmelidir.</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i="1" dirty="0"/>
              <a:t>Derslerin </a:t>
            </a:r>
            <a:r>
              <a:rPr lang="tr-TR" sz="2400" b="1" i="1" dirty="0"/>
              <a:t>AKTS</a:t>
            </a:r>
            <a:r>
              <a:rPr lang="tr-TR" sz="2400" i="1" dirty="0"/>
              <a:t> kredileri </a:t>
            </a:r>
            <a:r>
              <a:rPr lang="tr-TR" sz="2400" i="1" u="sng" dirty="0">
                <a:solidFill>
                  <a:srgbClr val="C00000"/>
                </a:solidFill>
              </a:rPr>
              <a:t>tam sayı olarak</a:t>
            </a:r>
            <a:r>
              <a:rPr lang="tr-TR" sz="2400" i="1" dirty="0">
                <a:solidFill>
                  <a:srgbClr val="C00000"/>
                </a:solidFill>
              </a:rPr>
              <a:t> </a:t>
            </a:r>
            <a:r>
              <a:rPr lang="tr-TR" sz="2400" i="1" dirty="0"/>
              <a:t>verilmelidir.</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i="1" dirty="0"/>
              <a:t>Programın </a:t>
            </a:r>
            <a:r>
              <a:rPr lang="tr-TR" sz="2400" i="1" dirty="0" err="1"/>
              <a:t>herbir</a:t>
            </a:r>
            <a:r>
              <a:rPr lang="tr-TR" sz="2400" i="1" dirty="0"/>
              <a:t> sınıfındaki (</a:t>
            </a:r>
            <a:r>
              <a:rPr lang="tr-TR" sz="2400" i="1" u="sng" dirty="0"/>
              <a:t>yıllık) derslerin AKTS kredileri toplamı </a:t>
            </a:r>
            <a:r>
              <a:rPr lang="tr-TR" sz="2400" i="1" u="sng" dirty="0">
                <a:solidFill>
                  <a:srgbClr val="C00000"/>
                </a:solidFill>
              </a:rPr>
              <a:t>60 AKTS </a:t>
            </a:r>
            <a:r>
              <a:rPr lang="tr-TR" sz="2400" i="1" u="sng" dirty="0"/>
              <a:t>olmalı </a:t>
            </a:r>
            <a:r>
              <a:rPr lang="tr-TR" sz="2400" i="1" dirty="0"/>
              <a:t>ve iki dönem arasında fazla orantısız dağılmamalıdır (3 </a:t>
            </a:r>
            <a:r>
              <a:rPr lang="tr-TR" sz="2400" i="1" dirty="0" err="1"/>
              <a:t>AKTS’den</a:t>
            </a:r>
            <a:r>
              <a:rPr lang="tr-TR" sz="2400" i="1" dirty="0"/>
              <a:t> fazla fark olmamalı).</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i="1" dirty="0"/>
              <a:t>Üniversite, fakülte veya programlar arası ortak derslere </a:t>
            </a:r>
            <a:r>
              <a:rPr lang="tr-TR" sz="2400" i="1" dirty="0">
                <a:solidFill>
                  <a:srgbClr val="C00000"/>
                </a:solidFill>
              </a:rPr>
              <a:t>aynı AKTS </a:t>
            </a:r>
            <a:r>
              <a:rPr lang="tr-TR" sz="2400" i="1" dirty="0"/>
              <a:t>verilmelidir.</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nb-NO" sz="2400" i="1" dirty="0"/>
              <a:t>Bir dersin AKTS kredisi, o dersin yerel kredisinin altında olmama</a:t>
            </a:r>
            <a:r>
              <a:rPr lang="tr-TR" sz="2400" i="1" dirty="0" err="1"/>
              <a:t>lıdır</a:t>
            </a:r>
            <a:r>
              <a:rPr lang="tr-TR" sz="2400" i="1" dirty="0"/>
              <a:t>.</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i="1" dirty="0"/>
              <a:t>Staj ve bitirme çalışması gibi tüm kredisiz derslere de AKTS verilmesi şarttır.</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i="1" dirty="0"/>
              <a:t>Öğretim planındaki derslerin kodu, dönemi ve kredi/AKTS gibi bilgilerinin ulusal ve </a:t>
            </a:r>
            <a:r>
              <a:rPr lang="tr-TR" sz="2400" i="1" dirty="0" err="1"/>
              <a:t>ETÜ’de</a:t>
            </a:r>
            <a:r>
              <a:rPr lang="tr-TR" sz="2400" i="1" dirty="0"/>
              <a:t> belirlenmiş bulunan ilkelere (kod sistematiği gibi) uygunluğuna dikkat ediniz.</a:t>
            </a: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algn="just">
              <a:lnSpc>
                <a:spcPct val="100000"/>
              </a:lnSpc>
              <a:spcBef>
                <a:spcPts val="0"/>
              </a:spcBef>
              <a:spcAft>
                <a:spcPts val="1000"/>
              </a:spcAft>
              <a:buClr>
                <a:srgbClr val="002060"/>
              </a:buClr>
              <a:buSzPct val="75000"/>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20</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9070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rgbClr val="C00000"/>
                </a:solidFill>
              </a:rPr>
              <a:t>Öğretim Planı Hazırlanırken Dikkat Edilecek Hususlar</a:t>
            </a:r>
            <a:endParaRPr lang="en-US" sz="3600" b="1" dirty="0">
              <a:solidFill>
                <a:srgbClr val="C00000"/>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Programların düzeyine bağlı olarak, Öğretim Planını oluşturan derslerin AKTS toplamı TYYÇ’de belirtilen aşağıdaki limitlere uygun olmalıdır.</a:t>
            </a:r>
          </a:p>
          <a:p>
            <a:pPr algn="just">
              <a:lnSpc>
                <a:spcPct val="100000"/>
              </a:lnSpc>
              <a:spcBef>
                <a:spcPts val="0"/>
              </a:spcBef>
              <a:spcAft>
                <a:spcPts val="1000"/>
              </a:spcAft>
              <a:buClr>
                <a:srgbClr val="002060"/>
              </a:buClr>
              <a:buSzPct val="75000"/>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21</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F5AD4BC6-D7D6-4437-AC99-573C1CC0FF79}"/>
              </a:ext>
            </a:extLst>
          </p:cNvPr>
          <p:cNvPicPr>
            <a:picLocks noChangeAspect="1"/>
          </p:cNvPicPr>
          <p:nvPr/>
        </p:nvPicPr>
        <p:blipFill>
          <a:blip r:embed="rId5"/>
          <a:stretch>
            <a:fillRect/>
          </a:stretch>
        </p:blipFill>
        <p:spPr>
          <a:xfrm>
            <a:off x="1485674" y="2146520"/>
            <a:ext cx="9541780" cy="4282272"/>
          </a:xfrm>
          <a:prstGeom prst="rect">
            <a:avLst/>
          </a:prstGeom>
        </p:spPr>
      </p:pic>
      <p:sp>
        <p:nvSpPr>
          <p:cNvPr id="12" name="Dikdörtgen: Köşeleri Yuvarlatılmış 11">
            <a:extLst>
              <a:ext uri="{FF2B5EF4-FFF2-40B4-BE49-F238E27FC236}">
                <a16:creationId xmlns:a16="http://schemas.microsoft.com/office/drawing/2014/main" id="{610D45E4-A790-4158-AAE6-8FCDCBBC2E77}"/>
              </a:ext>
            </a:extLst>
          </p:cNvPr>
          <p:cNvSpPr/>
          <p:nvPr/>
        </p:nvSpPr>
        <p:spPr>
          <a:xfrm>
            <a:off x="6096000" y="3540966"/>
            <a:ext cx="1436914" cy="1973425"/>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Köşeleri Yuvarlatılmış 12">
            <a:extLst>
              <a:ext uri="{FF2B5EF4-FFF2-40B4-BE49-F238E27FC236}">
                <a16:creationId xmlns:a16="http://schemas.microsoft.com/office/drawing/2014/main" id="{99125A53-0629-4158-885E-5E338C99AFAB}"/>
              </a:ext>
            </a:extLst>
          </p:cNvPr>
          <p:cNvSpPr/>
          <p:nvPr/>
        </p:nvSpPr>
        <p:spPr>
          <a:xfrm>
            <a:off x="1547101" y="3503259"/>
            <a:ext cx="2108718" cy="2008426"/>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2692009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6. Ders Öğrenme Çıktıları </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algn="just">
              <a:lnSpc>
                <a:spcPct val="100000"/>
              </a:lnSpc>
              <a:spcBef>
                <a:spcPts val="0"/>
              </a:spcBef>
              <a:spcAft>
                <a:spcPts val="1000"/>
              </a:spcAft>
              <a:buClr>
                <a:srgbClr val="002060"/>
              </a:buClr>
              <a:buSzPct val="75000"/>
            </a:pPr>
            <a:r>
              <a:rPr lang="tr-TR" sz="2800" b="1" u="sng" dirty="0"/>
              <a:t>Ders Öğrenme Çıktıları,</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Her bir </a:t>
            </a:r>
            <a:r>
              <a:rPr lang="tr-TR" sz="2800" u="sng" dirty="0"/>
              <a:t>dersle ilgili ve derse özgü</a:t>
            </a:r>
            <a:r>
              <a:rPr lang="tr-TR" sz="2800" dirty="0"/>
              <a:t> olarak yazılır. </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u="sng" dirty="0"/>
              <a:t>Dersin sonunda öğrencilerin sergilemesi gereken özellikleri </a:t>
            </a:r>
            <a:r>
              <a:rPr lang="tr-TR" sz="2800" dirty="0"/>
              <a:t>ifade eder. </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Planlı ve düzenli öğrenme-öğretme yaşantıları yoluyla bireylere kazandırılması düşünülen </a:t>
            </a:r>
            <a:r>
              <a:rPr lang="tr-TR" sz="2800" dirty="0">
                <a:solidFill>
                  <a:srgbClr val="0070C0"/>
                </a:solidFill>
              </a:rPr>
              <a:t>bilgiler</a:t>
            </a:r>
            <a:r>
              <a:rPr lang="tr-TR" sz="2800" dirty="0"/>
              <a:t>, </a:t>
            </a:r>
            <a:r>
              <a:rPr lang="tr-TR" sz="2800" dirty="0">
                <a:solidFill>
                  <a:srgbClr val="0070C0"/>
                </a:solidFill>
              </a:rPr>
              <a:t>yetenekler</a:t>
            </a:r>
            <a:r>
              <a:rPr lang="tr-TR" sz="2800" dirty="0"/>
              <a:t>, </a:t>
            </a:r>
            <a:r>
              <a:rPr lang="tr-TR" sz="2800" dirty="0">
                <a:solidFill>
                  <a:srgbClr val="0070C0"/>
                </a:solidFill>
              </a:rPr>
              <a:t>beceriler</a:t>
            </a:r>
            <a:r>
              <a:rPr lang="tr-TR" sz="2800" dirty="0"/>
              <a:t>, </a:t>
            </a:r>
            <a:r>
              <a:rPr lang="tr-TR" sz="2800" dirty="0">
                <a:solidFill>
                  <a:srgbClr val="0070C0"/>
                </a:solidFill>
              </a:rPr>
              <a:t>tutumlar</a:t>
            </a:r>
            <a:r>
              <a:rPr lang="tr-TR" sz="2800" dirty="0"/>
              <a:t>, </a:t>
            </a:r>
            <a:r>
              <a:rPr lang="tr-TR" sz="2800" dirty="0">
                <a:solidFill>
                  <a:srgbClr val="0070C0"/>
                </a:solidFill>
              </a:rPr>
              <a:t>ilgiler</a:t>
            </a:r>
            <a:r>
              <a:rPr lang="tr-TR" sz="2800" dirty="0"/>
              <a:t> ve </a:t>
            </a:r>
            <a:r>
              <a:rPr lang="tr-TR" sz="2800" dirty="0">
                <a:solidFill>
                  <a:srgbClr val="0070C0"/>
                </a:solidFill>
              </a:rPr>
              <a:t>alışkanlıkların</a:t>
            </a:r>
            <a:r>
              <a:rPr lang="tr-TR" sz="2800" dirty="0"/>
              <a:t> ifadesidir. </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i="1" dirty="0">
                <a:solidFill>
                  <a:srgbClr val="C00000"/>
                </a:solidFill>
              </a:rPr>
              <a:t>“</a:t>
            </a:r>
            <a:r>
              <a:rPr lang="tr-TR" b="1" i="1" u="sng" dirty="0">
                <a:solidFill>
                  <a:srgbClr val="C00000"/>
                </a:solidFill>
              </a:rPr>
              <a:t>Öğrencim, bu dersin sonunda hangi bilgi, beceri ya da tutumlara sahip olmalıdır</a:t>
            </a:r>
            <a:r>
              <a:rPr lang="tr-TR" i="1" dirty="0">
                <a:solidFill>
                  <a:srgbClr val="C00000"/>
                </a:solidFill>
              </a:rPr>
              <a:t>?” sorusunun yanıtı çalışmalarınıza yön verecektir. </a:t>
            </a: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22</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7965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rgbClr val="C00000"/>
                </a:solidFill>
              </a:rPr>
              <a:t>Ders Öğrenme Çıktıları Yazma Kuralları</a:t>
            </a:r>
            <a:endParaRPr lang="en-US" sz="3600" b="1" dirty="0">
              <a:solidFill>
                <a:srgbClr val="C00000"/>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700" dirty="0"/>
              <a:t>Öğrenme çıktılarının sonuna “</a:t>
            </a:r>
            <a:r>
              <a:rPr lang="tr-TR" sz="2700" dirty="0">
                <a:solidFill>
                  <a:srgbClr val="C00000"/>
                </a:solidFill>
              </a:rPr>
              <a:t>bilgisi</a:t>
            </a:r>
            <a:r>
              <a:rPr lang="tr-TR" sz="2700" dirty="0"/>
              <a:t>, </a:t>
            </a:r>
            <a:r>
              <a:rPr lang="tr-TR" sz="2700" dirty="0">
                <a:solidFill>
                  <a:srgbClr val="C00000"/>
                </a:solidFill>
              </a:rPr>
              <a:t>becerisi</a:t>
            </a:r>
            <a:r>
              <a:rPr lang="tr-TR" sz="2700" dirty="0"/>
              <a:t>, </a:t>
            </a:r>
            <a:r>
              <a:rPr lang="tr-TR" sz="2700" dirty="0">
                <a:solidFill>
                  <a:srgbClr val="C00000"/>
                </a:solidFill>
              </a:rPr>
              <a:t>gücü</a:t>
            </a:r>
            <a:r>
              <a:rPr lang="tr-TR" sz="2700" dirty="0"/>
              <a:t>, </a:t>
            </a:r>
            <a:r>
              <a:rPr lang="tr-TR" sz="2700" dirty="0">
                <a:solidFill>
                  <a:srgbClr val="C00000"/>
                </a:solidFill>
              </a:rPr>
              <a:t>yeteneği</a:t>
            </a:r>
            <a:r>
              <a:rPr lang="tr-TR" sz="2700" dirty="0"/>
              <a:t>, </a:t>
            </a:r>
            <a:r>
              <a:rPr lang="tr-TR" sz="2700" dirty="0">
                <a:solidFill>
                  <a:srgbClr val="C00000"/>
                </a:solidFill>
              </a:rPr>
              <a:t>oluş</a:t>
            </a:r>
            <a:r>
              <a:rPr lang="tr-TR" sz="2700" dirty="0"/>
              <a:t>, </a:t>
            </a:r>
            <a:r>
              <a:rPr lang="tr-TR" sz="2700" dirty="0">
                <a:solidFill>
                  <a:srgbClr val="C00000"/>
                </a:solidFill>
              </a:rPr>
              <a:t>farkındalık</a:t>
            </a:r>
            <a:r>
              <a:rPr lang="tr-TR" sz="2700" dirty="0"/>
              <a:t>, </a:t>
            </a:r>
            <a:r>
              <a:rPr lang="tr-TR" sz="2700" dirty="0">
                <a:solidFill>
                  <a:srgbClr val="C00000"/>
                </a:solidFill>
              </a:rPr>
              <a:t>hoşgörürlük</a:t>
            </a:r>
            <a:r>
              <a:rPr lang="tr-TR" sz="2700" dirty="0"/>
              <a:t>” gibi sözcüklerden biri getirilmeli ya da program çıktısı “</a:t>
            </a:r>
            <a:r>
              <a:rPr lang="tr-TR" sz="2700" b="1" dirty="0">
                <a:solidFill>
                  <a:srgbClr val="0070C0"/>
                </a:solidFill>
              </a:rPr>
              <a:t>…-</a:t>
            </a:r>
            <a:r>
              <a:rPr lang="tr-TR" sz="2700" b="1" dirty="0" err="1">
                <a:solidFill>
                  <a:srgbClr val="0070C0"/>
                </a:solidFill>
              </a:rPr>
              <a:t>ebilme</a:t>
            </a:r>
            <a:r>
              <a:rPr lang="tr-TR" sz="2700" dirty="0"/>
              <a:t>” ifadesi ile sonlandırılmalıdır. </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700" b="1" u="sng" dirty="0"/>
              <a:t>Gözlenebilir</a:t>
            </a:r>
            <a:r>
              <a:rPr lang="tr-TR" sz="2700" u="sng" dirty="0"/>
              <a:t> ve </a:t>
            </a:r>
            <a:r>
              <a:rPr lang="tr-TR" sz="2700" b="1" u="sng" dirty="0"/>
              <a:t>ölçülebilir</a:t>
            </a:r>
            <a:r>
              <a:rPr lang="tr-TR" sz="2700" u="sng" dirty="0"/>
              <a:t> fiiller belirleyiniz</a:t>
            </a:r>
            <a:r>
              <a:rPr lang="tr-TR" sz="2700" dirty="0"/>
              <a:t>, </a:t>
            </a:r>
            <a:r>
              <a:rPr lang="tr-TR" sz="2700" i="1" dirty="0"/>
              <a:t>“…çizebilme, …gösterebilme, …problem çözebilme, …açıklayabilme, …örnek verebilme, …hatırlayabilme, …tasarlayabilme, …uygulayabilme, …eleştirebilme, …karşılaştırabilme, …çalıştırabilme, listeleyebilme, …kullanabilme” gibi</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700" dirty="0"/>
              <a:t>Bunları sınavlarda vb. </a:t>
            </a:r>
            <a:r>
              <a:rPr lang="tr-TR" sz="2700" u="sng" dirty="0">
                <a:solidFill>
                  <a:srgbClr val="C00000"/>
                </a:solidFill>
              </a:rPr>
              <a:t>nasıl değerlendirebileceğinizi</a:t>
            </a:r>
            <a:r>
              <a:rPr lang="tr-TR" sz="2700" dirty="0">
                <a:solidFill>
                  <a:srgbClr val="C00000"/>
                </a:solidFill>
              </a:rPr>
              <a:t> </a:t>
            </a:r>
            <a:r>
              <a:rPr lang="tr-TR" sz="2700" dirty="0"/>
              <a:t>mutlaka düşünmelisiniz.</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700" dirty="0"/>
              <a:t>Bilmek, anlamak, öğrenmek gibi </a:t>
            </a:r>
            <a:r>
              <a:rPr lang="tr-TR" sz="2700" u="sng" dirty="0"/>
              <a:t>belirsiz terimlerden </a:t>
            </a:r>
            <a:r>
              <a:rPr lang="tr-TR" sz="2700" u="sng" dirty="0">
                <a:solidFill>
                  <a:srgbClr val="C00000"/>
                </a:solidFill>
              </a:rPr>
              <a:t>kaçının</a:t>
            </a:r>
            <a:r>
              <a:rPr lang="tr-TR" sz="2700" dirty="0"/>
              <a:t>. </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700" u="sng" dirty="0">
                <a:solidFill>
                  <a:srgbClr val="C00000"/>
                </a:solidFill>
              </a:rPr>
              <a:t>Her bir öğrenme çıktısı için </a:t>
            </a:r>
            <a:r>
              <a:rPr lang="tr-TR" sz="2700" b="1" u="sng" dirty="0">
                <a:solidFill>
                  <a:srgbClr val="C00000"/>
                </a:solidFill>
              </a:rPr>
              <a:t>tek bir fiil</a:t>
            </a:r>
            <a:r>
              <a:rPr lang="tr-TR" sz="2700" b="1" dirty="0">
                <a:solidFill>
                  <a:srgbClr val="C00000"/>
                </a:solidFill>
              </a:rPr>
              <a:t> </a:t>
            </a:r>
            <a:r>
              <a:rPr lang="tr-TR" sz="2700" dirty="0"/>
              <a:t>kullanılmalıdır.</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700" dirty="0"/>
              <a:t>Herkes için </a:t>
            </a:r>
            <a:r>
              <a:rPr lang="tr-TR" sz="2700" dirty="0">
                <a:solidFill>
                  <a:srgbClr val="C00000"/>
                </a:solidFill>
              </a:rPr>
              <a:t>anlaşılır olmalı</a:t>
            </a:r>
            <a:r>
              <a:rPr lang="tr-TR" sz="2700" dirty="0"/>
              <a:t>, karmaşık cümleler kurmaktan kaçınılmalıdır.</a:t>
            </a:r>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23</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5071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rgbClr val="C00000"/>
                </a:solidFill>
              </a:rPr>
              <a:t>Ders Öğrenme Çıktıları Yazma Kuralları</a:t>
            </a:r>
            <a:endParaRPr lang="en-US" sz="3600" b="1" dirty="0">
              <a:solidFill>
                <a:srgbClr val="C00000"/>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Öğrenme çıktılarını yazarken </a:t>
            </a:r>
            <a:r>
              <a:rPr lang="tr-TR" sz="2800" u="sng" dirty="0"/>
              <a:t>öğretim elemanının yapacakları </a:t>
            </a:r>
            <a:r>
              <a:rPr lang="tr-TR" sz="2800" b="1" u="sng" dirty="0">
                <a:solidFill>
                  <a:srgbClr val="C00000"/>
                </a:solidFill>
              </a:rPr>
              <a:t>değil</a:t>
            </a:r>
            <a:r>
              <a:rPr lang="tr-TR" sz="2800" dirty="0"/>
              <a:t>, </a:t>
            </a:r>
            <a:r>
              <a:rPr lang="tr-TR" sz="2800" u="sng" dirty="0"/>
              <a:t>öğrencilerin ders sonunda neler kazandığı, hangi tutum ve davranışları sergiliyor olacağı</a:t>
            </a:r>
            <a:r>
              <a:rPr lang="tr-TR" sz="2800" dirty="0"/>
              <a:t> yazılmalıdır. </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Bir dersteki konuların başlıkları Öğrenme Çıktısı olarak ifade </a:t>
            </a:r>
            <a:r>
              <a:rPr lang="tr-TR" sz="2800" b="1" dirty="0">
                <a:solidFill>
                  <a:srgbClr val="C00000"/>
                </a:solidFill>
              </a:rPr>
              <a:t>edilmemelidir !</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Öğrenme çıktılarının </a:t>
            </a:r>
            <a:r>
              <a:rPr lang="tr-TR" sz="2800" u="sng" dirty="0"/>
              <a:t>bir öğrenme ürününü dile getirir biçimde</a:t>
            </a:r>
            <a:r>
              <a:rPr lang="tr-TR" sz="2800" dirty="0"/>
              <a:t> yazılmasına özen gösterilmelidir. </a:t>
            </a:r>
          </a:p>
          <a:p>
            <a:pPr marL="444500" indent="-444500" algn="just">
              <a:lnSpc>
                <a:spcPct val="100000"/>
              </a:lnSpc>
              <a:spcBef>
                <a:spcPts val="0"/>
              </a:spcBef>
              <a:buClr>
                <a:srgbClr val="002060"/>
              </a:buClr>
              <a:buSzPct val="75000"/>
              <a:buFont typeface="Wingdings" panose="05000000000000000000" pitchFamily="2" charset="2"/>
              <a:buChar char="q"/>
            </a:pPr>
            <a:r>
              <a:rPr lang="tr-TR" sz="2800" b="1" dirty="0"/>
              <a:t>Öğrenme çıktılarını yazarken şu hususlara dikkat ediniz; </a:t>
            </a:r>
          </a:p>
          <a:p>
            <a:pPr marL="901700" lvl="1" indent="-444500" algn="just">
              <a:lnSpc>
                <a:spcPct val="100000"/>
              </a:lnSpc>
              <a:spcBef>
                <a:spcPts val="0"/>
              </a:spcBef>
              <a:spcAft>
                <a:spcPts val="600"/>
              </a:spcAft>
              <a:buClr>
                <a:srgbClr val="002060"/>
              </a:buClr>
              <a:buSzPct val="75000"/>
              <a:buFont typeface="Wingdings" panose="05000000000000000000" pitchFamily="2" charset="2"/>
              <a:buChar char="ü"/>
            </a:pPr>
            <a:r>
              <a:rPr lang="tr-TR" sz="2400" i="1" dirty="0"/>
              <a:t>dersin süresi, kaynakları ve imkanlar, ders faaliyetleri ve değerlendirmeler yeterli mi?</a:t>
            </a:r>
          </a:p>
          <a:p>
            <a:pPr marL="901700" lvl="1" indent="-444500" algn="just">
              <a:lnSpc>
                <a:spcPct val="100000"/>
              </a:lnSpc>
              <a:spcBef>
                <a:spcPts val="0"/>
              </a:spcBef>
              <a:spcAft>
                <a:spcPts val="600"/>
              </a:spcAft>
              <a:buClr>
                <a:srgbClr val="002060"/>
              </a:buClr>
              <a:buSzPct val="75000"/>
              <a:buFont typeface="Wingdings" panose="05000000000000000000" pitchFamily="2" charset="2"/>
              <a:buChar char="ü"/>
            </a:pPr>
            <a:r>
              <a:rPr lang="tr-TR" sz="2400" i="1" dirty="0"/>
              <a:t>öğrenci özelliklerine, </a:t>
            </a:r>
          </a:p>
          <a:p>
            <a:pPr marL="901700" lvl="1" indent="-444500" algn="just">
              <a:lnSpc>
                <a:spcPct val="100000"/>
              </a:lnSpc>
              <a:spcBef>
                <a:spcPts val="0"/>
              </a:spcBef>
              <a:spcAft>
                <a:spcPts val="600"/>
              </a:spcAft>
              <a:buClr>
                <a:srgbClr val="002060"/>
              </a:buClr>
              <a:buSzPct val="75000"/>
              <a:buFont typeface="Wingdings" panose="05000000000000000000" pitchFamily="2" charset="2"/>
              <a:buChar char="ü"/>
            </a:pPr>
            <a:r>
              <a:rPr lang="tr-TR" sz="2400" i="1" dirty="0"/>
              <a:t>çok ayrıntıya yer vererek </a:t>
            </a:r>
            <a:r>
              <a:rPr lang="tr-TR" sz="2400" i="1" u="sng" dirty="0"/>
              <a:t>çok fazla sayıda </a:t>
            </a:r>
            <a:r>
              <a:rPr lang="tr-TR" sz="2400" i="1" u="sng" dirty="0">
                <a:solidFill>
                  <a:srgbClr val="C00000"/>
                </a:solidFill>
              </a:rPr>
              <a:t>olmamasına</a:t>
            </a:r>
            <a:r>
              <a:rPr lang="tr-TR" sz="2400" i="1" dirty="0"/>
              <a:t> (</a:t>
            </a:r>
            <a:r>
              <a:rPr lang="tr-TR" sz="2400" b="1" i="1" dirty="0"/>
              <a:t>3 kredilik ders için 5-8</a:t>
            </a:r>
            <a:r>
              <a:rPr lang="tr-TR" sz="2400" i="1" dirty="0"/>
              <a:t>) ve </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i="1" dirty="0"/>
              <a:t>dersin seviyesine (ön lisans, lisans, yüksek lisans ya da doktora) </a:t>
            </a:r>
            <a:r>
              <a:rPr lang="tr-TR" sz="2400" dirty="0">
                <a:solidFill>
                  <a:srgbClr val="0070C0"/>
                </a:solidFill>
              </a:rPr>
              <a:t>dikkat ediniz. </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endParaRPr lang="tr-TR" sz="2400" i="1" dirty="0"/>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24</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9237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rgbClr val="C00000"/>
                </a:solidFill>
              </a:rPr>
              <a:t>Ders Öğrenme Çıktıları Yazma Kuralları</a:t>
            </a:r>
            <a:endParaRPr lang="en-US" sz="3600" b="1" dirty="0">
              <a:solidFill>
                <a:srgbClr val="C00000"/>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700" dirty="0"/>
              <a:t>Öğrenme çıktılarını yazarken kullanacağınız fiiller listesini oluşturduktan sonra öğrencilerin gereksinimleri ve bireysel farklılıkları dikkate alınarak, bu fiilleri </a:t>
            </a:r>
            <a:r>
              <a:rPr lang="tr-TR" sz="2700" u="sng" dirty="0">
                <a:solidFill>
                  <a:srgbClr val="C00000"/>
                </a:solidFill>
              </a:rPr>
              <a:t>basitten karmaşığa</a:t>
            </a:r>
            <a:r>
              <a:rPr lang="tr-TR" sz="2700" dirty="0"/>
              <a:t>, </a:t>
            </a:r>
            <a:r>
              <a:rPr lang="tr-TR" sz="2700" u="sng" dirty="0">
                <a:solidFill>
                  <a:srgbClr val="0070C0"/>
                </a:solidFill>
              </a:rPr>
              <a:t>kolaydan zora</a:t>
            </a:r>
            <a:r>
              <a:rPr lang="tr-TR" sz="2700" dirty="0">
                <a:solidFill>
                  <a:srgbClr val="0070C0"/>
                </a:solidFill>
              </a:rPr>
              <a:t> </a:t>
            </a:r>
            <a:r>
              <a:rPr lang="tr-TR" sz="2700" dirty="0"/>
              <a:t>şeklinde sıralayınız. </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700" dirty="0"/>
              <a:t>Daha sonra öğrenme çıktıları ile ilgili ifadeleri “</a:t>
            </a:r>
            <a:r>
              <a:rPr lang="tr-TR" sz="2700" b="1" u="sng" dirty="0"/>
              <a:t>bilişsel (zihinsel)</a:t>
            </a:r>
            <a:r>
              <a:rPr lang="tr-TR" sz="2700" dirty="0"/>
              <a:t>, </a:t>
            </a:r>
            <a:r>
              <a:rPr lang="tr-TR" sz="2700" b="1" u="sng" dirty="0"/>
              <a:t>devinişsel (psiko-motor, beceri)</a:t>
            </a:r>
            <a:r>
              <a:rPr lang="tr-TR" sz="2700" dirty="0"/>
              <a:t>, </a:t>
            </a:r>
            <a:r>
              <a:rPr lang="tr-TR" sz="2700" b="1" u="sng" dirty="0"/>
              <a:t>duyuşsal (tutum, değer)</a:t>
            </a:r>
            <a:r>
              <a:rPr lang="tr-TR" sz="2700" dirty="0"/>
              <a:t> ya da başka anahtar becerilere göre sınıflandırınız. Bunun için, sıradaki slaytlarda verilen </a:t>
            </a:r>
            <a:r>
              <a:rPr lang="tr-TR" sz="2700" b="1" u="sng" dirty="0"/>
              <a:t>Bloom Taksonomisi </a:t>
            </a:r>
            <a:r>
              <a:rPr lang="tr-TR" sz="2700" dirty="0"/>
              <a:t>çizelgelerinden yararlanabilirsiniz.</a:t>
            </a:r>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25</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15536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rgbClr val="C00000"/>
                </a:solidFill>
              </a:rPr>
              <a:t>Bloom Taksonomisi </a:t>
            </a:r>
            <a:endParaRPr lang="en-US" sz="3600" b="1" dirty="0">
              <a:solidFill>
                <a:srgbClr val="C00000"/>
              </a:solidFill>
            </a:endParaRPr>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26</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5"/>
          <a:stretch>
            <a:fillRect/>
          </a:stretch>
        </p:blipFill>
        <p:spPr>
          <a:xfrm>
            <a:off x="1440419" y="1143000"/>
            <a:ext cx="9311161" cy="5292000"/>
          </a:xfrm>
          <a:prstGeom prst="rect">
            <a:avLst/>
          </a:prstGeom>
        </p:spPr>
      </p:pic>
    </p:spTree>
    <p:extLst>
      <p:ext uri="{BB962C8B-B14F-4D97-AF65-F5344CB8AC3E}">
        <p14:creationId xmlns:p14="http://schemas.microsoft.com/office/powerpoint/2010/main" val="33774113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rgbClr val="C00000"/>
                </a:solidFill>
              </a:rPr>
              <a:t>Bloom Taksonomisi</a:t>
            </a:r>
            <a:endParaRPr lang="en-US" sz="3600" b="1" dirty="0">
              <a:solidFill>
                <a:srgbClr val="C00000"/>
              </a:solidFill>
            </a:endParaRPr>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27</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5"/>
          <a:stretch>
            <a:fillRect/>
          </a:stretch>
        </p:blipFill>
        <p:spPr>
          <a:xfrm>
            <a:off x="2038208" y="1143000"/>
            <a:ext cx="8115584" cy="5292000"/>
          </a:xfrm>
          <a:prstGeom prst="rect">
            <a:avLst/>
          </a:prstGeom>
        </p:spPr>
      </p:pic>
    </p:spTree>
    <p:extLst>
      <p:ext uri="{BB962C8B-B14F-4D97-AF65-F5344CB8AC3E}">
        <p14:creationId xmlns:p14="http://schemas.microsoft.com/office/powerpoint/2010/main" val="73119270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rgbClr val="C00000"/>
                </a:solidFill>
              </a:rPr>
              <a:t>Bloom Taksonomisi</a:t>
            </a:r>
            <a:endParaRPr lang="en-US" sz="3600" b="1" dirty="0">
              <a:solidFill>
                <a:srgbClr val="C00000"/>
              </a:solidFill>
            </a:endParaRPr>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28</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5"/>
          <a:stretch>
            <a:fillRect/>
          </a:stretch>
        </p:blipFill>
        <p:spPr>
          <a:xfrm>
            <a:off x="1698141" y="1143000"/>
            <a:ext cx="8795717" cy="5292000"/>
          </a:xfrm>
          <a:prstGeom prst="rect">
            <a:avLst/>
          </a:prstGeom>
        </p:spPr>
      </p:pic>
    </p:spTree>
    <p:extLst>
      <p:ext uri="{BB962C8B-B14F-4D97-AF65-F5344CB8AC3E}">
        <p14:creationId xmlns:p14="http://schemas.microsoft.com/office/powerpoint/2010/main" val="304099334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7. Öğrenci İş Yükü Hesabı</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AKTS bağlamında, öğrencilerin alacağı </a:t>
            </a:r>
            <a:r>
              <a:rPr lang="tr-TR" sz="2800" b="1" u="sng" dirty="0"/>
              <a:t>tüm derslerin her biri için</a:t>
            </a:r>
            <a:r>
              <a:rPr lang="tr-TR" sz="2800" b="1" dirty="0"/>
              <a:t> </a:t>
            </a:r>
            <a:r>
              <a:rPr lang="tr-TR" sz="2800" dirty="0"/>
              <a:t>Ders Bilgi Paketlerinde </a:t>
            </a:r>
            <a:r>
              <a:rPr lang="tr-TR" sz="2800" u="sng" dirty="0"/>
              <a:t>o derse özgü olarak </a:t>
            </a:r>
            <a:r>
              <a:rPr lang="tr-TR" sz="2800" u="sng" dirty="0">
                <a:solidFill>
                  <a:srgbClr val="C00000"/>
                </a:solidFill>
              </a:rPr>
              <a:t>iş yüklerinin hesaplanması gerekmektedir</a:t>
            </a:r>
            <a:r>
              <a:rPr lang="tr-TR" sz="2800" dirty="0"/>
              <a:t>. </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AKTS, öğretim etkinlikleri için Avrupa kapsamında bütünlük-uyum sağlar.</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Yükseköğretim kurumlarında </a:t>
            </a:r>
            <a:r>
              <a:rPr lang="tr-TR" sz="2800" u="sng" dirty="0"/>
              <a:t>bir öğrencinin </a:t>
            </a:r>
            <a:r>
              <a:rPr lang="tr-TR" sz="2800" b="1" u="sng" dirty="0"/>
              <a:t>bir yıllık </a:t>
            </a:r>
            <a:r>
              <a:rPr lang="tr-TR" sz="2800" u="sng" dirty="0"/>
              <a:t>tahmini iş yükü </a:t>
            </a:r>
            <a:r>
              <a:rPr lang="tr-TR" sz="2800" b="1" u="sng" dirty="0"/>
              <a:t>1500 ile 1800 saat </a:t>
            </a:r>
            <a:r>
              <a:rPr lang="tr-TR" sz="2800" u="sng" dirty="0"/>
              <a:t>aralığındadır.</a:t>
            </a:r>
            <a:r>
              <a:rPr lang="tr-TR" sz="2800" dirty="0"/>
              <a:t> Bu iş yükü öğrencilerin; derslere katılım, proje, ödev gibi ders içi ve dışı etkinlikler, birlikte ve bireysel çalışmaları ile sınavlar (sınava hazırlık da dahil) gibi etkinliklerin tümüne harcadıkları zamanı kapsar. </a:t>
            </a:r>
          </a:p>
          <a:p>
            <a:pPr marL="901700" lvl="1" indent="-444500" algn="just">
              <a:lnSpc>
                <a:spcPct val="100000"/>
              </a:lnSpc>
              <a:spcBef>
                <a:spcPts val="0"/>
              </a:spcBef>
              <a:spcAft>
                <a:spcPts val="600"/>
              </a:spcAft>
              <a:buClr>
                <a:srgbClr val="002060"/>
              </a:buClr>
              <a:buSzPct val="75000"/>
              <a:buFont typeface="Wingdings" panose="05000000000000000000" pitchFamily="2" charset="2"/>
              <a:buChar char="ü"/>
            </a:pPr>
            <a:r>
              <a:rPr lang="tr-TR" sz="2400" i="1" dirty="0"/>
              <a:t>Bir yıl            60 AKTS  kredisi     1500-1800 saat </a:t>
            </a:r>
          </a:p>
          <a:p>
            <a:pPr marL="901700" lvl="1" indent="-444500" algn="just">
              <a:lnSpc>
                <a:spcPct val="100000"/>
              </a:lnSpc>
              <a:spcBef>
                <a:spcPts val="0"/>
              </a:spcBef>
              <a:spcAft>
                <a:spcPts val="600"/>
              </a:spcAft>
              <a:buClr>
                <a:srgbClr val="002060"/>
              </a:buClr>
              <a:buSzPct val="75000"/>
              <a:buFont typeface="Wingdings" panose="05000000000000000000" pitchFamily="2" charset="2"/>
              <a:buChar char="ü"/>
            </a:pPr>
            <a:r>
              <a:rPr lang="tr-TR" sz="2400" i="1" dirty="0"/>
              <a:t>Bir dönem    30 AKTS kredisi      750-900 saat</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Buna göre </a:t>
            </a:r>
            <a:r>
              <a:rPr lang="tr-TR" sz="2800" b="1" u="sng" dirty="0"/>
              <a:t>1 AKTS kredisi = 25 – 30 saatlik iş yükü</a:t>
            </a:r>
            <a:r>
              <a:rPr lang="tr-TR" sz="2800" u="sng" dirty="0"/>
              <a:t>ne karşılık gelmektedir</a:t>
            </a:r>
            <a:r>
              <a:rPr lang="tr-TR" sz="2800" dirty="0"/>
              <a:t>.</a:t>
            </a:r>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29</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7056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1. Bu Çalışmanın Amacı ve Kapsamı</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dirty="0"/>
              <a:t>Bu çalışma, Bologna Süreci kapsamında yükseköğretim kurumlarındaki eğitim-öğretim programlarının öğrenme çıktılarını, Türkiye Yükseköğretim Yeterlilikler Çerçevesi (TYYÇ) ve temel alan yeterliliklerine bağlı olarak tanımlanmasını amaçlanmaktadır. </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b="1" dirty="0"/>
              <a:t>Bu amaçla üniversitemizde, </a:t>
            </a:r>
            <a:r>
              <a:rPr lang="tr-TR" b="1" dirty="0">
                <a:solidFill>
                  <a:srgbClr val="0070C0"/>
                </a:solidFill>
              </a:rPr>
              <a:t>lisans</a:t>
            </a:r>
            <a:r>
              <a:rPr lang="tr-TR" b="1" dirty="0"/>
              <a:t> ve </a:t>
            </a:r>
            <a:r>
              <a:rPr lang="tr-TR" b="1" dirty="0">
                <a:solidFill>
                  <a:srgbClr val="0070C0"/>
                </a:solidFill>
              </a:rPr>
              <a:t>lisansüstü</a:t>
            </a:r>
            <a:r>
              <a:rPr lang="tr-TR" b="1" dirty="0"/>
              <a:t> programları </a:t>
            </a:r>
            <a:r>
              <a:rPr lang="tr-TR" b="1" u="sng" dirty="0"/>
              <a:t>programlarının her biri için</a:t>
            </a:r>
            <a:r>
              <a:rPr lang="tr-TR" b="1" dirty="0"/>
              <a:t>;</a:t>
            </a:r>
          </a:p>
          <a:p>
            <a:pPr marL="901700" lvl="1" indent="-444500" algn="just">
              <a:lnSpc>
                <a:spcPct val="100000"/>
              </a:lnSpc>
              <a:spcBef>
                <a:spcPts val="0"/>
              </a:spcBef>
              <a:buClr>
                <a:srgbClr val="002060"/>
              </a:buClr>
              <a:buSzPct val="75000"/>
              <a:buFont typeface="Wingdings" panose="05000000000000000000" pitchFamily="2" charset="2"/>
              <a:buChar char="ü"/>
            </a:pPr>
            <a:r>
              <a:rPr lang="tr-TR" sz="2400" i="1" dirty="0"/>
              <a:t>	Üniversitemizin misyon, vizyon ve hedefleri ile iç ve dış paydaşların görüşleri dikkate alınarak </a:t>
            </a:r>
            <a:r>
              <a:rPr lang="tr-TR" sz="2400" i="1" u="sng" dirty="0"/>
              <a:t>nasıl bir mezun profilinin amaçlandığını gösteren</a:t>
            </a:r>
            <a:r>
              <a:rPr lang="tr-TR" sz="2400" i="1" dirty="0"/>
              <a:t> </a:t>
            </a:r>
            <a:r>
              <a:rPr lang="tr-TR" sz="2400" b="1" i="1" dirty="0">
                <a:solidFill>
                  <a:srgbClr val="C00000"/>
                </a:solidFill>
              </a:rPr>
              <a:t>Program Eğitim Amaçları</a:t>
            </a:r>
            <a:r>
              <a:rPr lang="tr-TR" sz="2400" b="1" i="1" dirty="0"/>
              <a:t> (</a:t>
            </a:r>
            <a:r>
              <a:rPr lang="tr-TR" sz="2400" b="1" i="1" dirty="0">
                <a:solidFill>
                  <a:srgbClr val="C00000"/>
                </a:solidFill>
              </a:rPr>
              <a:t>PEA</a:t>
            </a:r>
            <a:r>
              <a:rPr lang="tr-TR" sz="2400" b="1" i="1" dirty="0"/>
              <a:t>) yazılmalıdır.</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i="1" dirty="0"/>
              <a:t>Programın eğitim amaçlarına ulaşabilmek için </a:t>
            </a:r>
            <a:r>
              <a:rPr lang="tr-TR" sz="2400" i="1" u="sng" dirty="0"/>
              <a:t>mezunların ne tür yeterliliklere sahip olmaları gerektiğini açıklayan</a:t>
            </a:r>
            <a:r>
              <a:rPr lang="tr-TR" sz="2400" i="1" dirty="0"/>
              <a:t> </a:t>
            </a:r>
            <a:r>
              <a:rPr lang="tr-TR" sz="2400" b="1" i="1" dirty="0">
                <a:solidFill>
                  <a:srgbClr val="C00000"/>
                </a:solidFill>
              </a:rPr>
              <a:t>Program Çıktıları</a:t>
            </a:r>
            <a:r>
              <a:rPr lang="tr-TR" sz="2400" b="1" i="1" dirty="0"/>
              <a:t> (</a:t>
            </a:r>
            <a:r>
              <a:rPr lang="tr-TR" sz="2400" b="1" i="1" dirty="0">
                <a:solidFill>
                  <a:srgbClr val="C00000"/>
                </a:solidFill>
              </a:rPr>
              <a:t>PÇ</a:t>
            </a:r>
            <a:r>
              <a:rPr lang="tr-TR" sz="2400" b="1" i="1" dirty="0"/>
              <a:t>) / </a:t>
            </a:r>
            <a:r>
              <a:rPr lang="tr-TR" sz="2400" b="1" i="1" dirty="0">
                <a:solidFill>
                  <a:srgbClr val="C00000"/>
                </a:solidFill>
              </a:rPr>
              <a:t>Yeterlilikleri</a:t>
            </a:r>
            <a:r>
              <a:rPr lang="tr-TR" sz="2400" b="1" i="1" dirty="0"/>
              <a:t> belirlemelidir.</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i="1" dirty="0"/>
              <a:t>Belirlenen Program Çıktılarına ulaşmak için </a:t>
            </a:r>
            <a:r>
              <a:rPr lang="tr-TR" sz="2400" b="1" i="1" dirty="0">
                <a:solidFill>
                  <a:srgbClr val="C00000"/>
                </a:solidFill>
              </a:rPr>
              <a:t>Öğretim Planında (Müfredatında) hangi derslerin verilmesi gerektiği</a:t>
            </a:r>
            <a:r>
              <a:rPr lang="tr-TR" sz="2400" b="1" i="1" dirty="0"/>
              <a:t>ne karar vermelidir.</a:t>
            </a:r>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3</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1318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7. Öğrenci İş Yükü Hesabı</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b="1" dirty="0">
                <a:highlight>
                  <a:srgbClr val="FFFF00"/>
                </a:highlight>
              </a:rPr>
              <a:t>İş yükü</a:t>
            </a:r>
            <a:r>
              <a:rPr lang="tr-TR" sz="2800" dirty="0"/>
              <a:t>; öğrencinin aldığı bir derste hedeflenen öğrenme kazanımlarına ulaşabilmek için </a:t>
            </a:r>
            <a:r>
              <a:rPr lang="tr-TR" sz="2800" u="sng" dirty="0">
                <a:solidFill>
                  <a:srgbClr val="C00000"/>
                </a:solidFill>
              </a:rPr>
              <a:t>ders saati içinde ve dışında yaptığı tüm çalışmalara</a:t>
            </a:r>
            <a:r>
              <a:rPr lang="tr-TR" sz="2800" dirty="0"/>
              <a:t> harcayacağı zamanın (saat olarak) göstergesidir.</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Bu çalışmalar ders kapsamında yapılacak; </a:t>
            </a:r>
            <a:r>
              <a:rPr lang="tr-TR" sz="2800" u="sng" dirty="0">
                <a:solidFill>
                  <a:srgbClr val="0070C0"/>
                </a:solidFill>
              </a:rPr>
              <a:t>derse katılım</a:t>
            </a:r>
            <a:r>
              <a:rPr lang="tr-TR" sz="2800" dirty="0"/>
              <a:t>, </a:t>
            </a:r>
            <a:r>
              <a:rPr lang="tr-TR" sz="2800" u="sng" dirty="0">
                <a:solidFill>
                  <a:srgbClr val="0070C0"/>
                </a:solidFill>
              </a:rPr>
              <a:t>bireysel çalışmalar </a:t>
            </a:r>
            <a:r>
              <a:rPr lang="tr-TR" sz="2800" dirty="0"/>
              <a:t>(</a:t>
            </a:r>
            <a:r>
              <a:rPr lang="tr-TR" sz="2800" i="1" dirty="0"/>
              <a:t>derse hazırlık ve tekrar çalışmaları</a:t>
            </a:r>
            <a:r>
              <a:rPr lang="tr-TR" sz="2800" dirty="0"/>
              <a:t>), ders kapsamında yapılan </a:t>
            </a:r>
            <a:r>
              <a:rPr lang="tr-TR" sz="2800" u="sng" dirty="0">
                <a:solidFill>
                  <a:srgbClr val="0070C0"/>
                </a:solidFill>
              </a:rPr>
              <a:t>ödev</a:t>
            </a:r>
            <a:r>
              <a:rPr lang="tr-TR" sz="2800" dirty="0"/>
              <a:t>, </a:t>
            </a:r>
            <a:r>
              <a:rPr lang="tr-TR" sz="2800" u="sng" dirty="0">
                <a:solidFill>
                  <a:srgbClr val="0070C0"/>
                </a:solidFill>
              </a:rPr>
              <a:t>proje</a:t>
            </a:r>
            <a:r>
              <a:rPr lang="tr-TR" sz="2800" dirty="0"/>
              <a:t>, </a:t>
            </a:r>
            <a:r>
              <a:rPr lang="tr-TR" sz="2800" u="sng" dirty="0">
                <a:solidFill>
                  <a:srgbClr val="0070C0"/>
                </a:solidFill>
              </a:rPr>
              <a:t>seminer</a:t>
            </a:r>
            <a:r>
              <a:rPr lang="tr-TR" sz="2800" dirty="0"/>
              <a:t>,  </a:t>
            </a:r>
            <a:r>
              <a:rPr lang="tr-TR" sz="2800" u="sng" dirty="0">
                <a:solidFill>
                  <a:srgbClr val="0070C0"/>
                </a:solidFill>
              </a:rPr>
              <a:t>alan çalışmaları</a:t>
            </a:r>
            <a:r>
              <a:rPr lang="tr-TR" sz="2800" dirty="0"/>
              <a:t>, </a:t>
            </a:r>
            <a:r>
              <a:rPr lang="tr-TR" sz="2800" u="sng" dirty="0">
                <a:solidFill>
                  <a:srgbClr val="0070C0"/>
                </a:solidFill>
              </a:rPr>
              <a:t>sınava hazırlık ve sınavlar</a:t>
            </a:r>
            <a:r>
              <a:rPr lang="tr-TR" sz="2800" dirty="0">
                <a:solidFill>
                  <a:srgbClr val="0070C0"/>
                </a:solidFill>
              </a:rPr>
              <a:t> </a:t>
            </a:r>
            <a:r>
              <a:rPr lang="tr-TR" sz="2800" dirty="0"/>
              <a:t>gibi faaliyetleri kapsar.</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Bir dersin iş yükünü belirleyen temel faktörler; bu dersin öğrenme çıktıları, öğrenme-öğretme yöntemleri, ölçme ve değerlendirme teknikleri, dersin eğitim programı içerisindeki yeri, programda yer alan dersler arasındaki tutarlık, öğrencinin dersi için harcadığı çaba ve sahip olduğu yeteneklerin düzeyidir.</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30</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816014"/>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accent1">
                    <a:lumMod val="60000"/>
                    <a:lumOff val="40000"/>
                  </a:schemeClr>
                </a:solidFill>
              </a:rPr>
              <a:t>İş Yükü Hesaplanırken İzlenecek Aşamalar</a:t>
            </a: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Dersin iş yükü hesabı için </a:t>
            </a:r>
            <a:r>
              <a:rPr lang="tr-TR" sz="2800" u="sng" dirty="0"/>
              <a:t>önce </a:t>
            </a:r>
            <a:r>
              <a:rPr lang="tr-TR" sz="2800" u="sng" dirty="0">
                <a:solidFill>
                  <a:srgbClr val="C00000"/>
                </a:solidFill>
              </a:rPr>
              <a:t>öğrenme çıktıları </a:t>
            </a:r>
            <a:r>
              <a:rPr lang="tr-TR" sz="2800" u="sng" dirty="0"/>
              <a:t>belirlenmiş olmalıdır</a:t>
            </a:r>
            <a:r>
              <a:rPr lang="tr-TR" sz="2800" dirty="0"/>
              <a:t>.</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Öğrenme çıktılarına ulaşabilmek için gerekli gördüğünüz </a:t>
            </a:r>
            <a:r>
              <a:rPr lang="tr-TR" sz="2800" u="sng" dirty="0">
                <a:solidFill>
                  <a:srgbClr val="C00000"/>
                </a:solidFill>
              </a:rPr>
              <a:t>öğrenme-öğretme etkinliklerini</a:t>
            </a:r>
            <a:r>
              <a:rPr lang="tr-TR" sz="2800" u="sng" dirty="0"/>
              <a:t> belirleyiniz</a:t>
            </a:r>
            <a:r>
              <a:rPr lang="tr-TR" sz="2800" dirty="0"/>
              <a:t>.</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Öğrenme çıktılarına ulaşılıp-ulaşılmadığını belirleyecek uygun </a:t>
            </a:r>
            <a:r>
              <a:rPr lang="tr-TR" sz="2800" u="sng" dirty="0">
                <a:solidFill>
                  <a:srgbClr val="C00000"/>
                </a:solidFill>
              </a:rPr>
              <a:t>ölçme ve değerlendirme teknikleri</a:t>
            </a:r>
            <a:r>
              <a:rPr lang="tr-TR" sz="2800" u="sng" dirty="0"/>
              <a:t> belirleyiniz</a:t>
            </a:r>
            <a:r>
              <a:rPr lang="tr-TR" sz="2800" dirty="0"/>
              <a:t>.</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Söz konusu ders için gerekli gördüğünüz tüm çalışmaları dikkate alarak tahmini iş yükünü hesaplayınız. </a:t>
            </a:r>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31</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
        <p:nvSpPr>
          <p:cNvPr id="11" name="Yuvarlatılmış Dikdörtgen 13">
            <a:extLst>
              <a:ext uri="{FF2B5EF4-FFF2-40B4-BE49-F238E27FC236}">
                <a16:creationId xmlns:a16="http://schemas.microsoft.com/office/drawing/2014/main" id="{A37DB93A-4C88-4FD2-8E80-389DC1F7828F}"/>
              </a:ext>
            </a:extLst>
          </p:cNvPr>
          <p:cNvSpPr/>
          <p:nvPr/>
        </p:nvSpPr>
        <p:spPr>
          <a:xfrm>
            <a:off x="743262" y="4706527"/>
            <a:ext cx="11011689" cy="17197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lnSpc>
                <a:spcPct val="100000"/>
              </a:lnSpc>
              <a:spcBef>
                <a:spcPts val="0"/>
              </a:spcBef>
              <a:spcAft>
                <a:spcPts val="1000"/>
              </a:spcAft>
              <a:buClr>
                <a:srgbClr val="002060"/>
              </a:buClr>
              <a:buSzPct val="75000"/>
            </a:pPr>
            <a:r>
              <a:rPr lang="tr-TR" sz="2400" dirty="0">
                <a:solidFill>
                  <a:schemeClr val="tx1"/>
                </a:solidFill>
              </a:rPr>
              <a:t>Örneğin, tüm bunları hesapladığınızda; 120 saat bir iş yüküne ulaşıyorsanız bu dersin AKTS kredisi 4 olur. Çünkü, </a:t>
            </a:r>
            <a:r>
              <a:rPr lang="tr-TR" sz="2400" u="sng" dirty="0">
                <a:solidFill>
                  <a:schemeClr val="tx1"/>
                </a:solidFill>
              </a:rPr>
              <a:t>1 AKTS kredi = 25-</a:t>
            </a:r>
            <a:r>
              <a:rPr lang="tr-TR" sz="2400" b="1" u="sng" dirty="0">
                <a:solidFill>
                  <a:schemeClr val="tx1"/>
                </a:solidFill>
              </a:rPr>
              <a:t>30</a:t>
            </a:r>
            <a:r>
              <a:rPr lang="tr-TR" sz="2400" u="sng" dirty="0">
                <a:solidFill>
                  <a:schemeClr val="tx1"/>
                </a:solidFill>
              </a:rPr>
              <a:t> saatlik iş yükü</a:t>
            </a:r>
            <a:r>
              <a:rPr lang="tr-TR" sz="2400" dirty="0">
                <a:solidFill>
                  <a:schemeClr val="tx1"/>
                </a:solidFill>
              </a:rPr>
              <a:t>ne karşı gelir (120/30=4 AKTS). </a:t>
            </a:r>
            <a:r>
              <a:rPr lang="tr-TR" sz="2400" i="1" dirty="0">
                <a:solidFill>
                  <a:schemeClr val="tx1"/>
                </a:solidFill>
              </a:rPr>
              <a:t>İş yükü 108-132 saat aralığındaki değerler ile 3,6-4,4 aralığında hesaplanacak AKTS </a:t>
            </a:r>
            <a:r>
              <a:rPr lang="tr-TR" sz="2400" i="1" u="sng" dirty="0">
                <a:solidFill>
                  <a:schemeClr val="tx1"/>
                </a:solidFill>
              </a:rPr>
              <a:t>tam sayı olarak yine 4 kabul edilir. </a:t>
            </a:r>
            <a:endParaRPr lang="tr-TR" sz="2400" i="1" dirty="0">
              <a:solidFill>
                <a:schemeClr val="tx1"/>
              </a:solidFill>
            </a:endParaRPr>
          </a:p>
        </p:txBody>
      </p:sp>
      <p:sp>
        <p:nvSpPr>
          <p:cNvPr id="4" name="Yuvarlatılmış Dikdörtgen 3"/>
          <p:cNvSpPr/>
          <p:nvPr/>
        </p:nvSpPr>
        <p:spPr>
          <a:xfrm>
            <a:off x="6484775" y="5197151"/>
            <a:ext cx="396000" cy="324000"/>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250307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7. Öğrenci İş Yükü Hesabı</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algn="just">
              <a:lnSpc>
                <a:spcPct val="100000"/>
              </a:lnSpc>
              <a:spcBef>
                <a:spcPts val="0"/>
              </a:spcBef>
              <a:spcAft>
                <a:spcPts val="1000"/>
              </a:spcAft>
              <a:buClr>
                <a:srgbClr val="002060"/>
              </a:buClr>
              <a:buSzPct val="75000"/>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a:p>
            <a:pPr algn="just">
              <a:lnSpc>
                <a:spcPct val="100000"/>
              </a:lnSpc>
              <a:spcBef>
                <a:spcPts val="0"/>
              </a:spcBef>
              <a:spcAft>
                <a:spcPts val="1000"/>
              </a:spcAft>
              <a:buClr>
                <a:srgbClr val="002060"/>
              </a:buClr>
              <a:buSzPct val="75000"/>
            </a:pPr>
            <a:endParaRPr lang="tr-TR" sz="28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32</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
        <p:nvSpPr>
          <p:cNvPr id="14" name="Yuvarlatılmış Dikdörtgen 13"/>
          <p:cNvSpPr/>
          <p:nvPr/>
        </p:nvSpPr>
        <p:spPr>
          <a:xfrm>
            <a:off x="755374" y="1257300"/>
            <a:ext cx="11011689" cy="5067300"/>
          </a:xfrm>
          <a:prstGeom prst="roundRect">
            <a:avLst>
              <a:gd name="adj" fmla="val 992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Aft>
                <a:spcPts val="1000"/>
              </a:spcAft>
              <a:defRPr/>
            </a:pPr>
            <a:r>
              <a:rPr lang="tr-TR" sz="2400" b="1" u="sng" dirty="0">
                <a:solidFill>
                  <a:srgbClr val="C00000"/>
                </a:solidFill>
                <a:latin typeface="+mj-lt"/>
                <a:ea typeface="Calibri" panose="020F0502020204030204" pitchFamily="34" charset="0"/>
                <a:cs typeface="Times New Roman" panose="02020603050405020304" pitchFamily="18" charset="0"/>
              </a:rPr>
              <a:t>ÖRN</a:t>
            </a:r>
            <a:r>
              <a:rPr lang="tr-TR" sz="2500" b="1" u="sng" dirty="0">
                <a:solidFill>
                  <a:srgbClr val="C00000"/>
                </a:solidFill>
                <a:latin typeface="+mj-lt"/>
                <a:ea typeface="Calibri" panose="020F0502020204030204" pitchFamily="34" charset="0"/>
                <a:cs typeface="Times New Roman" panose="02020603050405020304" pitchFamily="18" charset="0"/>
              </a:rPr>
              <a:t>EK OLARAK, Öğretim Teknolojileri ve Materyal Tasarımı Dersi (2-2-3) İçin Tahmini İş Yükü Hesaplama </a:t>
            </a:r>
          </a:p>
          <a:p>
            <a:pPr lvl="0">
              <a:spcAft>
                <a:spcPts val="1000"/>
              </a:spcAft>
              <a:defRPr/>
            </a:pPr>
            <a:endParaRPr lang="tr-TR" sz="2500" b="1" u="sng" dirty="0">
              <a:solidFill>
                <a:srgbClr val="C00000"/>
              </a:solidFill>
              <a:latin typeface="+mj-lt"/>
              <a:ea typeface="Calibri" panose="020F0502020204030204" pitchFamily="34" charset="0"/>
              <a:cs typeface="Times New Roman" panose="02020603050405020304" pitchFamily="18" charset="0"/>
            </a:endParaRPr>
          </a:p>
        </p:txBody>
      </p:sp>
      <p:pic>
        <p:nvPicPr>
          <p:cNvPr id="11" name="Resim 10"/>
          <p:cNvPicPr>
            <a:picLocks noChangeAspect="1"/>
          </p:cNvPicPr>
          <p:nvPr/>
        </p:nvPicPr>
        <p:blipFill>
          <a:blip r:embed="rId5"/>
          <a:stretch>
            <a:fillRect/>
          </a:stretch>
        </p:blipFill>
        <p:spPr>
          <a:xfrm>
            <a:off x="1816237" y="2425700"/>
            <a:ext cx="8559526" cy="3784600"/>
          </a:xfrm>
          <a:prstGeom prst="rect">
            <a:avLst/>
          </a:prstGeom>
        </p:spPr>
      </p:pic>
    </p:spTree>
    <p:extLst>
      <p:ext uri="{BB962C8B-B14F-4D97-AF65-F5344CB8AC3E}">
        <p14:creationId xmlns:p14="http://schemas.microsoft.com/office/powerpoint/2010/main" val="1620460866"/>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8. Ders Bilgi Paketinde Yer Alması Gereken Bilgiler</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algn="just">
              <a:lnSpc>
                <a:spcPct val="100000"/>
              </a:lnSpc>
              <a:spcBef>
                <a:spcPts val="0"/>
              </a:spcBef>
              <a:spcAft>
                <a:spcPts val="1000"/>
              </a:spcAft>
              <a:buClr>
                <a:srgbClr val="002060"/>
              </a:buClr>
              <a:buSzPct val="75000"/>
            </a:pPr>
            <a:endParaRPr lang="tr-TR" sz="2800" dirty="0"/>
          </a:p>
          <a:p>
            <a:pPr algn="just">
              <a:lnSpc>
                <a:spcPct val="100000"/>
              </a:lnSpc>
              <a:spcBef>
                <a:spcPts val="0"/>
              </a:spcBef>
              <a:spcAft>
                <a:spcPts val="1000"/>
              </a:spcAft>
              <a:buClr>
                <a:srgbClr val="002060"/>
              </a:buClr>
              <a:buSzPct val="75000"/>
            </a:pPr>
            <a:endParaRPr lang="tr-TR" sz="28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33</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o 12"/>
          <p:cNvGraphicFramePr>
            <a:graphicFrameLocks noGrp="1"/>
          </p:cNvGraphicFramePr>
          <p:nvPr>
            <p:extLst>
              <p:ext uri="{D42A27DB-BD31-4B8C-83A1-F6EECF244321}">
                <p14:modId xmlns:p14="http://schemas.microsoft.com/office/powerpoint/2010/main" val="3936638194"/>
              </p:ext>
            </p:extLst>
          </p:nvPr>
        </p:nvGraphicFramePr>
        <p:xfrm>
          <a:off x="207947" y="1188823"/>
          <a:ext cx="11776105" cy="5087612"/>
        </p:xfrm>
        <a:graphic>
          <a:graphicData uri="http://schemas.openxmlformats.org/drawingml/2006/table">
            <a:tbl>
              <a:tblPr firstRow="1" firstCol="1" bandRow="1">
                <a:tableStyleId>{5C22544A-7EE6-4342-B048-85BDC9FD1C3A}</a:tableStyleId>
              </a:tblPr>
              <a:tblGrid>
                <a:gridCol w="364621">
                  <a:extLst>
                    <a:ext uri="{9D8B030D-6E8A-4147-A177-3AD203B41FA5}">
                      <a16:colId xmlns:a16="http://schemas.microsoft.com/office/drawing/2014/main" val="3976081661"/>
                    </a:ext>
                  </a:extLst>
                </a:gridCol>
                <a:gridCol w="5754243">
                  <a:extLst>
                    <a:ext uri="{9D8B030D-6E8A-4147-A177-3AD203B41FA5}">
                      <a16:colId xmlns:a16="http://schemas.microsoft.com/office/drawing/2014/main" val="2527934414"/>
                    </a:ext>
                  </a:extLst>
                </a:gridCol>
                <a:gridCol w="5657241">
                  <a:extLst>
                    <a:ext uri="{9D8B030D-6E8A-4147-A177-3AD203B41FA5}">
                      <a16:colId xmlns:a16="http://schemas.microsoft.com/office/drawing/2014/main" val="1830377001"/>
                    </a:ext>
                  </a:extLst>
                </a:gridCol>
              </a:tblGrid>
              <a:tr h="144100">
                <a:tc>
                  <a:txBody>
                    <a:bodyPr/>
                    <a:lstStyle/>
                    <a:p>
                      <a:pPr algn="r">
                        <a:lnSpc>
                          <a:spcPct val="107000"/>
                        </a:lnSpc>
                        <a:spcAft>
                          <a:spcPts val="0"/>
                        </a:spcAft>
                      </a:pPr>
                      <a:r>
                        <a:rPr lang="tr-TR" sz="1400" i="0" dirty="0">
                          <a:effectLst/>
                          <a:latin typeface="+mn-lt"/>
                        </a:rPr>
                        <a:t> No</a:t>
                      </a:r>
                      <a:endParaRPr lang="tr-TR" sz="1400" i="0" dirty="0">
                        <a:effectLst/>
                        <a:latin typeface="+mn-lt"/>
                        <a:ea typeface="Calibri" panose="020F0502020204030204" pitchFamily="34" charset="0"/>
                        <a:cs typeface="Times New Roman" panose="02020603050405020304" pitchFamily="18" charset="0"/>
                      </a:endParaRPr>
                    </a:p>
                  </a:txBody>
                  <a:tcPr marL="49990" marR="49990" marT="0" marB="0"/>
                </a:tc>
                <a:tc>
                  <a:txBody>
                    <a:bodyPr/>
                    <a:lstStyle/>
                    <a:p>
                      <a:pPr marL="0" indent="0">
                        <a:lnSpc>
                          <a:spcPct val="107000"/>
                        </a:lnSpc>
                        <a:spcAft>
                          <a:spcPts val="0"/>
                        </a:spcAft>
                      </a:pPr>
                      <a:r>
                        <a:rPr lang="tr-TR" sz="1400" i="0" dirty="0">
                          <a:effectLst/>
                          <a:latin typeface="+mn-lt"/>
                        </a:rPr>
                        <a:t>Türkçe</a:t>
                      </a:r>
                      <a:endParaRPr lang="tr-TR" sz="1400" i="0" dirty="0">
                        <a:effectLst/>
                        <a:latin typeface="+mn-lt"/>
                        <a:ea typeface="Calibri" panose="020F0502020204030204" pitchFamily="34" charset="0"/>
                        <a:cs typeface="Times New Roman" panose="02020603050405020304" pitchFamily="18" charset="0"/>
                      </a:endParaRPr>
                    </a:p>
                  </a:txBody>
                  <a:tcPr marL="49990" marR="49990" marT="0" marB="0"/>
                </a:tc>
                <a:tc>
                  <a:txBody>
                    <a:bodyPr/>
                    <a:lstStyle/>
                    <a:p>
                      <a:pPr marL="0" indent="0" algn="just">
                        <a:lnSpc>
                          <a:spcPct val="107000"/>
                        </a:lnSpc>
                        <a:spcAft>
                          <a:spcPts val="0"/>
                        </a:spcAft>
                      </a:pPr>
                      <a:r>
                        <a:rPr lang="tr-TR" sz="1400" i="0" noProof="0" dirty="0">
                          <a:effectLst/>
                          <a:latin typeface="+mn-lt"/>
                        </a:rPr>
                        <a:t>İngilizce</a:t>
                      </a:r>
                      <a:endParaRPr lang="tr-TR"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4001943241"/>
                  </a:ext>
                </a:extLst>
              </a:tr>
              <a:tr h="144100">
                <a:tc>
                  <a:txBody>
                    <a:bodyPr/>
                    <a:lstStyle/>
                    <a:p>
                      <a:pPr algn="r">
                        <a:lnSpc>
                          <a:spcPct val="107000"/>
                        </a:lnSpc>
                        <a:spcAft>
                          <a:spcPts val="0"/>
                        </a:spcAft>
                      </a:pPr>
                      <a:r>
                        <a:rPr lang="tr-TR" sz="1400" i="0" dirty="0">
                          <a:effectLst/>
                          <a:latin typeface="+mn-lt"/>
                        </a:rPr>
                        <a:t> 1</a:t>
                      </a:r>
                      <a:endParaRPr lang="tr-TR" sz="1400" i="0" dirty="0">
                        <a:effectLst/>
                        <a:latin typeface="+mn-lt"/>
                        <a:ea typeface="Calibri" panose="020F0502020204030204" pitchFamily="34" charset="0"/>
                        <a:cs typeface="Times New Roman" panose="02020603050405020304" pitchFamily="18" charset="0"/>
                      </a:endParaRPr>
                    </a:p>
                  </a:txBody>
                  <a:tcPr marL="49990" marR="49990" marT="0" marB="0"/>
                </a:tc>
                <a:tc>
                  <a:txBody>
                    <a:bodyPr/>
                    <a:lstStyle/>
                    <a:p>
                      <a:pPr marL="0" indent="0">
                        <a:lnSpc>
                          <a:spcPct val="107000"/>
                        </a:lnSpc>
                        <a:spcAft>
                          <a:spcPts val="0"/>
                        </a:spcAft>
                      </a:pPr>
                      <a:r>
                        <a:rPr lang="tr-TR" sz="1400" i="0" dirty="0">
                          <a:effectLst/>
                          <a:latin typeface="+mn-lt"/>
                        </a:rPr>
                        <a:t>Dersin </a:t>
                      </a:r>
                      <a:r>
                        <a:rPr lang="tr-TR" sz="1400" b="1" i="0" dirty="0">
                          <a:effectLst/>
                          <a:latin typeface="+mn-lt"/>
                        </a:rPr>
                        <a:t>Kodu</a:t>
                      </a:r>
                      <a:r>
                        <a:rPr lang="tr-TR" sz="1400" i="0" dirty="0">
                          <a:effectLst/>
                          <a:latin typeface="+mn-lt"/>
                        </a:rPr>
                        <a:t> ve </a:t>
                      </a:r>
                      <a:r>
                        <a:rPr lang="tr-TR" sz="1400" b="1" i="0" dirty="0">
                          <a:effectLst/>
                          <a:latin typeface="+mn-lt"/>
                        </a:rPr>
                        <a:t>Adı</a:t>
                      </a:r>
                      <a:endParaRPr lang="tr-TR" sz="1400" b="1" i="0" dirty="0">
                        <a:effectLst/>
                        <a:latin typeface="+mn-lt"/>
                        <a:ea typeface="Calibri" panose="020F0502020204030204" pitchFamily="34" charset="0"/>
                        <a:cs typeface="Times New Roman" panose="02020603050405020304" pitchFamily="18" charset="0"/>
                      </a:endParaRPr>
                    </a:p>
                  </a:txBody>
                  <a:tcPr marL="49990" marR="49990" marT="0" marB="0"/>
                </a:tc>
                <a:tc>
                  <a:txBody>
                    <a:bodyPr/>
                    <a:lstStyle/>
                    <a:p>
                      <a:pPr marL="0" indent="0" algn="just">
                        <a:lnSpc>
                          <a:spcPct val="107000"/>
                        </a:lnSpc>
                        <a:spcAft>
                          <a:spcPts val="0"/>
                        </a:spcAft>
                      </a:pPr>
                      <a:r>
                        <a:rPr lang="en-US" sz="1400" i="0" noProof="0" dirty="0">
                          <a:effectLst/>
                          <a:latin typeface="+mn-lt"/>
                        </a:rPr>
                        <a:t>Code</a:t>
                      </a:r>
                      <a:r>
                        <a:rPr lang="tr-TR" sz="1400" i="0" noProof="0" dirty="0">
                          <a:effectLst/>
                          <a:latin typeface="+mn-lt"/>
                        </a:rPr>
                        <a:t> </a:t>
                      </a:r>
                      <a:r>
                        <a:rPr lang="tr-TR" sz="1400" i="0" noProof="0" dirty="0" err="1">
                          <a:effectLst/>
                          <a:latin typeface="+mn-lt"/>
                        </a:rPr>
                        <a:t>and</a:t>
                      </a:r>
                      <a:r>
                        <a:rPr lang="tr-TR" sz="1400" i="0" noProof="0" dirty="0">
                          <a:effectLst/>
                          <a:latin typeface="+mn-lt"/>
                        </a:rPr>
                        <a:t> </a:t>
                      </a:r>
                      <a:r>
                        <a:rPr lang="en-US" sz="1400" i="0" noProof="0" dirty="0">
                          <a:effectLst/>
                          <a:latin typeface="+mn-lt"/>
                        </a:rPr>
                        <a:t>Title</a:t>
                      </a:r>
                      <a:r>
                        <a:rPr lang="tr-TR" sz="1400" i="0" noProof="0" dirty="0">
                          <a:effectLst/>
                          <a:latin typeface="+mn-lt"/>
                        </a:rPr>
                        <a:t> of </a:t>
                      </a:r>
                      <a:r>
                        <a:rPr lang="en-US" sz="1400" i="0" noProof="0" dirty="0">
                          <a:effectLst/>
                          <a:latin typeface="+mn-lt"/>
                        </a:rPr>
                        <a:t>Course</a:t>
                      </a:r>
                      <a:endParaRPr lang="en-US"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467082984"/>
                  </a:ext>
                </a:extLst>
              </a:tr>
              <a:tr h="144100">
                <a:tc>
                  <a:txBody>
                    <a:bodyPr/>
                    <a:lstStyle/>
                    <a:p>
                      <a:pPr algn="r">
                        <a:lnSpc>
                          <a:spcPct val="107000"/>
                        </a:lnSpc>
                        <a:spcAft>
                          <a:spcPts val="0"/>
                        </a:spcAft>
                      </a:pPr>
                      <a:r>
                        <a:rPr lang="tr-TR" sz="1400" b="1" i="0" kern="1200" dirty="0">
                          <a:solidFill>
                            <a:schemeClr val="lt1"/>
                          </a:solidFill>
                          <a:effectLst/>
                          <a:latin typeface="+mn-lt"/>
                          <a:ea typeface="+mn-ea"/>
                          <a:cs typeface="+mn-cs"/>
                        </a:rPr>
                        <a:t>2</a:t>
                      </a:r>
                    </a:p>
                  </a:txBody>
                  <a:tcPr marL="49990" marR="49990" marT="0" marB="0"/>
                </a:tc>
                <a:tc>
                  <a:txBody>
                    <a:bodyPr/>
                    <a:lstStyle/>
                    <a:p>
                      <a:pPr marL="0" indent="0">
                        <a:lnSpc>
                          <a:spcPct val="107000"/>
                        </a:lnSpc>
                        <a:spcAft>
                          <a:spcPts val="0"/>
                        </a:spcAft>
                      </a:pPr>
                      <a:r>
                        <a:rPr lang="tr-TR" sz="1400" i="0" kern="1200" dirty="0">
                          <a:solidFill>
                            <a:schemeClr val="dk1"/>
                          </a:solidFill>
                          <a:effectLst/>
                          <a:latin typeface="+mn-lt"/>
                          <a:ea typeface="+mn-ea"/>
                          <a:cs typeface="+mn-cs"/>
                        </a:rPr>
                        <a:t>Dersin </a:t>
                      </a:r>
                      <a:r>
                        <a:rPr lang="tr-TR" sz="1400" b="1" i="0" kern="1200" dirty="0">
                          <a:solidFill>
                            <a:schemeClr val="dk1"/>
                          </a:solidFill>
                          <a:effectLst/>
                          <a:latin typeface="+mn-lt"/>
                          <a:ea typeface="+mn-ea"/>
                          <a:cs typeface="+mn-cs"/>
                        </a:rPr>
                        <a:t>Türü</a:t>
                      </a:r>
                      <a:r>
                        <a:rPr lang="tr-TR" sz="1400" i="0" kern="1200" dirty="0">
                          <a:solidFill>
                            <a:schemeClr val="dk1"/>
                          </a:solidFill>
                          <a:effectLst/>
                          <a:latin typeface="+mn-lt"/>
                          <a:ea typeface="+mn-ea"/>
                          <a:cs typeface="+mn-cs"/>
                        </a:rPr>
                        <a:t> </a:t>
                      </a:r>
                      <a:r>
                        <a:rPr lang="tr-TR" sz="1200" i="1" kern="1200" dirty="0">
                          <a:solidFill>
                            <a:schemeClr val="dk1"/>
                          </a:solidFill>
                          <a:effectLst/>
                          <a:latin typeface="+mn-lt"/>
                          <a:ea typeface="+mn-ea"/>
                          <a:cs typeface="+mn-cs"/>
                        </a:rPr>
                        <a:t>(Zorunlu, Seçmeli)</a:t>
                      </a:r>
                      <a:endParaRPr lang="tr-TR" sz="1400" i="1" kern="1200" dirty="0">
                        <a:solidFill>
                          <a:schemeClr val="dk1"/>
                        </a:solidFill>
                        <a:effectLst/>
                        <a:latin typeface="+mn-lt"/>
                        <a:ea typeface="+mn-ea"/>
                        <a:cs typeface="+mn-cs"/>
                      </a:endParaRPr>
                    </a:p>
                  </a:txBody>
                  <a:tcPr marL="49990" marR="49990" marT="0" marB="0"/>
                </a:tc>
                <a:tc>
                  <a:txBody>
                    <a:bodyPr/>
                    <a:lstStyle/>
                    <a:p>
                      <a:pPr marL="0" indent="0" algn="just">
                        <a:lnSpc>
                          <a:spcPct val="107000"/>
                        </a:lnSpc>
                        <a:spcAft>
                          <a:spcPts val="0"/>
                        </a:spcAft>
                      </a:pPr>
                      <a:r>
                        <a:rPr lang="en-US" sz="1400" i="0" noProof="0" dirty="0">
                          <a:effectLst/>
                          <a:latin typeface="+mn-lt"/>
                        </a:rPr>
                        <a:t>Type of Course Unit (Compulsory, Optional)</a:t>
                      </a:r>
                      <a:endParaRPr lang="en-US"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80197539"/>
                  </a:ext>
                </a:extLst>
              </a:tr>
              <a:tr h="144100">
                <a:tc>
                  <a:txBody>
                    <a:bodyPr/>
                    <a:lstStyle/>
                    <a:p>
                      <a:pPr algn="r">
                        <a:lnSpc>
                          <a:spcPct val="107000"/>
                        </a:lnSpc>
                        <a:spcAft>
                          <a:spcPts val="0"/>
                        </a:spcAft>
                      </a:pPr>
                      <a:r>
                        <a:rPr lang="tr-TR" sz="1400" b="1" i="0" kern="1200" dirty="0">
                          <a:solidFill>
                            <a:schemeClr val="lt1"/>
                          </a:solidFill>
                          <a:effectLst/>
                          <a:latin typeface="+mn-lt"/>
                          <a:ea typeface="+mn-ea"/>
                          <a:cs typeface="+mn-cs"/>
                        </a:rPr>
                        <a:t>3</a:t>
                      </a:r>
                    </a:p>
                  </a:txBody>
                  <a:tcPr marL="49990" marR="49990" marT="0" marB="0"/>
                </a:tc>
                <a:tc>
                  <a:txBody>
                    <a:bodyPr/>
                    <a:lstStyle/>
                    <a:p>
                      <a:pPr marL="0" indent="0">
                        <a:lnSpc>
                          <a:spcPct val="107000"/>
                        </a:lnSpc>
                        <a:spcAft>
                          <a:spcPts val="0"/>
                        </a:spcAft>
                      </a:pPr>
                      <a:r>
                        <a:rPr lang="tr-TR" sz="1400" i="0" kern="1200" dirty="0">
                          <a:solidFill>
                            <a:schemeClr val="dk1"/>
                          </a:solidFill>
                          <a:effectLst/>
                          <a:latin typeface="+mn-lt"/>
                          <a:ea typeface="+mn-ea"/>
                          <a:cs typeface="+mn-cs"/>
                        </a:rPr>
                        <a:t>Dersin </a:t>
                      </a:r>
                      <a:r>
                        <a:rPr lang="tr-TR" sz="1400" b="1" i="0" kern="1200" dirty="0">
                          <a:solidFill>
                            <a:schemeClr val="dk1"/>
                          </a:solidFill>
                          <a:effectLst/>
                          <a:latin typeface="+mn-lt"/>
                          <a:ea typeface="+mn-ea"/>
                          <a:cs typeface="+mn-cs"/>
                        </a:rPr>
                        <a:t>Seviyesi</a:t>
                      </a:r>
                      <a:r>
                        <a:rPr lang="tr-TR" sz="1400" i="0" kern="1200" dirty="0">
                          <a:solidFill>
                            <a:schemeClr val="dk1"/>
                          </a:solidFill>
                          <a:effectLst/>
                          <a:latin typeface="+mn-lt"/>
                          <a:ea typeface="+mn-ea"/>
                          <a:cs typeface="+mn-cs"/>
                        </a:rPr>
                        <a:t> </a:t>
                      </a:r>
                      <a:r>
                        <a:rPr lang="tr-TR" sz="1200" i="1" kern="1200" dirty="0">
                          <a:solidFill>
                            <a:schemeClr val="dk1"/>
                          </a:solidFill>
                          <a:effectLst/>
                          <a:latin typeface="+mn-lt"/>
                          <a:ea typeface="+mn-ea"/>
                          <a:cs typeface="+mn-cs"/>
                        </a:rPr>
                        <a:t>(Ön Lisans, Lisans, Yüksek Lisans, Doktora)</a:t>
                      </a:r>
                    </a:p>
                  </a:txBody>
                  <a:tcPr marL="49990" marR="49990" marT="0" marB="0"/>
                </a:tc>
                <a:tc>
                  <a:txBody>
                    <a:bodyPr/>
                    <a:lstStyle/>
                    <a:p>
                      <a:pPr marL="0" indent="0" algn="just">
                        <a:lnSpc>
                          <a:spcPct val="107000"/>
                        </a:lnSpc>
                        <a:spcAft>
                          <a:spcPts val="0"/>
                        </a:spcAft>
                      </a:pPr>
                      <a:r>
                        <a:rPr lang="en-US" sz="1400" i="0" noProof="0" dirty="0">
                          <a:effectLst/>
                          <a:latin typeface="+mn-lt"/>
                        </a:rPr>
                        <a:t>Level of Course Unit (Short Cycle, First Cycle, Second Cycle, Third Cycle)</a:t>
                      </a:r>
                      <a:endParaRPr lang="en-US"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846984583"/>
                  </a:ext>
                </a:extLst>
              </a:tr>
              <a:tr h="144100">
                <a:tc>
                  <a:txBody>
                    <a:bodyPr/>
                    <a:lstStyle/>
                    <a:p>
                      <a:pPr algn="r">
                        <a:lnSpc>
                          <a:spcPct val="107000"/>
                        </a:lnSpc>
                        <a:spcAft>
                          <a:spcPts val="0"/>
                        </a:spcAft>
                      </a:pPr>
                      <a:r>
                        <a:rPr lang="tr-TR" sz="1400" b="1" i="0" kern="1200" dirty="0">
                          <a:solidFill>
                            <a:schemeClr val="lt1"/>
                          </a:solidFill>
                          <a:effectLst/>
                          <a:latin typeface="+mn-lt"/>
                          <a:ea typeface="+mn-ea"/>
                          <a:cs typeface="+mn-cs"/>
                        </a:rPr>
                        <a:t>4</a:t>
                      </a:r>
                    </a:p>
                  </a:txBody>
                  <a:tcPr marL="49990" marR="49990" marT="0" marB="0"/>
                </a:tc>
                <a:tc>
                  <a:txBody>
                    <a:bodyPr/>
                    <a:lstStyle/>
                    <a:p>
                      <a:pPr marL="0" indent="0">
                        <a:lnSpc>
                          <a:spcPct val="107000"/>
                        </a:lnSpc>
                        <a:spcAft>
                          <a:spcPts val="0"/>
                        </a:spcAft>
                      </a:pPr>
                      <a:r>
                        <a:rPr lang="tr-TR" sz="1400" i="0" kern="1200" dirty="0">
                          <a:solidFill>
                            <a:schemeClr val="dk1"/>
                          </a:solidFill>
                          <a:effectLst/>
                          <a:latin typeface="+mn-lt"/>
                          <a:ea typeface="+mn-ea"/>
                          <a:cs typeface="+mn-cs"/>
                        </a:rPr>
                        <a:t>Dersin </a:t>
                      </a:r>
                      <a:r>
                        <a:rPr lang="tr-TR" sz="1400" b="1" i="0" kern="1200" dirty="0">
                          <a:solidFill>
                            <a:schemeClr val="dk1"/>
                          </a:solidFill>
                          <a:effectLst/>
                          <a:latin typeface="+mn-lt"/>
                          <a:ea typeface="+mn-ea"/>
                          <a:cs typeface="+mn-cs"/>
                        </a:rPr>
                        <a:t>AKTS</a:t>
                      </a:r>
                      <a:r>
                        <a:rPr lang="tr-TR" sz="1400" i="0" kern="1200" dirty="0">
                          <a:solidFill>
                            <a:schemeClr val="dk1"/>
                          </a:solidFill>
                          <a:effectLst/>
                          <a:latin typeface="+mn-lt"/>
                          <a:ea typeface="+mn-ea"/>
                          <a:cs typeface="+mn-cs"/>
                        </a:rPr>
                        <a:t> Kredisi</a:t>
                      </a:r>
                    </a:p>
                  </a:txBody>
                  <a:tcPr marL="49990" marR="49990" marT="0" marB="0"/>
                </a:tc>
                <a:tc>
                  <a:txBody>
                    <a:bodyPr/>
                    <a:lstStyle/>
                    <a:p>
                      <a:pPr marL="0" indent="0" algn="just">
                        <a:lnSpc>
                          <a:spcPct val="107000"/>
                        </a:lnSpc>
                        <a:spcAft>
                          <a:spcPts val="0"/>
                        </a:spcAft>
                      </a:pPr>
                      <a:r>
                        <a:rPr lang="en-US" sz="1400" i="0" noProof="0" dirty="0">
                          <a:effectLst/>
                          <a:latin typeface="+mn-lt"/>
                        </a:rPr>
                        <a:t>Number of ECTS Credits Allocated</a:t>
                      </a:r>
                      <a:endParaRPr lang="en-US"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1366863923"/>
                  </a:ext>
                </a:extLst>
              </a:tr>
              <a:tr h="144100">
                <a:tc>
                  <a:txBody>
                    <a:bodyPr/>
                    <a:lstStyle/>
                    <a:p>
                      <a:pPr algn="r">
                        <a:lnSpc>
                          <a:spcPct val="107000"/>
                        </a:lnSpc>
                        <a:spcAft>
                          <a:spcPts val="0"/>
                        </a:spcAft>
                      </a:pPr>
                      <a:r>
                        <a:rPr lang="tr-TR" sz="1400" b="1" i="0" kern="1200" dirty="0">
                          <a:solidFill>
                            <a:schemeClr val="lt1"/>
                          </a:solidFill>
                          <a:effectLst/>
                          <a:latin typeface="+mn-lt"/>
                          <a:ea typeface="+mn-ea"/>
                          <a:cs typeface="+mn-cs"/>
                        </a:rPr>
                        <a:t>5</a:t>
                      </a:r>
                    </a:p>
                  </a:txBody>
                  <a:tcPr marL="49990" marR="49990" marT="0" marB="0"/>
                </a:tc>
                <a:tc>
                  <a:txBody>
                    <a:bodyPr/>
                    <a:lstStyle/>
                    <a:p>
                      <a:pPr marL="0" indent="0">
                        <a:lnSpc>
                          <a:spcPct val="107000"/>
                        </a:lnSpc>
                        <a:spcAft>
                          <a:spcPts val="0"/>
                        </a:spcAft>
                      </a:pPr>
                      <a:r>
                        <a:rPr lang="tr-TR" sz="1400" i="0" kern="1200" dirty="0">
                          <a:solidFill>
                            <a:schemeClr val="dk1"/>
                          </a:solidFill>
                          <a:effectLst/>
                          <a:latin typeface="+mn-lt"/>
                          <a:ea typeface="+mn-ea"/>
                          <a:cs typeface="+mn-cs"/>
                        </a:rPr>
                        <a:t>Dersin </a:t>
                      </a:r>
                      <a:r>
                        <a:rPr lang="tr-TR" sz="1400" b="1" i="0" kern="1200" dirty="0">
                          <a:solidFill>
                            <a:schemeClr val="dk1"/>
                          </a:solidFill>
                          <a:effectLst/>
                          <a:latin typeface="+mn-lt"/>
                          <a:ea typeface="+mn-ea"/>
                          <a:cs typeface="+mn-cs"/>
                        </a:rPr>
                        <a:t>Haftalık Ders Saati </a:t>
                      </a:r>
                      <a:r>
                        <a:rPr lang="tr-TR" sz="1200" i="1" kern="1200" dirty="0">
                          <a:solidFill>
                            <a:schemeClr val="dk1"/>
                          </a:solidFill>
                          <a:effectLst/>
                          <a:latin typeface="+mn-lt"/>
                          <a:ea typeface="+mn-ea"/>
                          <a:cs typeface="+mn-cs"/>
                        </a:rPr>
                        <a:t>(Toplam / Kuramsal / Uygulama / Laboratuvar)</a:t>
                      </a:r>
                      <a:endParaRPr lang="tr-TR" sz="1400" i="1" kern="1200" dirty="0">
                        <a:solidFill>
                          <a:schemeClr val="dk1"/>
                        </a:solidFill>
                        <a:effectLst/>
                        <a:latin typeface="+mn-lt"/>
                        <a:ea typeface="+mn-ea"/>
                        <a:cs typeface="+mn-cs"/>
                      </a:endParaRPr>
                    </a:p>
                  </a:txBody>
                  <a:tcPr marL="49990" marR="49990" marT="0" marB="0"/>
                </a:tc>
                <a:tc>
                  <a:txBody>
                    <a:bodyPr/>
                    <a:lstStyle/>
                    <a:p>
                      <a:pPr marL="0" indent="0" algn="just">
                        <a:lnSpc>
                          <a:spcPct val="107000"/>
                        </a:lnSpc>
                        <a:spcAft>
                          <a:spcPts val="0"/>
                        </a:spcAft>
                      </a:pPr>
                      <a:r>
                        <a:rPr lang="en-US" sz="1400" i="0" noProof="0" dirty="0">
                          <a:effectLst/>
                          <a:latin typeface="+mn-lt"/>
                        </a:rPr>
                        <a:t>Theoretical (hour/week)</a:t>
                      </a:r>
                      <a:endParaRPr lang="en-US"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801428364"/>
                  </a:ext>
                </a:extLst>
              </a:tr>
              <a:tr h="144100">
                <a:tc>
                  <a:txBody>
                    <a:bodyPr/>
                    <a:lstStyle/>
                    <a:p>
                      <a:pPr algn="r">
                        <a:lnSpc>
                          <a:spcPct val="107000"/>
                        </a:lnSpc>
                        <a:spcAft>
                          <a:spcPts val="0"/>
                        </a:spcAft>
                      </a:pPr>
                      <a:r>
                        <a:rPr lang="tr-TR" sz="1400" b="1" i="0" kern="1200" dirty="0">
                          <a:solidFill>
                            <a:schemeClr val="lt1"/>
                          </a:solidFill>
                          <a:effectLst/>
                          <a:latin typeface="+mn-lt"/>
                          <a:ea typeface="+mn-ea"/>
                          <a:cs typeface="+mn-cs"/>
                        </a:rPr>
                        <a:t>6</a:t>
                      </a:r>
                    </a:p>
                  </a:txBody>
                  <a:tcPr marL="49990" marR="4999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tr-TR" sz="1400" i="0" kern="1200" dirty="0">
                          <a:solidFill>
                            <a:schemeClr val="dk1"/>
                          </a:solidFill>
                          <a:effectLst/>
                          <a:latin typeface="+mn-lt"/>
                          <a:ea typeface="+mn-ea"/>
                          <a:cs typeface="+mn-cs"/>
                        </a:rPr>
                        <a:t>Dersin </a:t>
                      </a:r>
                      <a:r>
                        <a:rPr lang="tr-TR" sz="1400" b="1" i="0" kern="1200" dirty="0">
                          <a:solidFill>
                            <a:schemeClr val="dk1"/>
                          </a:solidFill>
                          <a:effectLst/>
                          <a:latin typeface="+mn-lt"/>
                          <a:ea typeface="+mn-ea"/>
                          <a:cs typeface="+mn-cs"/>
                        </a:rPr>
                        <a:t>Verildiği Öğretim Yılı </a:t>
                      </a:r>
                      <a:r>
                        <a:rPr lang="tr-TR" sz="1400" i="0" kern="1200" dirty="0">
                          <a:solidFill>
                            <a:schemeClr val="dk1"/>
                          </a:solidFill>
                          <a:effectLst/>
                          <a:latin typeface="+mn-lt"/>
                          <a:ea typeface="+mn-ea"/>
                          <a:cs typeface="+mn-cs"/>
                        </a:rPr>
                        <a:t>ve </a:t>
                      </a:r>
                      <a:r>
                        <a:rPr lang="tr-TR" sz="1400" b="1" i="0" kern="1200" dirty="0">
                          <a:solidFill>
                            <a:schemeClr val="dk1"/>
                          </a:solidFill>
                          <a:effectLst/>
                          <a:latin typeface="+mn-lt"/>
                          <a:ea typeface="+mn-ea"/>
                          <a:cs typeface="+mn-cs"/>
                        </a:rPr>
                        <a:t>Yarıyılı</a:t>
                      </a:r>
                      <a:r>
                        <a:rPr lang="tr-TR" sz="1400" i="0" kern="1200" dirty="0">
                          <a:solidFill>
                            <a:schemeClr val="dk1"/>
                          </a:solidFill>
                          <a:effectLst/>
                          <a:latin typeface="+mn-lt"/>
                          <a:ea typeface="+mn-ea"/>
                          <a:cs typeface="+mn-cs"/>
                        </a:rPr>
                        <a:t> </a:t>
                      </a:r>
                      <a:r>
                        <a:rPr lang="tr-TR" sz="1200" i="1" kern="1200" dirty="0">
                          <a:solidFill>
                            <a:schemeClr val="dk1"/>
                          </a:solidFill>
                          <a:effectLst/>
                          <a:latin typeface="+mn-lt"/>
                          <a:ea typeface="+mn-ea"/>
                          <a:cs typeface="+mn-cs"/>
                        </a:rPr>
                        <a:t>(Ders her iki yarıyıl veriliyorsa yıllık ders olarak belirtilmesi gerekir.)</a:t>
                      </a:r>
                    </a:p>
                  </a:txBody>
                  <a:tcPr marL="49990" marR="49990" marT="0" marB="0"/>
                </a:tc>
                <a:tc>
                  <a:txBody>
                    <a:bodyPr/>
                    <a:lstStyle/>
                    <a:p>
                      <a:pPr marL="0" indent="0" algn="just">
                        <a:lnSpc>
                          <a:spcPct val="107000"/>
                        </a:lnSpc>
                        <a:spcAft>
                          <a:spcPts val="0"/>
                        </a:spcAft>
                      </a:pPr>
                      <a:r>
                        <a:rPr lang="en-US" sz="1400" i="0" noProof="0" dirty="0">
                          <a:effectLst/>
                          <a:latin typeface="+mn-lt"/>
                        </a:rPr>
                        <a:t>Year of Study</a:t>
                      </a:r>
                      <a:endParaRPr lang="en-US"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2790451823"/>
                  </a:ext>
                </a:extLst>
              </a:tr>
              <a:tr h="144100">
                <a:tc>
                  <a:txBody>
                    <a:bodyPr/>
                    <a:lstStyle/>
                    <a:p>
                      <a:pPr algn="r">
                        <a:lnSpc>
                          <a:spcPct val="107000"/>
                        </a:lnSpc>
                        <a:spcAft>
                          <a:spcPts val="0"/>
                        </a:spcAft>
                      </a:pPr>
                      <a:r>
                        <a:rPr lang="tr-TR" sz="1400" b="1" i="0" kern="1200" dirty="0">
                          <a:solidFill>
                            <a:schemeClr val="lt1"/>
                          </a:solidFill>
                          <a:effectLst/>
                          <a:latin typeface="+mn-lt"/>
                          <a:ea typeface="+mn-ea"/>
                          <a:cs typeface="+mn-cs"/>
                        </a:rPr>
                        <a:t>7</a:t>
                      </a:r>
                    </a:p>
                  </a:txBody>
                  <a:tcPr marL="49990" marR="49990" marT="0" marB="0"/>
                </a:tc>
                <a:tc>
                  <a:txBody>
                    <a:bodyPr/>
                    <a:lstStyle/>
                    <a:p>
                      <a:pPr marL="0" indent="0">
                        <a:lnSpc>
                          <a:spcPct val="107000"/>
                        </a:lnSpc>
                        <a:spcAft>
                          <a:spcPts val="0"/>
                        </a:spcAft>
                      </a:pPr>
                      <a:r>
                        <a:rPr lang="tr-TR" sz="1400" i="0" kern="1200" dirty="0">
                          <a:solidFill>
                            <a:schemeClr val="dk1"/>
                          </a:solidFill>
                          <a:effectLst/>
                          <a:latin typeface="+mn-lt"/>
                          <a:ea typeface="+mn-ea"/>
                          <a:cs typeface="+mn-cs"/>
                        </a:rPr>
                        <a:t>Dersin </a:t>
                      </a:r>
                      <a:r>
                        <a:rPr lang="tr-TR" sz="1400" b="1" i="0" kern="1200" dirty="0">
                          <a:solidFill>
                            <a:schemeClr val="dk1"/>
                          </a:solidFill>
                          <a:effectLst/>
                          <a:latin typeface="+mn-lt"/>
                          <a:ea typeface="+mn-ea"/>
                          <a:cs typeface="+mn-cs"/>
                        </a:rPr>
                        <a:t>Yürütücü ve varsa Yardımcı Öğretim</a:t>
                      </a:r>
                      <a:r>
                        <a:rPr lang="tr-TR" sz="1400" b="1" i="0" kern="1200" baseline="0" dirty="0">
                          <a:solidFill>
                            <a:schemeClr val="dk1"/>
                          </a:solidFill>
                          <a:effectLst/>
                          <a:latin typeface="+mn-lt"/>
                          <a:ea typeface="+mn-ea"/>
                          <a:cs typeface="+mn-cs"/>
                        </a:rPr>
                        <a:t> Elemanları</a:t>
                      </a:r>
                      <a:endParaRPr lang="tr-TR" sz="1400" b="1" i="0" kern="1200" dirty="0">
                        <a:solidFill>
                          <a:schemeClr val="dk1"/>
                        </a:solidFill>
                        <a:effectLst/>
                        <a:latin typeface="+mn-lt"/>
                        <a:ea typeface="+mn-ea"/>
                        <a:cs typeface="+mn-cs"/>
                      </a:endParaRPr>
                    </a:p>
                  </a:txBody>
                  <a:tcPr marL="49990" marR="49990" marT="0" marB="0"/>
                </a:tc>
                <a:tc>
                  <a:txBody>
                    <a:bodyPr/>
                    <a:lstStyle/>
                    <a:p>
                      <a:pPr marL="0" indent="0" algn="just">
                        <a:lnSpc>
                          <a:spcPct val="107000"/>
                        </a:lnSpc>
                        <a:spcAft>
                          <a:spcPts val="0"/>
                        </a:spcAft>
                      </a:pPr>
                      <a:r>
                        <a:rPr lang="en-US" sz="1400" i="0" noProof="0" dirty="0">
                          <a:effectLst/>
                          <a:latin typeface="+mn-lt"/>
                        </a:rPr>
                        <a:t>Name of Lecturer(s)</a:t>
                      </a:r>
                      <a:endParaRPr lang="en-US"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133752116"/>
                  </a:ext>
                </a:extLst>
              </a:tr>
              <a:tr h="144100">
                <a:tc>
                  <a:txBody>
                    <a:bodyPr/>
                    <a:lstStyle/>
                    <a:p>
                      <a:pPr algn="r">
                        <a:lnSpc>
                          <a:spcPct val="107000"/>
                        </a:lnSpc>
                        <a:spcAft>
                          <a:spcPts val="0"/>
                        </a:spcAft>
                      </a:pPr>
                      <a:r>
                        <a:rPr lang="tr-TR" sz="1400" b="1" i="0" kern="1200" dirty="0">
                          <a:solidFill>
                            <a:schemeClr val="lt1"/>
                          </a:solidFill>
                          <a:effectLst/>
                          <a:latin typeface="+mn-lt"/>
                          <a:ea typeface="+mn-ea"/>
                          <a:cs typeface="+mn-cs"/>
                        </a:rPr>
                        <a:t>8</a:t>
                      </a:r>
                    </a:p>
                  </a:txBody>
                  <a:tcPr marL="49990" marR="49990" marT="0" marB="0"/>
                </a:tc>
                <a:tc>
                  <a:txBody>
                    <a:bodyPr/>
                    <a:lstStyle/>
                    <a:p>
                      <a:pPr marL="0" indent="0">
                        <a:lnSpc>
                          <a:spcPct val="107000"/>
                        </a:lnSpc>
                        <a:spcAft>
                          <a:spcPts val="0"/>
                        </a:spcAft>
                      </a:pPr>
                      <a:r>
                        <a:rPr lang="tr-TR" sz="1400" b="1" i="0" kern="1200" dirty="0">
                          <a:solidFill>
                            <a:schemeClr val="dk1"/>
                          </a:solidFill>
                          <a:effectLst/>
                          <a:latin typeface="+mn-lt"/>
                          <a:ea typeface="+mn-ea"/>
                          <a:cs typeface="+mn-cs"/>
                        </a:rPr>
                        <a:t>Öğretim Sistemi </a:t>
                      </a:r>
                      <a:r>
                        <a:rPr lang="tr-TR" sz="1200" i="1" kern="1200" dirty="0">
                          <a:solidFill>
                            <a:schemeClr val="dk1"/>
                          </a:solidFill>
                          <a:effectLst/>
                          <a:latin typeface="+mn-lt"/>
                          <a:ea typeface="+mn-ea"/>
                          <a:cs typeface="+mn-cs"/>
                        </a:rPr>
                        <a:t>(Örgün Eğitim, Uzaktan Eğitim)</a:t>
                      </a:r>
                    </a:p>
                  </a:txBody>
                  <a:tcPr marL="49990" marR="49990" marT="0" marB="0"/>
                </a:tc>
                <a:tc>
                  <a:txBody>
                    <a:bodyPr/>
                    <a:lstStyle/>
                    <a:p>
                      <a:pPr marL="0" indent="0" algn="just">
                        <a:lnSpc>
                          <a:spcPct val="107000"/>
                        </a:lnSpc>
                        <a:spcAft>
                          <a:spcPts val="0"/>
                        </a:spcAft>
                      </a:pPr>
                      <a:r>
                        <a:rPr lang="en-US" sz="1400" i="0" noProof="0" dirty="0">
                          <a:effectLst/>
                          <a:latin typeface="+mn-lt"/>
                        </a:rPr>
                        <a:t>Mode of Delivery (Face-To-Face, Distance Learning)</a:t>
                      </a:r>
                      <a:endParaRPr lang="en-US"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643846320"/>
                  </a:ext>
                </a:extLst>
              </a:tr>
              <a:tr h="144100">
                <a:tc>
                  <a:txBody>
                    <a:bodyPr/>
                    <a:lstStyle/>
                    <a:p>
                      <a:pPr algn="r">
                        <a:lnSpc>
                          <a:spcPct val="107000"/>
                        </a:lnSpc>
                        <a:spcAft>
                          <a:spcPts val="0"/>
                        </a:spcAft>
                      </a:pPr>
                      <a:r>
                        <a:rPr lang="tr-TR" sz="1400" b="1" i="0" kern="1200" dirty="0">
                          <a:solidFill>
                            <a:schemeClr val="lt1"/>
                          </a:solidFill>
                          <a:effectLst/>
                          <a:latin typeface="+mn-lt"/>
                          <a:ea typeface="+mn-ea"/>
                          <a:cs typeface="+mn-cs"/>
                        </a:rPr>
                        <a:t>9</a:t>
                      </a:r>
                    </a:p>
                  </a:txBody>
                  <a:tcPr marL="49990" marR="49990" marT="0" marB="0"/>
                </a:tc>
                <a:tc>
                  <a:txBody>
                    <a:bodyPr/>
                    <a:lstStyle/>
                    <a:p>
                      <a:pPr marL="0" indent="0">
                        <a:lnSpc>
                          <a:spcPct val="107000"/>
                        </a:lnSpc>
                        <a:spcAft>
                          <a:spcPts val="0"/>
                        </a:spcAft>
                      </a:pPr>
                      <a:r>
                        <a:rPr lang="tr-TR" sz="1400" i="0" kern="1200" dirty="0">
                          <a:solidFill>
                            <a:schemeClr val="dk1"/>
                          </a:solidFill>
                          <a:effectLst/>
                          <a:latin typeface="+mn-lt"/>
                          <a:ea typeface="+mn-ea"/>
                          <a:cs typeface="+mn-cs"/>
                        </a:rPr>
                        <a:t>Dersin </a:t>
                      </a:r>
                      <a:r>
                        <a:rPr lang="tr-TR" sz="1400" b="1" i="0" kern="1200" dirty="0">
                          <a:solidFill>
                            <a:schemeClr val="dk1"/>
                          </a:solidFill>
                          <a:effectLst/>
                          <a:latin typeface="+mn-lt"/>
                          <a:ea typeface="+mn-ea"/>
                          <a:cs typeface="+mn-cs"/>
                        </a:rPr>
                        <a:t>Eğitim Dili </a:t>
                      </a:r>
                      <a:r>
                        <a:rPr lang="tr-TR" sz="1200" i="1" kern="1200" dirty="0">
                          <a:solidFill>
                            <a:schemeClr val="dk1"/>
                          </a:solidFill>
                          <a:effectLst/>
                          <a:latin typeface="+mn-lt"/>
                          <a:ea typeface="+mn-ea"/>
                          <a:cs typeface="+mn-cs"/>
                        </a:rPr>
                        <a:t>(Türkçe, İngilizce, Almanca)</a:t>
                      </a:r>
                    </a:p>
                  </a:txBody>
                  <a:tcPr marL="49990" marR="49990" marT="0" marB="0"/>
                </a:tc>
                <a:tc>
                  <a:txBody>
                    <a:bodyPr/>
                    <a:lstStyle/>
                    <a:p>
                      <a:pPr marL="0" indent="0" algn="just">
                        <a:lnSpc>
                          <a:spcPct val="107000"/>
                        </a:lnSpc>
                        <a:spcAft>
                          <a:spcPts val="0"/>
                        </a:spcAft>
                      </a:pPr>
                      <a:r>
                        <a:rPr lang="en-US" sz="1400" i="0" noProof="0" dirty="0">
                          <a:effectLst/>
                          <a:latin typeface="+mn-lt"/>
                        </a:rPr>
                        <a:t>Language of Instruction (Turkish,</a:t>
                      </a:r>
                      <a:r>
                        <a:rPr lang="tr-TR" sz="1400" i="0" noProof="0" dirty="0">
                          <a:effectLst/>
                          <a:latin typeface="+mn-lt"/>
                        </a:rPr>
                        <a:t> </a:t>
                      </a:r>
                      <a:r>
                        <a:rPr lang="en-US" sz="1400" i="0" noProof="0" dirty="0">
                          <a:effectLst/>
                          <a:latin typeface="+mn-lt"/>
                        </a:rPr>
                        <a:t>English, German)</a:t>
                      </a:r>
                      <a:endParaRPr lang="en-US"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614862198"/>
                  </a:ext>
                </a:extLst>
              </a:tr>
              <a:tr h="432299">
                <a:tc>
                  <a:txBody>
                    <a:bodyPr/>
                    <a:lstStyle/>
                    <a:p>
                      <a:pPr algn="r">
                        <a:lnSpc>
                          <a:spcPct val="107000"/>
                        </a:lnSpc>
                        <a:spcAft>
                          <a:spcPts val="0"/>
                        </a:spcAft>
                      </a:pPr>
                      <a:r>
                        <a:rPr lang="tr-TR" sz="1400" b="1" i="0" kern="1200" dirty="0">
                          <a:solidFill>
                            <a:schemeClr val="lt1"/>
                          </a:solidFill>
                          <a:effectLst/>
                          <a:latin typeface="+mn-lt"/>
                          <a:ea typeface="+mn-ea"/>
                          <a:cs typeface="+mn-cs"/>
                        </a:rPr>
                        <a:t>10</a:t>
                      </a:r>
                    </a:p>
                  </a:txBody>
                  <a:tcPr marL="49990" marR="49990" marT="0" marB="0"/>
                </a:tc>
                <a:tc>
                  <a:txBody>
                    <a:bodyPr/>
                    <a:lstStyle/>
                    <a:p>
                      <a:pPr marL="0" indent="0">
                        <a:lnSpc>
                          <a:spcPct val="107000"/>
                        </a:lnSpc>
                        <a:spcAft>
                          <a:spcPts val="0"/>
                        </a:spcAft>
                      </a:pPr>
                      <a:r>
                        <a:rPr lang="tr-TR" sz="1400" i="0" kern="1200" dirty="0">
                          <a:solidFill>
                            <a:schemeClr val="dk1"/>
                          </a:solidFill>
                          <a:effectLst/>
                          <a:latin typeface="+mn-lt"/>
                          <a:ea typeface="+mn-ea"/>
                          <a:cs typeface="+mn-cs"/>
                        </a:rPr>
                        <a:t>Dersin </a:t>
                      </a:r>
                      <a:r>
                        <a:rPr lang="tr-TR" sz="1400" b="1" i="0" kern="1200" dirty="0">
                          <a:solidFill>
                            <a:schemeClr val="dk1"/>
                          </a:solidFill>
                          <a:effectLst/>
                          <a:latin typeface="+mn-lt"/>
                          <a:ea typeface="+mn-ea"/>
                          <a:cs typeface="+mn-cs"/>
                        </a:rPr>
                        <a:t>Ön Koşulu Olan Ders(</a:t>
                      </a:r>
                      <a:r>
                        <a:rPr lang="tr-TR" sz="1400" b="1" i="0" kern="1200" dirty="0" err="1">
                          <a:solidFill>
                            <a:schemeClr val="dk1"/>
                          </a:solidFill>
                          <a:effectLst/>
                          <a:latin typeface="+mn-lt"/>
                          <a:ea typeface="+mn-ea"/>
                          <a:cs typeface="+mn-cs"/>
                        </a:rPr>
                        <a:t>ler</a:t>
                      </a:r>
                      <a:r>
                        <a:rPr lang="tr-TR" sz="1400" b="1" i="0" kern="1200" dirty="0">
                          <a:solidFill>
                            <a:schemeClr val="dk1"/>
                          </a:solidFill>
                          <a:effectLst/>
                          <a:latin typeface="+mn-lt"/>
                          <a:ea typeface="+mn-ea"/>
                          <a:cs typeface="+mn-cs"/>
                        </a:rPr>
                        <a:t>)</a:t>
                      </a:r>
                      <a:r>
                        <a:rPr lang="tr-TR" sz="1400" i="0" kern="1200" dirty="0">
                          <a:solidFill>
                            <a:schemeClr val="dk1"/>
                          </a:solidFill>
                          <a:effectLst/>
                          <a:latin typeface="+mn-lt"/>
                          <a:ea typeface="+mn-ea"/>
                          <a:cs typeface="+mn-cs"/>
                        </a:rPr>
                        <a:t> </a:t>
                      </a:r>
                      <a:r>
                        <a:rPr lang="tr-TR" sz="1200" i="1" kern="1200" dirty="0">
                          <a:solidFill>
                            <a:schemeClr val="dk1"/>
                          </a:solidFill>
                          <a:effectLst/>
                          <a:latin typeface="+mn-lt"/>
                          <a:ea typeface="+mn-ea"/>
                          <a:cs typeface="+mn-cs"/>
                        </a:rPr>
                        <a:t>(</a:t>
                      </a:r>
                      <a:r>
                        <a:rPr lang="tr-TR" sz="1200" i="1" kern="1200" baseline="0" dirty="0">
                          <a:solidFill>
                            <a:schemeClr val="dk1"/>
                          </a:solidFill>
                          <a:effectLst/>
                          <a:latin typeface="+mn-lt"/>
                          <a:ea typeface="+mn-ea"/>
                          <a:cs typeface="+mn-cs"/>
                        </a:rPr>
                        <a:t>Ön Koşul olan dersler ya da bu dersi başarmak için alınmış olması önerilen dersler varsa yazılması gerekir. Ön koşul ders yoksa “yok” diye belirtilmesi gerekir.) </a:t>
                      </a:r>
                    </a:p>
                  </a:txBody>
                  <a:tcPr marL="49990" marR="49990" marT="0" marB="0"/>
                </a:tc>
                <a:tc>
                  <a:txBody>
                    <a:bodyPr/>
                    <a:lstStyle/>
                    <a:p>
                      <a:pPr marL="0" indent="0" algn="just">
                        <a:lnSpc>
                          <a:spcPct val="107000"/>
                        </a:lnSpc>
                        <a:spcAft>
                          <a:spcPts val="0"/>
                        </a:spcAft>
                      </a:pPr>
                      <a:r>
                        <a:rPr lang="en-US" sz="1400" i="0" noProof="0" dirty="0" err="1">
                          <a:effectLst/>
                          <a:latin typeface="+mn-lt"/>
                        </a:rPr>
                        <a:t>Prerequisities</a:t>
                      </a:r>
                      <a:r>
                        <a:rPr lang="en-US" sz="1400" i="0" noProof="0" dirty="0">
                          <a:effectLst/>
                          <a:latin typeface="+mn-lt"/>
                        </a:rPr>
                        <a:t> and co-</a:t>
                      </a:r>
                      <a:r>
                        <a:rPr lang="en-US" sz="1400" i="0" noProof="0" dirty="0" err="1">
                          <a:effectLst/>
                          <a:latin typeface="+mn-lt"/>
                        </a:rPr>
                        <a:t>requisities</a:t>
                      </a:r>
                      <a:r>
                        <a:rPr lang="en-US" sz="1400" i="0" noProof="0" dirty="0">
                          <a:effectLst/>
                          <a:latin typeface="+mn-lt"/>
                        </a:rPr>
                        <a:t> (</a:t>
                      </a:r>
                      <a:r>
                        <a:rPr lang="tr-TR" sz="1400" i="0" noProof="0" dirty="0" err="1">
                          <a:effectLst/>
                          <a:latin typeface="+mn-lt"/>
                        </a:rPr>
                        <a:t>aaa</a:t>
                      </a:r>
                      <a:r>
                        <a:rPr lang="tr-TR" sz="1400" i="0" noProof="0" dirty="0">
                          <a:effectLst/>
                          <a:latin typeface="+mn-lt"/>
                        </a:rPr>
                        <a:t> )</a:t>
                      </a:r>
                      <a:endParaRPr lang="en-US"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14073389"/>
                  </a:ext>
                </a:extLst>
              </a:tr>
              <a:tr h="288199">
                <a:tc>
                  <a:txBody>
                    <a:bodyPr/>
                    <a:lstStyle/>
                    <a:p>
                      <a:pPr algn="r">
                        <a:spcAft>
                          <a:spcPts val="0"/>
                        </a:spcAft>
                      </a:pPr>
                      <a:r>
                        <a:rPr lang="tr-TR" sz="1400" b="1" i="0" kern="1200" dirty="0">
                          <a:solidFill>
                            <a:schemeClr val="lt1"/>
                          </a:solidFill>
                          <a:effectLst/>
                          <a:latin typeface="+mn-lt"/>
                          <a:ea typeface="+mn-ea"/>
                          <a:cs typeface="+mn-cs"/>
                        </a:rPr>
                        <a:t>11</a:t>
                      </a:r>
                    </a:p>
                  </a:txBody>
                  <a:tcPr marL="49990" marR="49990" marT="0" marB="0"/>
                </a:tc>
                <a:tc>
                  <a:txBody>
                    <a:bodyPr/>
                    <a:lstStyle/>
                    <a:p>
                      <a:pPr marL="0" indent="0">
                        <a:spcAft>
                          <a:spcPts val="0"/>
                        </a:spcAft>
                      </a:pPr>
                      <a:r>
                        <a:rPr lang="tr-TR" sz="1400" i="0" kern="1200" dirty="0">
                          <a:solidFill>
                            <a:schemeClr val="dk1"/>
                          </a:solidFill>
                          <a:effectLst/>
                          <a:latin typeface="+mn-lt"/>
                          <a:ea typeface="+mn-ea"/>
                          <a:cs typeface="+mn-cs"/>
                        </a:rPr>
                        <a:t>Ders İçin </a:t>
                      </a:r>
                      <a:r>
                        <a:rPr lang="tr-TR" sz="1400" b="1" i="0" kern="1200" dirty="0">
                          <a:solidFill>
                            <a:schemeClr val="dk1"/>
                          </a:solidFill>
                          <a:effectLst/>
                          <a:latin typeface="+mn-lt"/>
                          <a:ea typeface="+mn-ea"/>
                          <a:cs typeface="+mn-cs"/>
                        </a:rPr>
                        <a:t>Önerilen Diğer Hususlar </a:t>
                      </a:r>
                      <a:r>
                        <a:rPr lang="tr-TR" sz="1200" i="1" kern="1200" dirty="0">
                          <a:solidFill>
                            <a:schemeClr val="dk1"/>
                          </a:solidFill>
                          <a:effectLst/>
                          <a:latin typeface="+mn-lt"/>
                          <a:ea typeface="+mn-ea"/>
                          <a:cs typeface="+mn-cs"/>
                        </a:rPr>
                        <a:t>(Ders için önerilen konular varsa yazılması, yoksa “yok” diye belirtilmesi gerekir.) </a:t>
                      </a:r>
                    </a:p>
                  </a:txBody>
                  <a:tcPr marL="49990" marR="49990" marT="0" marB="0"/>
                </a:tc>
                <a:tc>
                  <a:txBody>
                    <a:bodyPr/>
                    <a:lstStyle/>
                    <a:p>
                      <a:pPr marL="0" indent="0" algn="just">
                        <a:lnSpc>
                          <a:spcPct val="107000"/>
                        </a:lnSpc>
                        <a:spcAft>
                          <a:spcPts val="0"/>
                        </a:spcAft>
                      </a:pPr>
                      <a:r>
                        <a:rPr lang="en-US" sz="1400" i="0" noProof="0" dirty="0">
                          <a:effectLst/>
                          <a:latin typeface="+mn-lt"/>
                        </a:rPr>
                        <a:t>Recommended Optional </a:t>
                      </a:r>
                      <a:r>
                        <a:rPr lang="en-US" sz="1400" i="0" noProof="0" dirty="0" err="1">
                          <a:effectLst/>
                          <a:latin typeface="+mn-lt"/>
                        </a:rPr>
                        <a:t>Programme</a:t>
                      </a:r>
                      <a:r>
                        <a:rPr lang="en-US" sz="1400" i="0" noProof="0" dirty="0">
                          <a:effectLst/>
                          <a:latin typeface="+mn-lt"/>
                        </a:rPr>
                        <a:t> Components </a:t>
                      </a:r>
                      <a:endParaRPr lang="en-US"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2366066730"/>
                  </a:ext>
                </a:extLst>
              </a:tr>
              <a:tr h="288199">
                <a:tc>
                  <a:txBody>
                    <a:bodyPr/>
                    <a:lstStyle/>
                    <a:p>
                      <a:pPr algn="r">
                        <a:spcAft>
                          <a:spcPts val="0"/>
                        </a:spcAft>
                      </a:pPr>
                      <a:r>
                        <a:rPr lang="tr-TR" sz="1400" b="1" i="0" kern="1200" dirty="0">
                          <a:solidFill>
                            <a:schemeClr val="lt1"/>
                          </a:solidFill>
                          <a:effectLst/>
                          <a:latin typeface="+mn-lt"/>
                          <a:ea typeface="+mn-ea"/>
                          <a:cs typeface="+mn-cs"/>
                        </a:rPr>
                        <a:t>12</a:t>
                      </a:r>
                    </a:p>
                  </a:txBody>
                  <a:tcPr marL="49990" marR="49990" marT="0" marB="0"/>
                </a:tc>
                <a:tc>
                  <a:txBody>
                    <a:bodyPr/>
                    <a:lstStyle/>
                    <a:p>
                      <a:pPr marL="0" indent="0">
                        <a:spcAft>
                          <a:spcPts val="0"/>
                        </a:spcAft>
                      </a:pPr>
                      <a:r>
                        <a:rPr lang="tr-TR" sz="1400" b="1" i="0" dirty="0">
                          <a:effectLst/>
                          <a:latin typeface="+mn-lt"/>
                        </a:rPr>
                        <a:t>Staj Durumu </a:t>
                      </a:r>
                      <a:r>
                        <a:rPr lang="tr-TR" sz="1200" i="1" dirty="0">
                          <a:effectLst/>
                          <a:latin typeface="+mn-lt"/>
                        </a:rPr>
                        <a:t>(Bu dersle ilgili herhangi bir staj uygulaması varsa yazılması, yoksa “yok” diye belirtilmesi gerekir.) </a:t>
                      </a:r>
                      <a:endParaRPr lang="tr-TR" sz="1200" i="1" dirty="0">
                        <a:solidFill>
                          <a:srgbClr val="000000"/>
                        </a:solidFill>
                        <a:effectLst/>
                        <a:latin typeface="+mn-lt"/>
                        <a:ea typeface="Calibri" panose="020F0502020204030204" pitchFamily="34" charset="0"/>
                        <a:cs typeface="Times New Roman" panose="02020603050405020304" pitchFamily="18" charset="0"/>
                      </a:endParaRPr>
                    </a:p>
                  </a:txBody>
                  <a:tcPr marL="49990" marR="49990" marT="0" marB="0"/>
                </a:tc>
                <a:tc>
                  <a:txBody>
                    <a:bodyPr/>
                    <a:lstStyle/>
                    <a:p>
                      <a:pPr marL="0" indent="0" algn="just">
                        <a:lnSpc>
                          <a:spcPct val="107000"/>
                        </a:lnSpc>
                        <a:spcAft>
                          <a:spcPts val="0"/>
                        </a:spcAft>
                      </a:pPr>
                      <a:r>
                        <a:rPr lang="en-US" sz="1400" i="0" noProof="0" dirty="0">
                          <a:effectLst/>
                          <a:latin typeface="+mn-lt"/>
                        </a:rPr>
                        <a:t>Work Placement(s)</a:t>
                      </a:r>
                      <a:endParaRPr lang="en-US"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1166072081"/>
                  </a:ext>
                </a:extLst>
              </a:tr>
              <a:tr h="144100">
                <a:tc>
                  <a:txBody>
                    <a:bodyPr/>
                    <a:lstStyle/>
                    <a:p>
                      <a:pPr algn="r">
                        <a:spcAft>
                          <a:spcPts val="0"/>
                        </a:spcAft>
                      </a:pPr>
                      <a:r>
                        <a:rPr lang="tr-TR" sz="1400" b="1" i="0" kern="1200" dirty="0">
                          <a:solidFill>
                            <a:schemeClr val="lt1"/>
                          </a:solidFill>
                          <a:effectLst/>
                          <a:latin typeface="+mn-lt"/>
                          <a:ea typeface="+mn-ea"/>
                          <a:cs typeface="+mn-cs"/>
                        </a:rPr>
                        <a:t>13</a:t>
                      </a:r>
                    </a:p>
                  </a:txBody>
                  <a:tcPr marL="49990" marR="49990" marT="0" marB="0"/>
                </a:tc>
                <a:tc>
                  <a:txBody>
                    <a:bodyPr/>
                    <a:lstStyle/>
                    <a:p>
                      <a:pPr marL="0" indent="0">
                        <a:spcAft>
                          <a:spcPts val="0"/>
                        </a:spcAft>
                      </a:pPr>
                      <a:r>
                        <a:rPr lang="tr-TR" sz="1400" i="0" dirty="0">
                          <a:effectLst/>
                          <a:latin typeface="+mn-lt"/>
                        </a:rPr>
                        <a:t>Dersin </a:t>
                      </a:r>
                      <a:r>
                        <a:rPr lang="tr-TR" sz="1400" b="1" i="0" dirty="0">
                          <a:effectLst/>
                          <a:latin typeface="+mn-lt"/>
                        </a:rPr>
                        <a:t>Amacı</a:t>
                      </a:r>
                      <a:r>
                        <a:rPr lang="tr-TR" sz="1400" i="0" dirty="0">
                          <a:effectLst/>
                          <a:latin typeface="+mn-lt"/>
                        </a:rPr>
                        <a:t> </a:t>
                      </a:r>
                      <a:endParaRPr lang="tr-TR" sz="1400" i="0" dirty="0">
                        <a:solidFill>
                          <a:srgbClr val="000000"/>
                        </a:solidFill>
                        <a:effectLst/>
                        <a:latin typeface="+mn-lt"/>
                        <a:ea typeface="Calibri" panose="020F0502020204030204" pitchFamily="34" charset="0"/>
                        <a:cs typeface="Times New Roman" panose="02020603050405020304" pitchFamily="18" charset="0"/>
                      </a:endParaRPr>
                    </a:p>
                  </a:txBody>
                  <a:tcPr marL="49990" marR="49990" marT="0" marB="0"/>
                </a:tc>
                <a:tc>
                  <a:txBody>
                    <a:bodyPr/>
                    <a:lstStyle/>
                    <a:p>
                      <a:pPr marL="0" indent="0" algn="just">
                        <a:lnSpc>
                          <a:spcPct val="107000"/>
                        </a:lnSpc>
                        <a:spcAft>
                          <a:spcPts val="0"/>
                        </a:spcAft>
                      </a:pPr>
                      <a:r>
                        <a:rPr lang="en-US" sz="1400" i="0" noProof="0" dirty="0">
                          <a:effectLst/>
                          <a:latin typeface="+mn-lt"/>
                        </a:rPr>
                        <a:t>Objectives of the Course</a:t>
                      </a:r>
                      <a:endParaRPr lang="en-US"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938274283"/>
                  </a:ext>
                </a:extLst>
              </a:tr>
              <a:tr h="144100">
                <a:tc>
                  <a:txBody>
                    <a:bodyPr/>
                    <a:lstStyle/>
                    <a:p>
                      <a:pPr algn="r">
                        <a:spcAft>
                          <a:spcPts val="0"/>
                        </a:spcAft>
                      </a:pPr>
                      <a:r>
                        <a:rPr lang="tr-TR" sz="1400" b="1" i="0" kern="1200" dirty="0">
                          <a:solidFill>
                            <a:schemeClr val="lt1"/>
                          </a:solidFill>
                          <a:effectLst/>
                          <a:latin typeface="+mn-lt"/>
                          <a:ea typeface="+mn-ea"/>
                          <a:cs typeface="+mn-cs"/>
                        </a:rPr>
                        <a:t>14</a:t>
                      </a:r>
                    </a:p>
                  </a:txBody>
                  <a:tcPr marL="49990" marR="49990" marT="0" marB="0"/>
                </a:tc>
                <a:tc>
                  <a:txBody>
                    <a:bodyPr/>
                    <a:lstStyle/>
                    <a:p>
                      <a:pPr marL="0" indent="0">
                        <a:spcAft>
                          <a:spcPts val="0"/>
                        </a:spcAft>
                      </a:pPr>
                      <a:r>
                        <a:rPr lang="tr-TR" sz="1400" b="1" i="0" dirty="0">
                          <a:effectLst/>
                          <a:latin typeface="+mn-lt"/>
                        </a:rPr>
                        <a:t>Öğrenme Çıktıları </a:t>
                      </a:r>
                      <a:endParaRPr lang="tr-TR" sz="1400" b="1" i="0" dirty="0">
                        <a:solidFill>
                          <a:srgbClr val="000000"/>
                        </a:solidFill>
                        <a:effectLst/>
                        <a:latin typeface="+mn-lt"/>
                        <a:ea typeface="Calibri" panose="020F0502020204030204" pitchFamily="34" charset="0"/>
                        <a:cs typeface="Times New Roman" panose="02020603050405020304" pitchFamily="18" charset="0"/>
                      </a:endParaRPr>
                    </a:p>
                  </a:txBody>
                  <a:tcPr marL="49990" marR="49990" marT="0" marB="0"/>
                </a:tc>
                <a:tc>
                  <a:txBody>
                    <a:bodyPr/>
                    <a:lstStyle/>
                    <a:p>
                      <a:pPr marL="0" indent="0" algn="just">
                        <a:lnSpc>
                          <a:spcPct val="107000"/>
                        </a:lnSpc>
                        <a:spcAft>
                          <a:spcPts val="0"/>
                        </a:spcAft>
                      </a:pPr>
                      <a:r>
                        <a:rPr lang="en-US" sz="1400" i="0" noProof="0" dirty="0">
                          <a:effectLst/>
                          <a:latin typeface="+mn-lt"/>
                        </a:rPr>
                        <a:t>Learning Outcomes</a:t>
                      </a:r>
                      <a:endParaRPr lang="en-US"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3168359598"/>
                  </a:ext>
                </a:extLst>
              </a:tr>
              <a:tr h="144100">
                <a:tc>
                  <a:txBody>
                    <a:bodyPr/>
                    <a:lstStyle/>
                    <a:p>
                      <a:pPr algn="r">
                        <a:spcAft>
                          <a:spcPts val="0"/>
                        </a:spcAft>
                      </a:pPr>
                      <a:r>
                        <a:rPr lang="tr-TR" sz="1400" b="1" i="0" kern="1200" dirty="0">
                          <a:solidFill>
                            <a:schemeClr val="lt1"/>
                          </a:solidFill>
                          <a:effectLst/>
                          <a:latin typeface="+mn-lt"/>
                          <a:ea typeface="+mn-ea"/>
                          <a:cs typeface="+mn-cs"/>
                        </a:rPr>
                        <a:t>15</a:t>
                      </a:r>
                    </a:p>
                  </a:txBody>
                  <a:tcPr marL="49990" marR="49990" marT="0" marB="0"/>
                </a:tc>
                <a:tc>
                  <a:txBody>
                    <a:bodyPr/>
                    <a:lstStyle/>
                    <a:p>
                      <a:pPr marL="0" indent="0">
                        <a:spcAft>
                          <a:spcPts val="0"/>
                        </a:spcAft>
                      </a:pPr>
                      <a:r>
                        <a:rPr lang="tr-TR" sz="1400" i="0" dirty="0">
                          <a:effectLst/>
                          <a:latin typeface="+mn-lt"/>
                        </a:rPr>
                        <a:t>Dersin </a:t>
                      </a:r>
                      <a:r>
                        <a:rPr lang="tr-TR" sz="1400" b="1" i="0" dirty="0">
                          <a:effectLst/>
                          <a:latin typeface="+mn-lt"/>
                        </a:rPr>
                        <a:t>İçeriği</a:t>
                      </a:r>
                      <a:r>
                        <a:rPr lang="tr-TR" sz="1400" i="0" dirty="0">
                          <a:effectLst/>
                          <a:latin typeface="+mn-lt"/>
                        </a:rPr>
                        <a:t> </a:t>
                      </a:r>
                      <a:endParaRPr lang="tr-TR" sz="1400" i="0" dirty="0">
                        <a:solidFill>
                          <a:srgbClr val="000000"/>
                        </a:solidFill>
                        <a:effectLst/>
                        <a:latin typeface="+mn-lt"/>
                        <a:ea typeface="Calibri" panose="020F0502020204030204" pitchFamily="34" charset="0"/>
                        <a:cs typeface="Times New Roman" panose="02020603050405020304" pitchFamily="18" charset="0"/>
                      </a:endParaRPr>
                    </a:p>
                  </a:txBody>
                  <a:tcPr marL="49990" marR="49990" marT="0" marB="0"/>
                </a:tc>
                <a:tc>
                  <a:txBody>
                    <a:bodyPr/>
                    <a:lstStyle/>
                    <a:p>
                      <a:pPr marL="0" indent="0" algn="just">
                        <a:lnSpc>
                          <a:spcPct val="107000"/>
                        </a:lnSpc>
                        <a:spcAft>
                          <a:spcPts val="0"/>
                        </a:spcAft>
                      </a:pPr>
                      <a:r>
                        <a:rPr lang="en-US" sz="1400" i="0" noProof="0" dirty="0">
                          <a:effectLst/>
                          <a:latin typeface="+mn-lt"/>
                        </a:rPr>
                        <a:t>Course Contents</a:t>
                      </a:r>
                      <a:endParaRPr lang="en-US"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1183948483"/>
                  </a:ext>
                </a:extLst>
              </a:tr>
              <a:tr h="432299">
                <a:tc>
                  <a:txBody>
                    <a:bodyPr/>
                    <a:lstStyle/>
                    <a:p>
                      <a:pPr algn="r">
                        <a:spcAft>
                          <a:spcPts val="0"/>
                        </a:spcAft>
                      </a:pPr>
                      <a:r>
                        <a:rPr lang="tr-TR" sz="1400" b="1" i="0" kern="1200" dirty="0">
                          <a:solidFill>
                            <a:schemeClr val="lt1"/>
                          </a:solidFill>
                          <a:effectLst/>
                          <a:latin typeface="+mn-lt"/>
                          <a:ea typeface="+mn-ea"/>
                          <a:cs typeface="+mn-cs"/>
                        </a:rPr>
                        <a:t>16</a:t>
                      </a:r>
                    </a:p>
                  </a:txBody>
                  <a:tcPr marL="49990" marR="49990" marT="0" marB="0"/>
                </a:tc>
                <a:tc>
                  <a:txBody>
                    <a:bodyPr/>
                    <a:lstStyle/>
                    <a:p>
                      <a:pPr marL="0" indent="0">
                        <a:spcAft>
                          <a:spcPts val="0"/>
                        </a:spcAft>
                      </a:pPr>
                      <a:r>
                        <a:rPr lang="tr-TR" sz="1400" b="1" i="0" dirty="0">
                          <a:effectLst/>
                          <a:latin typeface="+mn-lt"/>
                        </a:rPr>
                        <a:t>Haftalık Ayrıntılı Ders İçeriği </a:t>
                      </a:r>
                      <a:r>
                        <a:rPr lang="tr-TR" sz="1200" i="1" dirty="0">
                          <a:effectLst/>
                          <a:latin typeface="+mn-lt"/>
                        </a:rPr>
                        <a:t>(yarıyıllık dersler için arasınav ve final sınavları dahil edilerek 16 haftalık, yıllık dersler için arasınav ve final sınavları dahil edilerek 30 haftalık) </a:t>
                      </a:r>
                      <a:endParaRPr lang="tr-TR" sz="1200" i="1" dirty="0">
                        <a:solidFill>
                          <a:srgbClr val="000000"/>
                        </a:solidFill>
                        <a:effectLst/>
                        <a:latin typeface="+mn-lt"/>
                        <a:ea typeface="Calibri" panose="020F0502020204030204" pitchFamily="34" charset="0"/>
                        <a:cs typeface="Times New Roman" panose="02020603050405020304" pitchFamily="18" charset="0"/>
                      </a:endParaRPr>
                    </a:p>
                  </a:txBody>
                  <a:tcPr marL="49990" marR="49990" marT="0" marB="0"/>
                </a:tc>
                <a:tc>
                  <a:txBody>
                    <a:bodyPr/>
                    <a:lstStyle/>
                    <a:p>
                      <a:pPr marL="0" indent="0" algn="just">
                        <a:lnSpc>
                          <a:spcPct val="107000"/>
                        </a:lnSpc>
                        <a:spcAft>
                          <a:spcPts val="0"/>
                        </a:spcAft>
                      </a:pPr>
                      <a:r>
                        <a:rPr lang="en-US" sz="1400" i="0" noProof="0" dirty="0">
                          <a:effectLst/>
                          <a:latin typeface="+mn-lt"/>
                        </a:rPr>
                        <a:t>Weekly Detailed Course Contents </a:t>
                      </a:r>
                      <a:endParaRPr lang="en-US"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2327066247"/>
                  </a:ext>
                </a:extLst>
              </a:tr>
              <a:tr h="144100">
                <a:tc>
                  <a:txBody>
                    <a:bodyPr/>
                    <a:lstStyle/>
                    <a:p>
                      <a:pPr algn="r">
                        <a:spcAft>
                          <a:spcPts val="0"/>
                        </a:spcAft>
                      </a:pPr>
                      <a:r>
                        <a:rPr lang="tr-TR" sz="1400" b="1" i="0" kern="1200" dirty="0">
                          <a:solidFill>
                            <a:schemeClr val="lt1"/>
                          </a:solidFill>
                          <a:effectLst/>
                          <a:latin typeface="+mn-lt"/>
                          <a:ea typeface="+mn-ea"/>
                          <a:cs typeface="+mn-cs"/>
                        </a:rPr>
                        <a:t>17</a:t>
                      </a:r>
                    </a:p>
                  </a:txBody>
                  <a:tcPr marL="49990" marR="49990" marT="0" marB="0"/>
                </a:tc>
                <a:tc>
                  <a:txBody>
                    <a:bodyPr/>
                    <a:lstStyle/>
                    <a:p>
                      <a:pPr marL="0" indent="0">
                        <a:spcAft>
                          <a:spcPts val="0"/>
                        </a:spcAft>
                      </a:pPr>
                      <a:r>
                        <a:rPr lang="tr-TR" sz="1400" i="0" dirty="0">
                          <a:effectLst/>
                          <a:latin typeface="+mn-lt"/>
                        </a:rPr>
                        <a:t>Ders </a:t>
                      </a:r>
                      <a:r>
                        <a:rPr lang="tr-TR" sz="1400" b="1" i="0" dirty="0">
                          <a:effectLst/>
                          <a:latin typeface="+mn-lt"/>
                        </a:rPr>
                        <a:t>Kitabı</a:t>
                      </a:r>
                      <a:r>
                        <a:rPr lang="tr-TR" sz="1400" i="0" dirty="0">
                          <a:effectLst/>
                          <a:latin typeface="+mn-lt"/>
                        </a:rPr>
                        <a:t> / </a:t>
                      </a:r>
                      <a:r>
                        <a:rPr lang="tr-TR" sz="1400" b="1" i="0" dirty="0">
                          <a:effectLst/>
                          <a:latin typeface="+mn-lt"/>
                        </a:rPr>
                        <a:t>Materyalleri</a:t>
                      </a:r>
                      <a:r>
                        <a:rPr lang="tr-TR" sz="1400" i="0" dirty="0">
                          <a:effectLst/>
                          <a:latin typeface="+mn-lt"/>
                        </a:rPr>
                        <a:t> / </a:t>
                      </a:r>
                      <a:r>
                        <a:rPr lang="tr-TR" sz="1400" b="1" i="0" dirty="0">
                          <a:effectLst/>
                          <a:latin typeface="+mn-lt"/>
                        </a:rPr>
                        <a:t>Önerilen Kaynaklar </a:t>
                      </a:r>
                      <a:endParaRPr lang="tr-TR" sz="1400" b="1" i="0" dirty="0">
                        <a:solidFill>
                          <a:srgbClr val="000000"/>
                        </a:solidFill>
                        <a:effectLst/>
                        <a:latin typeface="+mn-lt"/>
                        <a:ea typeface="Calibri" panose="020F0502020204030204" pitchFamily="34" charset="0"/>
                        <a:cs typeface="Times New Roman" panose="02020603050405020304" pitchFamily="18" charset="0"/>
                      </a:endParaRPr>
                    </a:p>
                  </a:txBody>
                  <a:tcPr marL="49990" marR="49990" marT="0" marB="0"/>
                </a:tc>
                <a:tc>
                  <a:txBody>
                    <a:bodyPr/>
                    <a:lstStyle/>
                    <a:p>
                      <a:pPr marL="0" indent="0" algn="just">
                        <a:lnSpc>
                          <a:spcPct val="107000"/>
                        </a:lnSpc>
                        <a:spcAft>
                          <a:spcPts val="0"/>
                        </a:spcAft>
                      </a:pPr>
                      <a:r>
                        <a:rPr lang="en-US" sz="1400" i="0" noProof="0" dirty="0">
                          <a:effectLst/>
                          <a:latin typeface="+mn-lt"/>
                        </a:rPr>
                        <a:t>Recommended or Required Reading</a:t>
                      </a:r>
                      <a:endParaRPr lang="en-US"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2358540097"/>
                  </a:ext>
                </a:extLst>
              </a:tr>
            </a:tbl>
          </a:graphicData>
        </a:graphic>
      </p:graphicFrame>
    </p:spTree>
    <p:extLst>
      <p:ext uri="{BB962C8B-B14F-4D97-AF65-F5344CB8AC3E}">
        <p14:creationId xmlns:p14="http://schemas.microsoft.com/office/powerpoint/2010/main" val="8877872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8. Ders Bilgi Paketinde Yer Alması Gereken Bilgiler</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algn="just">
              <a:lnSpc>
                <a:spcPct val="100000"/>
              </a:lnSpc>
              <a:spcBef>
                <a:spcPts val="0"/>
              </a:spcBef>
              <a:spcAft>
                <a:spcPts val="1000"/>
              </a:spcAft>
              <a:buClr>
                <a:srgbClr val="002060"/>
              </a:buClr>
              <a:buSzPct val="75000"/>
            </a:pPr>
            <a:endParaRPr lang="tr-TR" sz="2800" dirty="0"/>
          </a:p>
          <a:p>
            <a:pPr algn="just">
              <a:lnSpc>
                <a:spcPct val="100000"/>
              </a:lnSpc>
              <a:spcBef>
                <a:spcPts val="0"/>
              </a:spcBef>
              <a:spcAft>
                <a:spcPts val="1000"/>
              </a:spcAft>
              <a:buClr>
                <a:srgbClr val="002060"/>
              </a:buClr>
              <a:buSzPct val="75000"/>
            </a:pPr>
            <a:endParaRPr lang="tr-TR" sz="28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34</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o 12"/>
          <p:cNvGraphicFramePr>
            <a:graphicFrameLocks noGrp="1"/>
          </p:cNvGraphicFramePr>
          <p:nvPr>
            <p:extLst>
              <p:ext uri="{D42A27DB-BD31-4B8C-83A1-F6EECF244321}">
                <p14:modId xmlns:p14="http://schemas.microsoft.com/office/powerpoint/2010/main" val="3558811006"/>
              </p:ext>
            </p:extLst>
          </p:nvPr>
        </p:nvGraphicFramePr>
        <p:xfrm>
          <a:off x="207947" y="1188823"/>
          <a:ext cx="11776105" cy="4698746"/>
        </p:xfrm>
        <a:graphic>
          <a:graphicData uri="http://schemas.openxmlformats.org/drawingml/2006/table">
            <a:tbl>
              <a:tblPr firstRow="1" firstCol="1" bandRow="1">
                <a:tableStyleId>{5C22544A-7EE6-4342-B048-85BDC9FD1C3A}</a:tableStyleId>
              </a:tblPr>
              <a:tblGrid>
                <a:gridCol w="364621">
                  <a:extLst>
                    <a:ext uri="{9D8B030D-6E8A-4147-A177-3AD203B41FA5}">
                      <a16:colId xmlns:a16="http://schemas.microsoft.com/office/drawing/2014/main" val="3976081661"/>
                    </a:ext>
                  </a:extLst>
                </a:gridCol>
                <a:gridCol w="5754243">
                  <a:extLst>
                    <a:ext uri="{9D8B030D-6E8A-4147-A177-3AD203B41FA5}">
                      <a16:colId xmlns:a16="http://schemas.microsoft.com/office/drawing/2014/main" val="2527934414"/>
                    </a:ext>
                  </a:extLst>
                </a:gridCol>
                <a:gridCol w="5657241">
                  <a:extLst>
                    <a:ext uri="{9D8B030D-6E8A-4147-A177-3AD203B41FA5}">
                      <a16:colId xmlns:a16="http://schemas.microsoft.com/office/drawing/2014/main" val="1830377001"/>
                    </a:ext>
                  </a:extLst>
                </a:gridCol>
              </a:tblGrid>
              <a:tr h="144100">
                <a:tc>
                  <a:txBody>
                    <a:bodyPr/>
                    <a:lstStyle/>
                    <a:p>
                      <a:pPr algn="r">
                        <a:lnSpc>
                          <a:spcPct val="107000"/>
                        </a:lnSpc>
                        <a:spcAft>
                          <a:spcPts val="0"/>
                        </a:spcAft>
                      </a:pPr>
                      <a:r>
                        <a:rPr lang="tr-TR" sz="1400" i="0" dirty="0">
                          <a:effectLst/>
                          <a:latin typeface="+mn-lt"/>
                        </a:rPr>
                        <a:t> No</a:t>
                      </a:r>
                      <a:endParaRPr lang="tr-TR" sz="1400" i="0" dirty="0">
                        <a:effectLst/>
                        <a:latin typeface="+mn-lt"/>
                        <a:ea typeface="Calibri" panose="020F0502020204030204" pitchFamily="34" charset="0"/>
                        <a:cs typeface="Times New Roman" panose="02020603050405020304" pitchFamily="18" charset="0"/>
                      </a:endParaRPr>
                    </a:p>
                  </a:txBody>
                  <a:tcPr marL="49990" marR="49990" marT="0" marB="0"/>
                </a:tc>
                <a:tc>
                  <a:txBody>
                    <a:bodyPr/>
                    <a:lstStyle/>
                    <a:p>
                      <a:pPr marL="0" indent="0">
                        <a:lnSpc>
                          <a:spcPct val="107000"/>
                        </a:lnSpc>
                        <a:spcAft>
                          <a:spcPts val="0"/>
                        </a:spcAft>
                      </a:pPr>
                      <a:r>
                        <a:rPr lang="tr-TR" sz="1400" i="0" dirty="0">
                          <a:effectLst/>
                          <a:latin typeface="+mn-lt"/>
                        </a:rPr>
                        <a:t>Türkçe</a:t>
                      </a:r>
                      <a:endParaRPr lang="tr-TR" sz="1400" i="0" dirty="0">
                        <a:effectLst/>
                        <a:latin typeface="+mn-lt"/>
                        <a:ea typeface="Calibri" panose="020F0502020204030204" pitchFamily="34" charset="0"/>
                        <a:cs typeface="Times New Roman" panose="02020603050405020304" pitchFamily="18" charset="0"/>
                      </a:endParaRPr>
                    </a:p>
                  </a:txBody>
                  <a:tcPr marL="49990" marR="49990" marT="0" marB="0"/>
                </a:tc>
                <a:tc>
                  <a:txBody>
                    <a:bodyPr/>
                    <a:lstStyle/>
                    <a:p>
                      <a:pPr marL="0" indent="0" algn="just">
                        <a:lnSpc>
                          <a:spcPct val="107000"/>
                        </a:lnSpc>
                        <a:spcAft>
                          <a:spcPts val="0"/>
                        </a:spcAft>
                      </a:pPr>
                      <a:r>
                        <a:rPr lang="tr-TR" sz="1400" i="0" noProof="0" dirty="0">
                          <a:effectLst/>
                          <a:latin typeface="+mn-lt"/>
                        </a:rPr>
                        <a:t>İngilizce</a:t>
                      </a:r>
                      <a:endParaRPr lang="tr-TR"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4001943241"/>
                  </a:ext>
                </a:extLst>
              </a:tr>
              <a:tr h="144100">
                <a:tc>
                  <a:txBody>
                    <a:bodyPr/>
                    <a:lstStyle/>
                    <a:p>
                      <a:pPr algn="r">
                        <a:lnSpc>
                          <a:spcPct val="107000"/>
                        </a:lnSpc>
                        <a:spcAft>
                          <a:spcPts val="0"/>
                        </a:spcAft>
                      </a:pPr>
                      <a:r>
                        <a:rPr lang="tr-TR" sz="1400" i="0" dirty="0">
                          <a:effectLst/>
                          <a:latin typeface="+mn-lt"/>
                          <a:ea typeface="Calibri" panose="020F0502020204030204" pitchFamily="34" charset="0"/>
                          <a:cs typeface="Times New Roman" panose="02020603050405020304" pitchFamily="18" charset="0"/>
                        </a:rPr>
                        <a:t>18</a:t>
                      </a:r>
                    </a:p>
                  </a:txBody>
                  <a:tcPr marL="49990" marR="49990" marT="0" marB="0"/>
                </a:tc>
                <a:tc>
                  <a:txBody>
                    <a:bodyPr/>
                    <a:lstStyle/>
                    <a:p>
                      <a:pPr marL="0" indent="0">
                        <a:spcAft>
                          <a:spcPts val="0"/>
                        </a:spcAft>
                      </a:pPr>
                      <a:r>
                        <a:rPr lang="tr-TR" sz="1400" b="1" i="0" dirty="0">
                          <a:effectLst/>
                          <a:latin typeface="+mn-lt"/>
                        </a:rPr>
                        <a:t>Değerlendirme</a:t>
                      </a:r>
                      <a:r>
                        <a:rPr lang="tr-TR" sz="1400" i="0" dirty="0">
                          <a:effectLst/>
                          <a:latin typeface="+mn-lt"/>
                        </a:rPr>
                        <a:t> </a:t>
                      </a:r>
                    </a:p>
                    <a:p>
                      <a:pPr marL="0" indent="0">
                        <a:spcAft>
                          <a:spcPts val="0"/>
                        </a:spcAft>
                      </a:pPr>
                      <a:endParaRPr lang="tr-TR" sz="1400" i="0"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400" i="0"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400" i="0"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400" i="0"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400" i="0"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400" i="0"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400" i="0"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400" i="0"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400" i="0" dirty="0">
                        <a:solidFill>
                          <a:srgbClr val="000000"/>
                        </a:solidFill>
                        <a:effectLst/>
                        <a:latin typeface="+mn-lt"/>
                        <a:ea typeface="Calibri" panose="020F0502020204030204" pitchFamily="34" charset="0"/>
                        <a:cs typeface="Times New Roman" panose="02020603050405020304" pitchFamily="18" charset="0"/>
                      </a:endParaRPr>
                    </a:p>
                  </a:txBody>
                  <a:tcPr marL="49990" marR="49990" marT="0" marB="0"/>
                </a:tc>
                <a:tc>
                  <a:txBody>
                    <a:bodyPr/>
                    <a:lstStyle/>
                    <a:p>
                      <a:pPr marL="0" indent="0" algn="just">
                        <a:lnSpc>
                          <a:spcPct val="107000"/>
                        </a:lnSpc>
                        <a:spcAft>
                          <a:spcPts val="0"/>
                        </a:spcAft>
                      </a:pPr>
                      <a:r>
                        <a:rPr lang="en-US" sz="1400" b="1" i="0" noProof="0" dirty="0">
                          <a:effectLst/>
                          <a:latin typeface="+mn-lt"/>
                        </a:rPr>
                        <a:t>Assessment</a:t>
                      </a:r>
                      <a:endParaRPr lang="en-US" sz="1400" b="1"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467082984"/>
                  </a:ext>
                </a:extLst>
              </a:tr>
              <a:tr h="144100">
                <a:tc>
                  <a:txBody>
                    <a:bodyPr/>
                    <a:lstStyle/>
                    <a:p>
                      <a:pPr algn="r">
                        <a:lnSpc>
                          <a:spcPct val="107000"/>
                        </a:lnSpc>
                        <a:spcAft>
                          <a:spcPts val="0"/>
                        </a:spcAft>
                      </a:pPr>
                      <a:r>
                        <a:rPr lang="tr-TR" sz="1400" b="1" i="0" kern="1200" dirty="0">
                          <a:solidFill>
                            <a:schemeClr val="lt1"/>
                          </a:solidFill>
                          <a:effectLst/>
                          <a:latin typeface="+mn-lt"/>
                          <a:ea typeface="+mn-ea"/>
                          <a:cs typeface="+mn-cs"/>
                        </a:rPr>
                        <a:t>19</a:t>
                      </a:r>
                    </a:p>
                  </a:txBody>
                  <a:tcPr marL="49990" marR="49990" marT="0" marB="0"/>
                </a:tc>
                <a:tc>
                  <a:txBody>
                    <a:bodyPr/>
                    <a:lstStyle/>
                    <a:p>
                      <a:pPr marL="0" indent="0">
                        <a:spcAft>
                          <a:spcPts val="0"/>
                        </a:spcAft>
                      </a:pPr>
                      <a:r>
                        <a:rPr lang="tr-TR" sz="1400" i="0" dirty="0">
                          <a:effectLst/>
                          <a:latin typeface="+mn-lt"/>
                        </a:rPr>
                        <a:t>Dersin Öğrenme, Öğretme ve Değerlendirme Etkinlikleri Çerçevesinde </a:t>
                      </a:r>
                      <a:r>
                        <a:rPr lang="tr-TR" sz="1400" b="1" i="0" dirty="0">
                          <a:effectLst/>
                          <a:latin typeface="+mn-lt"/>
                        </a:rPr>
                        <a:t>İş Yükünün Hesaplanması</a:t>
                      </a:r>
                    </a:p>
                    <a:p>
                      <a:pPr marL="0" indent="0">
                        <a:spcAft>
                          <a:spcPts val="0"/>
                        </a:spcAft>
                      </a:pPr>
                      <a:endParaRPr lang="tr-TR" sz="1400" i="0"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400" i="0"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400" i="0"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400" i="0"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400" i="0"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400" i="0"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400" i="0"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400" i="0"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400" i="0" dirty="0">
                        <a:solidFill>
                          <a:srgbClr val="000000"/>
                        </a:solidFill>
                        <a:effectLst/>
                        <a:latin typeface="+mn-lt"/>
                        <a:ea typeface="Calibri" panose="020F0502020204030204" pitchFamily="34" charset="0"/>
                        <a:cs typeface="Times New Roman" panose="02020603050405020304" pitchFamily="18" charset="0"/>
                      </a:endParaRPr>
                    </a:p>
                  </a:txBody>
                  <a:tcPr marL="49990" marR="49990" marT="0" marB="0"/>
                </a:tc>
                <a:tc>
                  <a:txBody>
                    <a:bodyPr/>
                    <a:lstStyle/>
                    <a:p>
                      <a:pPr marL="0" indent="0" algn="l">
                        <a:lnSpc>
                          <a:spcPct val="107000"/>
                        </a:lnSpc>
                        <a:spcAft>
                          <a:spcPts val="0"/>
                        </a:spcAft>
                      </a:pPr>
                      <a:r>
                        <a:rPr lang="en-US" sz="1400" i="0" noProof="0" dirty="0">
                          <a:effectLst/>
                          <a:latin typeface="+mn-lt"/>
                        </a:rPr>
                        <a:t>Planned Learning </a:t>
                      </a:r>
                      <a:r>
                        <a:rPr lang="en-US" sz="1400" i="0" noProof="0" dirty="0" err="1">
                          <a:effectLst/>
                          <a:latin typeface="+mn-lt"/>
                        </a:rPr>
                        <a:t>Activit</a:t>
                      </a:r>
                      <a:r>
                        <a:rPr lang="tr-TR" sz="1400" i="0" noProof="0" dirty="0">
                          <a:effectLst/>
                          <a:latin typeface="+mn-lt"/>
                        </a:rPr>
                        <a:t>i</a:t>
                      </a:r>
                      <a:r>
                        <a:rPr lang="en-US" sz="1400" i="0" noProof="0" dirty="0" err="1">
                          <a:effectLst/>
                          <a:latin typeface="+mn-lt"/>
                        </a:rPr>
                        <a:t>es</a:t>
                      </a:r>
                      <a:r>
                        <a:rPr lang="en-US" sz="1400" i="0" noProof="0" dirty="0">
                          <a:effectLst/>
                          <a:latin typeface="+mn-lt"/>
                        </a:rPr>
                        <a:t>, Teaching Methods, Evaluation Methods and Student Workload</a:t>
                      </a:r>
                      <a:endParaRPr lang="en-US"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80197539"/>
                  </a:ext>
                </a:extLst>
              </a:tr>
            </a:tbl>
          </a:graphicData>
        </a:graphic>
      </p:graphicFrame>
      <p:pic>
        <p:nvPicPr>
          <p:cNvPr id="11" name="Resim 10"/>
          <p:cNvPicPr/>
          <p:nvPr/>
        </p:nvPicPr>
        <p:blipFill>
          <a:blip r:embed="rId5"/>
          <a:stretch>
            <a:fillRect/>
          </a:stretch>
        </p:blipFill>
        <p:spPr>
          <a:xfrm>
            <a:off x="630000" y="1644826"/>
            <a:ext cx="5368185" cy="1755830"/>
          </a:xfrm>
          <a:prstGeom prst="rect">
            <a:avLst/>
          </a:prstGeom>
        </p:spPr>
      </p:pic>
      <p:pic>
        <p:nvPicPr>
          <p:cNvPr id="12" name="Resim 11"/>
          <p:cNvPicPr/>
          <p:nvPr/>
        </p:nvPicPr>
        <p:blipFill>
          <a:blip r:embed="rId6"/>
          <a:stretch>
            <a:fillRect/>
          </a:stretch>
        </p:blipFill>
        <p:spPr>
          <a:xfrm>
            <a:off x="6385595" y="1644826"/>
            <a:ext cx="5330689" cy="1755830"/>
          </a:xfrm>
          <a:prstGeom prst="rect">
            <a:avLst/>
          </a:prstGeom>
        </p:spPr>
      </p:pic>
      <p:pic>
        <p:nvPicPr>
          <p:cNvPr id="14" name="Resim 13"/>
          <p:cNvPicPr/>
          <p:nvPr/>
        </p:nvPicPr>
        <p:blipFill>
          <a:blip r:embed="rId7"/>
          <a:stretch>
            <a:fillRect/>
          </a:stretch>
        </p:blipFill>
        <p:spPr>
          <a:xfrm>
            <a:off x="630000" y="4011087"/>
            <a:ext cx="5368185" cy="1712546"/>
          </a:xfrm>
          <a:prstGeom prst="rect">
            <a:avLst/>
          </a:prstGeom>
        </p:spPr>
      </p:pic>
      <p:pic>
        <p:nvPicPr>
          <p:cNvPr id="15" name="Resim 14"/>
          <p:cNvPicPr/>
          <p:nvPr/>
        </p:nvPicPr>
        <p:blipFill>
          <a:blip r:embed="rId8"/>
          <a:stretch>
            <a:fillRect/>
          </a:stretch>
        </p:blipFill>
        <p:spPr>
          <a:xfrm>
            <a:off x="6385595" y="4011087"/>
            <a:ext cx="5330689" cy="1712546"/>
          </a:xfrm>
          <a:prstGeom prst="rect">
            <a:avLst/>
          </a:prstGeom>
        </p:spPr>
      </p:pic>
    </p:spTree>
    <p:extLst>
      <p:ext uri="{BB962C8B-B14F-4D97-AF65-F5344CB8AC3E}">
        <p14:creationId xmlns:p14="http://schemas.microsoft.com/office/powerpoint/2010/main" val="2978745359"/>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8. Ders Bilgi Paketinde Yer Alması Gereken Bilgiler</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algn="just">
              <a:lnSpc>
                <a:spcPct val="100000"/>
              </a:lnSpc>
              <a:spcBef>
                <a:spcPts val="0"/>
              </a:spcBef>
              <a:spcAft>
                <a:spcPts val="1000"/>
              </a:spcAft>
              <a:buClr>
                <a:srgbClr val="002060"/>
              </a:buClr>
              <a:buSzPct val="75000"/>
            </a:pPr>
            <a:endParaRPr lang="tr-TR" sz="2800" dirty="0"/>
          </a:p>
          <a:p>
            <a:pPr algn="just">
              <a:lnSpc>
                <a:spcPct val="100000"/>
              </a:lnSpc>
              <a:spcBef>
                <a:spcPts val="0"/>
              </a:spcBef>
              <a:spcAft>
                <a:spcPts val="1000"/>
              </a:spcAft>
              <a:buClr>
                <a:srgbClr val="002060"/>
              </a:buClr>
              <a:buSzPct val="75000"/>
            </a:pPr>
            <a:endParaRPr lang="tr-TR" sz="28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35</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o 12"/>
          <p:cNvGraphicFramePr>
            <a:graphicFrameLocks noGrp="1"/>
          </p:cNvGraphicFramePr>
          <p:nvPr>
            <p:extLst>
              <p:ext uri="{D42A27DB-BD31-4B8C-83A1-F6EECF244321}">
                <p14:modId xmlns:p14="http://schemas.microsoft.com/office/powerpoint/2010/main" val="2782399988"/>
              </p:ext>
            </p:extLst>
          </p:nvPr>
        </p:nvGraphicFramePr>
        <p:xfrm>
          <a:off x="207947" y="1188823"/>
          <a:ext cx="11776105" cy="3906266"/>
        </p:xfrm>
        <a:graphic>
          <a:graphicData uri="http://schemas.openxmlformats.org/drawingml/2006/table">
            <a:tbl>
              <a:tblPr firstRow="1" firstCol="1" bandRow="1">
                <a:tableStyleId>{5C22544A-7EE6-4342-B048-85BDC9FD1C3A}</a:tableStyleId>
              </a:tblPr>
              <a:tblGrid>
                <a:gridCol w="364621">
                  <a:extLst>
                    <a:ext uri="{9D8B030D-6E8A-4147-A177-3AD203B41FA5}">
                      <a16:colId xmlns:a16="http://schemas.microsoft.com/office/drawing/2014/main" val="3976081661"/>
                    </a:ext>
                  </a:extLst>
                </a:gridCol>
                <a:gridCol w="5754243">
                  <a:extLst>
                    <a:ext uri="{9D8B030D-6E8A-4147-A177-3AD203B41FA5}">
                      <a16:colId xmlns:a16="http://schemas.microsoft.com/office/drawing/2014/main" val="2527934414"/>
                    </a:ext>
                  </a:extLst>
                </a:gridCol>
                <a:gridCol w="5657241">
                  <a:extLst>
                    <a:ext uri="{9D8B030D-6E8A-4147-A177-3AD203B41FA5}">
                      <a16:colId xmlns:a16="http://schemas.microsoft.com/office/drawing/2014/main" val="1830377001"/>
                    </a:ext>
                  </a:extLst>
                </a:gridCol>
              </a:tblGrid>
              <a:tr h="144100">
                <a:tc>
                  <a:txBody>
                    <a:bodyPr/>
                    <a:lstStyle/>
                    <a:p>
                      <a:pPr algn="r">
                        <a:lnSpc>
                          <a:spcPct val="107000"/>
                        </a:lnSpc>
                        <a:spcAft>
                          <a:spcPts val="0"/>
                        </a:spcAft>
                      </a:pPr>
                      <a:r>
                        <a:rPr lang="tr-TR" sz="1400" i="0" dirty="0">
                          <a:effectLst/>
                          <a:latin typeface="+mn-lt"/>
                        </a:rPr>
                        <a:t> No</a:t>
                      </a:r>
                      <a:endParaRPr lang="tr-TR" sz="1400" i="0" dirty="0">
                        <a:effectLst/>
                        <a:latin typeface="+mn-lt"/>
                        <a:ea typeface="Calibri" panose="020F0502020204030204" pitchFamily="34" charset="0"/>
                        <a:cs typeface="Times New Roman" panose="02020603050405020304" pitchFamily="18" charset="0"/>
                      </a:endParaRPr>
                    </a:p>
                  </a:txBody>
                  <a:tcPr marL="49990" marR="49990" marT="0" marB="0"/>
                </a:tc>
                <a:tc>
                  <a:txBody>
                    <a:bodyPr/>
                    <a:lstStyle/>
                    <a:p>
                      <a:pPr marL="0" indent="0">
                        <a:lnSpc>
                          <a:spcPct val="107000"/>
                        </a:lnSpc>
                        <a:spcAft>
                          <a:spcPts val="0"/>
                        </a:spcAft>
                      </a:pPr>
                      <a:r>
                        <a:rPr lang="tr-TR" sz="1400" i="0" dirty="0">
                          <a:effectLst/>
                          <a:latin typeface="+mn-lt"/>
                        </a:rPr>
                        <a:t>Türkçe</a:t>
                      </a:r>
                      <a:endParaRPr lang="tr-TR" sz="1400" i="0" dirty="0">
                        <a:effectLst/>
                        <a:latin typeface="+mn-lt"/>
                        <a:ea typeface="Calibri" panose="020F0502020204030204" pitchFamily="34" charset="0"/>
                        <a:cs typeface="Times New Roman" panose="02020603050405020304" pitchFamily="18" charset="0"/>
                      </a:endParaRPr>
                    </a:p>
                  </a:txBody>
                  <a:tcPr marL="49990" marR="49990" marT="0" marB="0"/>
                </a:tc>
                <a:tc>
                  <a:txBody>
                    <a:bodyPr/>
                    <a:lstStyle/>
                    <a:p>
                      <a:pPr marL="0" indent="0" algn="just">
                        <a:lnSpc>
                          <a:spcPct val="107000"/>
                        </a:lnSpc>
                        <a:spcAft>
                          <a:spcPts val="0"/>
                        </a:spcAft>
                      </a:pPr>
                      <a:r>
                        <a:rPr lang="tr-TR" sz="1400" i="0" noProof="0" dirty="0">
                          <a:effectLst/>
                          <a:latin typeface="+mn-lt"/>
                        </a:rPr>
                        <a:t>İngilizce</a:t>
                      </a:r>
                      <a:endParaRPr lang="tr-TR"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4001943241"/>
                  </a:ext>
                </a:extLst>
              </a:tr>
              <a:tr h="144100">
                <a:tc>
                  <a:txBody>
                    <a:bodyPr/>
                    <a:lstStyle/>
                    <a:p>
                      <a:pPr algn="r">
                        <a:lnSpc>
                          <a:spcPct val="107000"/>
                        </a:lnSpc>
                        <a:spcAft>
                          <a:spcPts val="0"/>
                        </a:spcAft>
                      </a:pPr>
                      <a:r>
                        <a:rPr lang="tr-TR" sz="1400" b="1" i="0" kern="1200" dirty="0">
                          <a:solidFill>
                            <a:schemeClr val="lt1"/>
                          </a:solidFill>
                          <a:effectLst/>
                          <a:latin typeface="+mn-lt"/>
                          <a:ea typeface="+mn-ea"/>
                          <a:cs typeface="+mn-cs"/>
                        </a:rPr>
                        <a:t>20</a:t>
                      </a:r>
                    </a:p>
                  </a:txBody>
                  <a:tcPr marL="49990" marR="49990" marT="0" marB="0"/>
                </a:tc>
                <a:tc>
                  <a:txBody>
                    <a:bodyPr/>
                    <a:lstStyle/>
                    <a:p>
                      <a:pPr marL="0" indent="0">
                        <a:spcAft>
                          <a:spcPts val="0"/>
                        </a:spcAft>
                      </a:pPr>
                      <a:r>
                        <a:rPr lang="tr-TR" sz="1400" b="1" i="0" dirty="0">
                          <a:effectLst/>
                          <a:latin typeface="+mn-lt"/>
                        </a:rPr>
                        <a:t>Program ve Öğrenme Çıktıları İlişkisi</a:t>
                      </a:r>
                      <a:r>
                        <a:rPr lang="tr-TR" sz="1400" i="0" dirty="0">
                          <a:effectLst/>
                          <a:latin typeface="+mn-lt"/>
                        </a:rPr>
                        <a:t>*</a:t>
                      </a:r>
                      <a:r>
                        <a:rPr lang="tr-TR" sz="1200" i="1" dirty="0">
                          <a:effectLst/>
                          <a:latin typeface="+mn-lt"/>
                        </a:rPr>
                        <a:t> (Öncelikle öğrenme çıktılarının hangi program çıktılarıyla ilgili olduğunu belirleyiniz. Daha sonra, öğrenme çıktılarının ilgili program çıktılarına katkı düzeyini, yukarıda verilen seçeneklere göre yazınız. Örneğin, ÖÇ1 PÇ1 ile ilişkiliyse ve ÖÇ1‟in PÇ1‟e katkısının orta düzeyde olduğunu düşünüyorsanız, ilgili kutucuğa 3 rakamını yazınız.)</a:t>
                      </a:r>
                    </a:p>
                    <a:p>
                      <a:pPr marL="0" indent="0">
                        <a:spcAft>
                          <a:spcPts val="0"/>
                        </a:spcAft>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indent="0">
                        <a:spcAft>
                          <a:spcPts val="0"/>
                        </a:spcAft>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txBody>
                  <a:tcPr marL="49990" marR="49990" marT="0" marB="0"/>
                </a:tc>
                <a:tc>
                  <a:txBody>
                    <a:bodyPr/>
                    <a:lstStyle/>
                    <a:p>
                      <a:pPr marL="0" indent="0" algn="just">
                        <a:lnSpc>
                          <a:spcPct val="107000"/>
                        </a:lnSpc>
                        <a:spcAft>
                          <a:spcPts val="0"/>
                        </a:spcAft>
                      </a:pPr>
                      <a:r>
                        <a:rPr lang="en-US" sz="1400" i="0" noProof="0" dirty="0">
                          <a:effectLst/>
                          <a:latin typeface="+mn-lt"/>
                        </a:rPr>
                        <a:t>Contribution of Learning Outcomes to </a:t>
                      </a:r>
                      <a:r>
                        <a:rPr lang="en-US" sz="1400" i="0" noProof="0" dirty="0" err="1">
                          <a:effectLst/>
                          <a:latin typeface="+mn-lt"/>
                        </a:rPr>
                        <a:t>Programme</a:t>
                      </a:r>
                      <a:r>
                        <a:rPr lang="en-US" sz="1400" i="0" noProof="0" dirty="0">
                          <a:effectLst/>
                          <a:latin typeface="+mn-lt"/>
                        </a:rPr>
                        <a:t> Outcomes*</a:t>
                      </a:r>
                      <a:endParaRPr lang="en-US"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846984583"/>
                  </a:ext>
                </a:extLst>
              </a:tr>
            </a:tbl>
          </a:graphicData>
        </a:graphic>
      </p:graphicFrame>
      <p:pic>
        <p:nvPicPr>
          <p:cNvPr id="16" name="Resim 15"/>
          <p:cNvPicPr/>
          <p:nvPr/>
        </p:nvPicPr>
        <p:blipFill>
          <a:blip r:embed="rId5"/>
          <a:stretch>
            <a:fillRect/>
          </a:stretch>
        </p:blipFill>
        <p:spPr>
          <a:xfrm>
            <a:off x="630000" y="2400254"/>
            <a:ext cx="5591338" cy="2496485"/>
          </a:xfrm>
          <a:prstGeom prst="rect">
            <a:avLst/>
          </a:prstGeom>
        </p:spPr>
      </p:pic>
      <p:pic>
        <p:nvPicPr>
          <p:cNvPr id="17" name="Resim 16"/>
          <p:cNvPicPr/>
          <p:nvPr/>
        </p:nvPicPr>
        <p:blipFill>
          <a:blip r:embed="rId6"/>
          <a:stretch>
            <a:fillRect/>
          </a:stretch>
        </p:blipFill>
        <p:spPr>
          <a:xfrm>
            <a:off x="6429284" y="2400254"/>
            <a:ext cx="5372457" cy="2496485"/>
          </a:xfrm>
          <a:prstGeom prst="rect">
            <a:avLst/>
          </a:prstGeom>
        </p:spPr>
      </p:pic>
    </p:spTree>
    <p:extLst>
      <p:ext uri="{BB962C8B-B14F-4D97-AF65-F5344CB8AC3E}">
        <p14:creationId xmlns:p14="http://schemas.microsoft.com/office/powerpoint/2010/main" val="2632005950"/>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8. Ders Bilgi Paketinde Yer Alması Gereken Bilgiler</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Eğitim planında yer alan tüm ders ve etkinliklerin öğrenme çıktıları hazırlandıktan sonra, her bir dersin hangi program çıktılarını sağladığını gösteren bir matris hazırlanmalıdır. Böylece program çıktılarının ders öğrenme çıktıları ile karşılanıp karşılanmadığı kontrol edilmelidir. </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endParaRPr lang="tr-TR" sz="28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36</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o 10">
            <a:extLst>
              <a:ext uri="{FF2B5EF4-FFF2-40B4-BE49-F238E27FC236}">
                <a16:creationId xmlns:a16="http://schemas.microsoft.com/office/drawing/2014/main" id="{D2A09040-93F0-49AC-8AC1-963AE40C7545}"/>
              </a:ext>
            </a:extLst>
          </p:cNvPr>
          <p:cNvGraphicFramePr>
            <a:graphicFrameLocks noGrp="1"/>
          </p:cNvGraphicFramePr>
          <p:nvPr>
            <p:extLst>
              <p:ext uri="{D42A27DB-BD31-4B8C-83A1-F6EECF244321}">
                <p14:modId xmlns:p14="http://schemas.microsoft.com/office/powerpoint/2010/main" val="4218126962"/>
              </p:ext>
            </p:extLst>
          </p:nvPr>
        </p:nvGraphicFramePr>
        <p:xfrm>
          <a:off x="801070" y="3069875"/>
          <a:ext cx="10983003" cy="2305749"/>
        </p:xfrm>
        <a:graphic>
          <a:graphicData uri="http://schemas.openxmlformats.org/drawingml/2006/table">
            <a:tbl>
              <a:tblPr firstRow="1" firstCol="1" bandRow="1">
                <a:tableStyleId>{5C22544A-7EE6-4342-B048-85BDC9FD1C3A}</a:tableStyleId>
              </a:tblPr>
              <a:tblGrid>
                <a:gridCol w="340064">
                  <a:extLst>
                    <a:ext uri="{9D8B030D-6E8A-4147-A177-3AD203B41FA5}">
                      <a16:colId xmlns:a16="http://schemas.microsoft.com/office/drawing/2014/main" val="3976081661"/>
                    </a:ext>
                  </a:extLst>
                </a:gridCol>
                <a:gridCol w="5366704">
                  <a:extLst>
                    <a:ext uri="{9D8B030D-6E8A-4147-A177-3AD203B41FA5}">
                      <a16:colId xmlns:a16="http://schemas.microsoft.com/office/drawing/2014/main" val="2527934414"/>
                    </a:ext>
                  </a:extLst>
                </a:gridCol>
                <a:gridCol w="5276235">
                  <a:extLst>
                    <a:ext uri="{9D8B030D-6E8A-4147-A177-3AD203B41FA5}">
                      <a16:colId xmlns:a16="http://schemas.microsoft.com/office/drawing/2014/main" val="1830377001"/>
                    </a:ext>
                  </a:extLst>
                </a:gridCol>
              </a:tblGrid>
              <a:tr h="295537">
                <a:tc>
                  <a:txBody>
                    <a:bodyPr/>
                    <a:lstStyle/>
                    <a:p>
                      <a:pPr algn="r">
                        <a:lnSpc>
                          <a:spcPct val="107000"/>
                        </a:lnSpc>
                        <a:spcAft>
                          <a:spcPts val="0"/>
                        </a:spcAft>
                      </a:pPr>
                      <a:r>
                        <a:rPr lang="tr-TR" sz="1400" i="0" dirty="0">
                          <a:effectLst/>
                          <a:latin typeface="+mn-lt"/>
                        </a:rPr>
                        <a:t> No</a:t>
                      </a:r>
                      <a:endParaRPr lang="tr-TR" sz="1400" i="0" dirty="0">
                        <a:effectLst/>
                        <a:latin typeface="+mn-lt"/>
                        <a:ea typeface="Calibri" panose="020F0502020204030204" pitchFamily="34" charset="0"/>
                        <a:cs typeface="Times New Roman" panose="02020603050405020304" pitchFamily="18" charset="0"/>
                      </a:endParaRPr>
                    </a:p>
                  </a:txBody>
                  <a:tcPr marL="49990" marR="49990" marT="0" marB="0"/>
                </a:tc>
                <a:tc>
                  <a:txBody>
                    <a:bodyPr/>
                    <a:lstStyle/>
                    <a:p>
                      <a:pPr marL="0" indent="0">
                        <a:lnSpc>
                          <a:spcPct val="107000"/>
                        </a:lnSpc>
                        <a:spcAft>
                          <a:spcPts val="0"/>
                        </a:spcAft>
                      </a:pPr>
                      <a:r>
                        <a:rPr lang="tr-TR" sz="1400" i="0" dirty="0">
                          <a:effectLst/>
                          <a:latin typeface="+mn-lt"/>
                        </a:rPr>
                        <a:t>Türkçe</a:t>
                      </a:r>
                      <a:endParaRPr lang="tr-TR" sz="1400" i="0" dirty="0">
                        <a:effectLst/>
                        <a:latin typeface="+mn-lt"/>
                        <a:ea typeface="Calibri" panose="020F0502020204030204" pitchFamily="34" charset="0"/>
                        <a:cs typeface="Times New Roman" panose="02020603050405020304" pitchFamily="18" charset="0"/>
                      </a:endParaRPr>
                    </a:p>
                  </a:txBody>
                  <a:tcPr marL="49990" marR="49990" marT="0" marB="0"/>
                </a:tc>
                <a:tc>
                  <a:txBody>
                    <a:bodyPr/>
                    <a:lstStyle/>
                    <a:p>
                      <a:pPr marL="0" indent="0" algn="just">
                        <a:lnSpc>
                          <a:spcPct val="107000"/>
                        </a:lnSpc>
                        <a:spcAft>
                          <a:spcPts val="0"/>
                        </a:spcAft>
                      </a:pPr>
                      <a:r>
                        <a:rPr lang="tr-TR" sz="1400" i="0" noProof="0" dirty="0">
                          <a:effectLst/>
                          <a:latin typeface="+mn-lt"/>
                        </a:rPr>
                        <a:t>İngilizce</a:t>
                      </a:r>
                      <a:endParaRPr lang="tr-TR"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4001943241"/>
                  </a:ext>
                </a:extLst>
              </a:tr>
              <a:tr h="1654458">
                <a:tc>
                  <a:txBody>
                    <a:bodyPr/>
                    <a:lstStyle/>
                    <a:p>
                      <a:pPr algn="r">
                        <a:lnSpc>
                          <a:spcPct val="107000"/>
                        </a:lnSpc>
                        <a:spcAft>
                          <a:spcPts val="0"/>
                        </a:spcAft>
                      </a:pPr>
                      <a:r>
                        <a:rPr lang="tr-TR" sz="1400" b="1" i="0" kern="1200" dirty="0">
                          <a:solidFill>
                            <a:schemeClr val="lt1"/>
                          </a:solidFill>
                          <a:effectLst/>
                          <a:latin typeface="+mn-lt"/>
                          <a:ea typeface="+mn-ea"/>
                          <a:cs typeface="+mn-cs"/>
                        </a:rPr>
                        <a:t>21</a:t>
                      </a:r>
                    </a:p>
                  </a:txBody>
                  <a:tcPr marL="49990" marR="4999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i="0" dirty="0">
                          <a:effectLst/>
                          <a:latin typeface="+mn-lt"/>
                        </a:rPr>
                        <a:t>Dersin Program Çıktıları İle İlişkisi*</a:t>
                      </a:r>
                      <a:endParaRPr lang="tr-TR" sz="1200" i="1" dirty="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i="1" dirty="0">
                        <a:solidFill>
                          <a:srgbClr val="000000"/>
                        </a:solidFill>
                        <a:effectLst/>
                        <a:latin typeface="+mn-lt"/>
                        <a:ea typeface="Calibri" panose="020F0502020204030204" pitchFamily="34" charset="0"/>
                        <a:cs typeface="Times New Roman" panose="02020603050405020304" pitchFamily="18" charset="0"/>
                      </a:endParaRPr>
                    </a:p>
                  </a:txBody>
                  <a:tcPr marL="49990" marR="49990" marT="0" marB="0"/>
                </a:tc>
                <a:tc>
                  <a:txBody>
                    <a:bodyPr/>
                    <a:lstStyle/>
                    <a:p>
                      <a:pPr marL="0" indent="0" algn="just">
                        <a:lnSpc>
                          <a:spcPct val="107000"/>
                        </a:lnSpc>
                        <a:spcAft>
                          <a:spcPts val="0"/>
                        </a:spcAft>
                      </a:pPr>
                      <a:r>
                        <a:rPr lang="en-US" sz="1400" i="0" noProof="0" dirty="0">
                          <a:effectLst/>
                          <a:latin typeface="+mn-lt"/>
                          <a:ea typeface="Calibri" panose="020F0502020204030204" pitchFamily="34" charset="0"/>
                          <a:cs typeface="Times New Roman" panose="02020603050405020304" pitchFamily="18" charset="0"/>
                        </a:rPr>
                        <a:t>Contribution of the Course to Program Outcomes*</a:t>
                      </a:r>
                    </a:p>
                    <a:p>
                      <a:pPr marL="0" indent="0" algn="just">
                        <a:lnSpc>
                          <a:spcPct val="107000"/>
                        </a:lnSpc>
                        <a:spcAft>
                          <a:spcPts val="0"/>
                        </a:spcAft>
                      </a:pPr>
                      <a:endParaRPr lang="en-US" sz="1400" i="0" noProof="0" dirty="0">
                        <a:effectLst/>
                        <a:latin typeface="+mn-lt"/>
                        <a:ea typeface="Calibri" panose="020F0502020204030204" pitchFamily="34" charset="0"/>
                        <a:cs typeface="Times New Roman" panose="02020603050405020304" pitchFamily="18" charset="0"/>
                      </a:endParaRPr>
                    </a:p>
                  </a:txBody>
                  <a:tcPr marL="49990" marR="49990" marT="0" marB="0"/>
                </a:tc>
                <a:extLst>
                  <a:ext uri="{0D108BD9-81ED-4DB2-BD59-A6C34878D82A}">
                    <a16:rowId xmlns:a16="http://schemas.microsoft.com/office/drawing/2014/main" val="260749083"/>
                  </a:ext>
                </a:extLst>
              </a:tr>
            </a:tbl>
          </a:graphicData>
        </a:graphic>
      </p:graphicFrame>
      <p:pic>
        <p:nvPicPr>
          <p:cNvPr id="12" name="Resim 11">
            <a:extLst>
              <a:ext uri="{FF2B5EF4-FFF2-40B4-BE49-F238E27FC236}">
                <a16:creationId xmlns:a16="http://schemas.microsoft.com/office/drawing/2014/main" id="{B8E6F6CE-9D11-4AD5-9D16-1E2DA87A8B9F}"/>
              </a:ext>
            </a:extLst>
          </p:cNvPr>
          <p:cNvPicPr>
            <a:picLocks noChangeAspect="1"/>
          </p:cNvPicPr>
          <p:nvPr/>
        </p:nvPicPr>
        <p:blipFill rotWithShape="1">
          <a:blip r:embed="rId5"/>
          <a:srcRect b="69226"/>
          <a:stretch/>
        </p:blipFill>
        <p:spPr>
          <a:xfrm>
            <a:off x="1192355" y="3782400"/>
            <a:ext cx="5220000" cy="1004203"/>
          </a:xfrm>
          <a:prstGeom prst="rect">
            <a:avLst/>
          </a:prstGeom>
        </p:spPr>
      </p:pic>
      <p:pic>
        <p:nvPicPr>
          <p:cNvPr id="4" name="Resim 3"/>
          <p:cNvPicPr>
            <a:picLocks noChangeAspect="1"/>
          </p:cNvPicPr>
          <p:nvPr/>
        </p:nvPicPr>
        <p:blipFill>
          <a:blip r:embed="rId6"/>
          <a:stretch>
            <a:fillRect/>
          </a:stretch>
        </p:blipFill>
        <p:spPr>
          <a:xfrm>
            <a:off x="6583953" y="3787263"/>
            <a:ext cx="5112747" cy="1412613"/>
          </a:xfrm>
          <a:prstGeom prst="rect">
            <a:avLst/>
          </a:prstGeom>
        </p:spPr>
      </p:pic>
    </p:spTree>
    <p:extLst>
      <p:ext uri="{BB962C8B-B14F-4D97-AF65-F5344CB8AC3E}">
        <p14:creationId xmlns:p14="http://schemas.microsoft.com/office/powerpoint/2010/main" val="78619046"/>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10. Sürdürülebilirlik</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algn="just">
              <a:lnSpc>
                <a:spcPct val="100000"/>
              </a:lnSpc>
              <a:spcBef>
                <a:spcPts val="0"/>
              </a:spcBef>
              <a:spcAft>
                <a:spcPts val="1000"/>
              </a:spcAft>
              <a:buClr>
                <a:srgbClr val="002060"/>
              </a:buClr>
              <a:buSzPct val="75000"/>
            </a:pPr>
            <a:r>
              <a:rPr lang="tr-TR" sz="2800" b="1" dirty="0">
                <a:solidFill>
                  <a:srgbClr val="C00000"/>
                </a:solidFill>
              </a:rPr>
              <a:t>PUKO Döngüsü </a:t>
            </a:r>
            <a:r>
              <a:rPr lang="tr-TR" sz="2800" dirty="0">
                <a:solidFill>
                  <a:srgbClr val="C00000"/>
                </a:solidFill>
              </a:rPr>
              <a:t>(</a:t>
            </a:r>
            <a:r>
              <a:rPr lang="tr-TR" sz="2800" b="1" dirty="0">
                <a:solidFill>
                  <a:srgbClr val="C00000"/>
                </a:solidFill>
              </a:rPr>
              <a:t>P</a:t>
            </a:r>
            <a:r>
              <a:rPr lang="tr-TR" sz="2800" dirty="0">
                <a:solidFill>
                  <a:srgbClr val="C00000"/>
                </a:solidFill>
              </a:rPr>
              <a:t>lanla </a:t>
            </a:r>
            <a:r>
              <a:rPr lang="tr-TR" sz="28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tr-TR" sz="2800" dirty="0">
                <a:solidFill>
                  <a:srgbClr val="C00000"/>
                </a:solidFill>
              </a:rPr>
              <a:t> </a:t>
            </a:r>
            <a:r>
              <a:rPr lang="tr-TR" sz="2800" b="1" dirty="0">
                <a:solidFill>
                  <a:srgbClr val="C00000"/>
                </a:solidFill>
              </a:rPr>
              <a:t>U</a:t>
            </a:r>
            <a:r>
              <a:rPr lang="tr-TR" sz="2800" dirty="0">
                <a:solidFill>
                  <a:srgbClr val="C00000"/>
                </a:solidFill>
              </a:rPr>
              <a:t>ygula </a:t>
            </a:r>
            <a:r>
              <a:rPr lang="tr-TR" sz="28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tr-TR" sz="2800" dirty="0">
                <a:solidFill>
                  <a:srgbClr val="C00000"/>
                </a:solidFill>
              </a:rPr>
              <a:t> </a:t>
            </a:r>
            <a:r>
              <a:rPr lang="tr-TR" sz="2800" b="1" dirty="0">
                <a:solidFill>
                  <a:srgbClr val="C00000"/>
                </a:solidFill>
              </a:rPr>
              <a:t>K</a:t>
            </a:r>
            <a:r>
              <a:rPr lang="tr-TR" sz="2800" dirty="0">
                <a:solidFill>
                  <a:srgbClr val="C00000"/>
                </a:solidFill>
              </a:rPr>
              <a:t>ontrol et </a:t>
            </a:r>
            <a:r>
              <a:rPr lang="tr-TR" sz="28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tr-TR" sz="2800" dirty="0">
                <a:solidFill>
                  <a:srgbClr val="C00000"/>
                </a:solidFill>
              </a:rPr>
              <a:t> </a:t>
            </a:r>
            <a:r>
              <a:rPr lang="tr-TR" sz="2800" b="1" dirty="0">
                <a:solidFill>
                  <a:srgbClr val="C00000"/>
                </a:solidFill>
              </a:rPr>
              <a:t>Ö</a:t>
            </a:r>
            <a:r>
              <a:rPr lang="tr-TR" sz="2800" dirty="0">
                <a:solidFill>
                  <a:srgbClr val="C00000"/>
                </a:solidFill>
              </a:rPr>
              <a:t>nlem Al)</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600" b="1" u="sng" dirty="0"/>
              <a:t>Her yeni dönem öncesinde</a:t>
            </a:r>
            <a:r>
              <a:rPr lang="tr-TR" sz="2600" dirty="0"/>
              <a:t>, öğretim planındaki derslerin her biri için önceki dönem değerlendirmelerine göre gerekli iyileştirmeler yapılarak </a:t>
            </a:r>
            <a:r>
              <a:rPr lang="tr-TR" sz="2600" u="sng" dirty="0">
                <a:solidFill>
                  <a:srgbClr val="0070C0"/>
                </a:solidFill>
              </a:rPr>
              <a:t>Ders Bilgi Paketi güncellenmelidir.</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600" dirty="0"/>
              <a:t>Dersler, ilgili dönem için Ders Bilgi Paketinde </a:t>
            </a:r>
            <a:r>
              <a:rPr lang="tr-TR" sz="2600" u="sng" dirty="0">
                <a:solidFill>
                  <a:srgbClr val="0070C0"/>
                </a:solidFill>
              </a:rPr>
              <a:t>planlanan içeriğe uygun </a:t>
            </a:r>
            <a:r>
              <a:rPr lang="tr-TR" sz="2600" u="sng" dirty="0"/>
              <a:t>olarak yürütülmelidir.</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600" dirty="0"/>
              <a:t>Dersler kapsamında yapılacak sınavlar ve diğer değerlendirmeler, planlanan </a:t>
            </a:r>
            <a:r>
              <a:rPr lang="tr-TR" sz="2600" u="sng" dirty="0">
                <a:solidFill>
                  <a:srgbClr val="0070C0"/>
                </a:solidFill>
              </a:rPr>
              <a:t>Program Çıktıları ile eşleştirilmiş sorular ile gerçekleştirilmeli ve sınavların değerlendirilmesi soru bazlı </a:t>
            </a:r>
            <a:r>
              <a:rPr lang="tr-TR" sz="2600" u="sng" dirty="0"/>
              <a:t>yapılmalıdır</a:t>
            </a:r>
            <a:r>
              <a:rPr lang="tr-TR" sz="2600" dirty="0"/>
              <a:t>. </a:t>
            </a:r>
            <a:r>
              <a:rPr lang="tr-TR" sz="2600" dirty="0">
                <a:highlight>
                  <a:srgbClr val="FFFF00"/>
                </a:highlight>
              </a:rPr>
              <a:t>!!!</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600" dirty="0"/>
              <a:t>Dönem sonunda, her bir derste öğrencilerin değerlendirmelerden aldıkları notlara dayalı olarak, </a:t>
            </a:r>
            <a:r>
              <a:rPr lang="tr-TR" sz="2600" u="sng" dirty="0">
                <a:solidFill>
                  <a:srgbClr val="0070C0"/>
                </a:solidFill>
              </a:rPr>
              <a:t>hedeflenen ders kazanımlarına ulaşılıp-ulaşılmadığı </a:t>
            </a:r>
            <a:r>
              <a:rPr lang="tr-TR" sz="2600" dirty="0"/>
              <a:t>(başarım düzeyi) kontrol edilmelidir. </a:t>
            </a:r>
            <a:r>
              <a:rPr lang="tr-TR" sz="2600" dirty="0">
                <a:highlight>
                  <a:srgbClr val="FFFF00"/>
                </a:highlight>
              </a:rPr>
              <a:t>!!!</a:t>
            </a:r>
            <a:endParaRPr lang="tr-TR" sz="26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37</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5110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10. Sürdürülebilirlik</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algn="just">
              <a:lnSpc>
                <a:spcPct val="100000"/>
              </a:lnSpc>
              <a:spcBef>
                <a:spcPts val="0"/>
              </a:spcBef>
              <a:spcAft>
                <a:spcPts val="1000"/>
              </a:spcAft>
              <a:buClr>
                <a:srgbClr val="002060"/>
              </a:buClr>
              <a:buSzPct val="75000"/>
            </a:pPr>
            <a:r>
              <a:rPr lang="tr-TR" sz="2800" b="1" dirty="0">
                <a:solidFill>
                  <a:srgbClr val="C00000"/>
                </a:solidFill>
              </a:rPr>
              <a:t>PUKO Döngüsü </a:t>
            </a:r>
            <a:r>
              <a:rPr lang="tr-TR" sz="2800" dirty="0">
                <a:solidFill>
                  <a:srgbClr val="C00000"/>
                </a:solidFill>
              </a:rPr>
              <a:t>(</a:t>
            </a:r>
            <a:r>
              <a:rPr lang="tr-TR" sz="2800" b="1" dirty="0">
                <a:solidFill>
                  <a:srgbClr val="C00000"/>
                </a:solidFill>
              </a:rPr>
              <a:t>P</a:t>
            </a:r>
            <a:r>
              <a:rPr lang="tr-TR" sz="2800" dirty="0">
                <a:solidFill>
                  <a:srgbClr val="C00000"/>
                </a:solidFill>
              </a:rPr>
              <a:t>lanla </a:t>
            </a:r>
            <a:r>
              <a:rPr lang="tr-TR" sz="28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tr-TR" sz="2800" dirty="0">
                <a:solidFill>
                  <a:srgbClr val="C00000"/>
                </a:solidFill>
              </a:rPr>
              <a:t> </a:t>
            </a:r>
            <a:r>
              <a:rPr lang="tr-TR" sz="2800" b="1" dirty="0">
                <a:solidFill>
                  <a:srgbClr val="C00000"/>
                </a:solidFill>
              </a:rPr>
              <a:t>U</a:t>
            </a:r>
            <a:r>
              <a:rPr lang="tr-TR" sz="2800" dirty="0">
                <a:solidFill>
                  <a:srgbClr val="C00000"/>
                </a:solidFill>
              </a:rPr>
              <a:t>ygula </a:t>
            </a:r>
            <a:r>
              <a:rPr lang="tr-TR" sz="28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tr-TR" sz="2800" dirty="0">
                <a:solidFill>
                  <a:srgbClr val="C00000"/>
                </a:solidFill>
              </a:rPr>
              <a:t> </a:t>
            </a:r>
            <a:r>
              <a:rPr lang="tr-TR" sz="2800" b="1" dirty="0">
                <a:solidFill>
                  <a:srgbClr val="C00000"/>
                </a:solidFill>
              </a:rPr>
              <a:t>K</a:t>
            </a:r>
            <a:r>
              <a:rPr lang="tr-TR" sz="2800" dirty="0">
                <a:solidFill>
                  <a:srgbClr val="C00000"/>
                </a:solidFill>
              </a:rPr>
              <a:t>ontrol et </a:t>
            </a:r>
            <a:r>
              <a:rPr lang="tr-TR" sz="28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tr-TR" sz="2800" dirty="0">
                <a:solidFill>
                  <a:srgbClr val="C00000"/>
                </a:solidFill>
              </a:rPr>
              <a:t> </a:t>
            </a:r>
            <a:r>
              <a:rPr lang="tr-TR" sz="2800" b="1" dirty="0">
                <a:solidFill>
                  <a:srgbClr val="C00000"/>
                </a:solidFill>
              </a:rPr>
              <a:t>Ö</a:t>
            </a:r>
            <a:r>
              <a:rPr lang="tr-TR" sz="2800" dirty="0">
                <a:solidFill>
                  <a:srgbClr val="C00000"/>
                </a:solidFill>
              </a:rPr>
              <a:t>nlem Al)</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dirty="0"/>
              <a:t>Ayrıca </a:t>
            </a:r>
            <a:r>
              <a:rPr lang="tr-TR" sz="2800" b="1" u="sng" dirty="0"/>
              <a:t>her dönem sonunda</a:t>
            </a:r>
            <a:r>
              <a:rPr lang="tr-TR" sz="2800" dirty="0"/>
              <a:t>, her bir ders özelinde </a:t>
            </a:r>
            <a:r>
              <a:rPr lang="tr-TR" sz="2800" u="sng" dirty="0">
                <a:solidFill>
                  <a:srgbClr val="0070C0"/>
                </a:solidFill>
              </a:rPr>
              <a:t>öğrenci anketleri</a:t>
            </a:r>
            <a:r>
              <a:rPr lang="tr-TR" sz="2800" dirty="0"/>
              <a:t> ve program genelinde </a:t>
            </a:r>
            <a:r>
              <a:rPr lang="tr-TR" sz="2800" u="sng" dirty="0">
                <a:solidFill>
                  <a:srgbClr val="0070C0"/>
                </a:solidFill>
              </a:rPr>
              <a:t>dış paydaş anketleri</a:t>
            </a:r>
            <a:r>
              <a:rPr lang="tr-TR" sz="2800" dirty="0"/>
              <a:t> yapılarak, sonuçları dikkatle değerlendirilmeli ve </a:t>
            </a:r>
            <a:r>
              <a:rPr lang="tr-TR" sz="2800" u="sng" dirty="0"/>
              <a:t>yeni dönemde gerekli önlemler alınmalıdır</a:t>
            </a:r>
            <a:r>
              <a:rPr lang="tr-TR" sz="2800" dirty="0"/>
              <a:t>.</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b="1" u="sng" dirty="0"/>
              <a:t>Her yeni dönem öncesinde</a:t>
            </a:r>
            <a:r>
              <a:rPr lang="tr-TR" sz="2800" dirty="0"/>
              <a:t>, düzenli olarak her bir ders için, </a:t>
            </a:r>
            <a:r>
              <a:rPr lang="tr-TR" sz="2800" b="1" u="sng" dirty="0">
                <a:solidFill>
                  <a:srgbClr val="0070C0"/>
                </a:solidFill>
              </a:rPr>
              <a:t>Ders Bilgi Paketlerinde </a:t>
            </a:r>
            <a:r>
              <a:rPr lang="tr-TR" sz="2800" u="sng" dirty="0">
                <a:solidFill>
                  <a:srgbClr val="0070C0"/>
                </a:solidFill>
              </a:rPr>
              <a:t>ihtiyaç duyulan iyileştirmeler yapılmalı ve bunlar OBS sistemine mutlaka girilmelidir</a:t>
            </a:r>
            <a:r>
              <a:rPr lang="tr-TR" sz="2800" dirty="0"/>
              <a:t>. </a:t>
            </a:r>
            <a:r>
              <a:rPr lang="tr-TR" sz="2800" b="1" dirty="0">
                <a:solidFill>
                  <a:srgbClr val="00B050"/>
                </a:solidFill>
              </a:rPr>
              <a:t>Bu konuda gerekli kontroller de, sorumlu Bologna koordinatörleri tarafından düzenli olarak yapılmalıdır.</a:t>
            </a:r>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38</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503994"/>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KAYNAKLAR</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271463" indent="-271463" algn="l">
              <a:lnSpc>
                <a:spcPct val="100000"/>
              </a:lnSpc>
              <a:spcBef>
                <a:spcPts val="0"/>
              </a:spcBef>
              <a:spcAft>
                <a:spcPts val="300"/>
              </a:spcAft>
              <a:buClr>
                <a:srgbClr val="002060"/>
              </a:buClr>
              <a:buSzPct val="75000"/>
              <a:buFont typeface="Wingdings" panose="05000000000000000000" pitchFamily="2" charset="2"/>
              <a:buChar char="q"/>
            </a:pPr>
            <a:r>
              <a:rPr lang="tr-TR" sz="1400" dirty="0"/>
              <a:t>Akkoyunlu, B.; Yıldırım, S.B. “Öğrenme Çıktıları Hazırlama ve Öğrenci İş Yükü Hesaplama Kılavuzu.” http://www.abofisi.hacettepe.edu.tr/duyurular/ECTS_yonergesi25_12_06.doc</a:t>
            </a:r>
          </a:p>
          <a:p>
            <a:pPr marL="271463" indent="-271463" algn="l">
              <a:lnSpc>
                <a:spcPct val="100000"/>
              </a:lnSpc>
              <a:spcBef>
                <a:spcPts val="0"/>
              </a:spcBef>
              <a:spcAft>
                <a:spcPts val="300"/>
              </a:spcAft>
              <a:buClr>
                <a:srgbClr val="002060"/>
              </a:buClr>
              <a:buSzPct val="75000"/>
              <a:buFont typeface="Wingdings" panose="05000000000000000000" pitchFamily="2" charset="2"/>
              <a:buChar char="q"/>
            </a:pPr>
            <a:r>
              <a:rPr lang="tr-TR" sz="1400" dirty="0">
                <a:hlinkClick r:id="rId4"/>
              </a:rPr>
              <a:t>http://www.bologna.yok.gov.tr</a:t>
            </a:r>
            <a:endParaRPr lang="tr-TR" sz="1400" dirty="0"/>
          </a:p>
          <a:p>
            <a:pPr marL="271463" indent="-271463" algn="l">
              <a:lnSpc>
                <a:spcPct val="100000"/>
              </a:lnSpc>
              <a:spcBef>
                <a:spcPts val="0"/>
              </a:spcBef>
              <a:spcAft>
                <a:spcPts val="300"/>
              </a:spcAft>
              <a:buClr>
                <a:srgbClr val="002060"/>
              </a:buClr>
              <a:buSzPct val="75000"/>
              <a:buFont typeface="Wingdings" panose="05000000000000000000" pitchFamily="2" charset="2"/>
              <a:buChar char="q"/>
            </a:pPr>
            <a:r>
              <a:rPr lang="tr-TR" sz="1400" dirty="0">
                <a:hlinkClick r:id="rId5"/>
              </a:rPr>
              <a:t>http://tyyc.yok.gov.tr/?pid=10</a:t>
            </a:r>
            <a:endParaRPr lang="tr-TR" sz="1400" dirty="0"/>
          </a:p>
          <a:p>
            <a:pPr marL="271463" indent="-271463" algn="l">
              <a:lnSpc>
                <a:spcPct val="100000"/>
              </a:lnSpc>
              <a:spcBef>
                <a:spcPts val="0"/>
              </a:spcBef>
              <a:spcAft>
                <a:spcPts val="300"/>
              </a:spcAft>
              <a:buClr>
                <a:srgbClr val="002060"/>
              </a:buClr>
              <a:buSzPct val="75000"/>
              <a:buFont typeface="Wingdings" panose="05000000000000000000" pitchFamily="2" charset="2"/>
              <a:buChar char="q"/>
            </a:pPr>
            <a:r>
              <a:rPr lang="tr-TR" sz="1400" dirty="0" err="1"/>
              <a:t>Süheyda</a:t>
            </a:r>
            <a:r>
              <a:rPr lang="tr-TR" sz="1400" dirty="0"/>
              <a:t> Atalay, Bünyamin Yurdakul, Alper </a:t>
            </a:r>
            <a:r>
              <a:rPr lang="tr-TR" sz="1400" dirty="0" err="1"/>
              <a:t>Başbay</a:t>
            </a:r>
            <a:r>
              <a:rPr lang="tr-TR" sz="1400" dirty="0"/>
              <a:t>, Müfit </a:t>
            </a:r>
            <a:r>
              <a:rPr lang="tr-TR" sz="1400" dirty="0" err="1"/>
              <a:t>Kömleksiz</a:t>
            </a:r>
            <a:r>
              <a:rPr lang="tr-TR" sz="1400" dirty="0"/>
              <a:t>, Ege Üniversitesi Program Çıktıları Ders Öğrenme Çıktıları Hazırlama ve Öğrenci İş Yükü Hesaplama Kılavuzu</a:t>
            </a:r>
          </a:p>
          <a:p>
            <a:pPr marL="271463" indent="-271463" algn="l">
              <a:lnSpc>
                <a:spcPct val="100000"/>
              </a:lnSpc>
              <a:spcBef>
                <a:spcPts val="0"/>
              </a:spcBef>
              <a:spcAft>
                <a:spcPts val="300"/>
              </a:spcAft>
              <a:buClr>
                <a:srgbClr val="002060"/>
              </a:buClr>
              <a:buSzPct val="75000"/>
              <a:buFont typeface="Wingdings" panose="05000000000000000000" pitchFamily="2" charset="2"/>
              <a:buChar char="q"/>
            </a:pPr>
            <a:r>
              <a:rPr lang="tr-TR" sz="1400" dirty="0"/>
              <a:t>Sönmez, V. (2005). Program Geliştirmede Öğretmen El Kitabı. Geliştirilmiş 12. Baskı. Ankara: Anı Yayıncılık.</a:t>
            </a:r>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39</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2885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1. Bu Çalışmanın Amacı ve Kapsamı</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b="1" i="1" dirty="0"/>
              <a:t>Yürütücüler, </a:t>
            </a:r>
            <a:r>
              <a:rPr lang="tr-TR" sz="2400" i="1" dirty="0"/>
              <a:t>derslerin her biri için </a:t>
            </a:r>
            <a:r>
              <a:rPr lang="tr-TR" sz="2400" b="1" i="1" dirty="0">
                <a:solidFill>
                  <a:srgbClr val="C00000"/>
                </a:solidFill>
              </a:rPr>
              <a:t>Ders Öğrenme Çıktıları</a:t>
            </a:r>
            <a:r>
              <a:rPr lang="tr-TR" sz="2400" b="1" i="1" dirty="0"/>
              <a:t>nı (</a:t>
            </a:r>
            <a:r>
              <a:rPr lang="tr-TR" sz="2400" b="1" i="1" dirty="0">
                <a:solidFill>
                  <a:srgbClr val="C00000"/>
                </a:solidFill>
              </a:rPr>
              <a:t>ÖÇ</a:t>
            </a:r>
            <a:r>
              <a:rPr lang="tr-TR" sz="2400" b="1" i="1" dirty="0"/>
              <a:t>) yazmalıdır.</a:t>
            </a:r>
            <a:endParaRPr lang="tr-TR" sz="2400" i="1" dirty="0"/>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b="1" i="1" dirty="0"/>
              <a:t>Yürütücüler,</a:t>
            </a:r>
            <a:r>
              <a:rPr lang="tr-TR" sz="2400" i="1" dirty="0"/>
              <a:t> her bir dersin Öğrenme Çıktılarının, Program Çıktılarından hangisi/hangilerini sağladığını belirleyerek, </a:t>
            </a:r>
            <a:r>
              <a:rPr lang="tr-TR" sz="2400" b="1" i="1" dirty="0">
                <a:solidFill>
                  <a:srgbClr val="C00000"/>
                </a:solidFill>
              </a:rPr>
              <a:t>Ders Öğrenme Çıktıları ile Program Çıktılarını İlişkilendirmelidir.</a:t>
            </a:r>
            <a:endParaRPr lang="tr-TR" sz="2400" b="1" i="1" dirty="0"/>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b="1" i="1" dirty="0"/>
              <a:t>Yürütücüler,</a:t>
            </a:r>
            <a:r>
              <a:rPr lang="tr-TR" sz="2400" i="1" dirty="0"/>
              <a:t> her bir dersin ders öğrenme çıktılarına ulaşabilmek için gerekli </a:t>
            </a:r>
            <a:r>
              <a:rPr lang="tr-TR" sz="2400" b="1" i="1" dirty="0">
                <a:solidFill>
                  <a:srgbClr val="C00000"/>
                </a:solidFill>
              </a:rPr>
              <a:t>İş Yükü</a:t>
            </a:r>
            <a:r>
              <a:rPr lang="tr-TR" sz="2400" b="1" i="1" dirty="0"/>
              <a:t> ve </a:t>
            </a:r>
            <a:r>
              <a:rPr lang="tr-TR" sz="2400" b="1" i="1" dirty="0">
                <a:solidFill>
                  <a:srgbClr val="C00000"/>
                </a:solidFill>
              </a:rPr>
              <a:t>AKTS kredilerini hesaplamalıdır.</a:t>
            </a:r>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b="1" i="1" dirty="0"/>
              <a:t>Yürütücüler,</a:t>
            </a:r>
            <a:r>
              <a:rPr lang="tr-TR" sz="2400" i="1" dirty="0"/>
              <a:t> her bir ders için üniversitemiz </a:t>
            </a:r>
            <a:r>
              <a:rPr lang="tr-TR" sz="2400" b="1" i="1" dirty="0"/>
              <a:t>Öğrenci Bilgi Sisteminde (OBS) </a:t>
            </a:r>
            <a:r>
              <a:rPr lang="tr-TR" sz="2400" b="1" i="1" dirty="0">
                <a:solidFill>
                  <a:srgbClr val="C00000"/>
                </a:solidFill>
              </a:rPr>
              <a:t>Ders Öğretim Planlarını (Ders Bilgi Paketlerini) hazırlamalıdır.</a:t>
            </a:r>
            <a:endParaRPr lang="tr-TR" sz="2400" b="1" i="1" dirty="0"/>
          </a:p>
          <a:p>
            <a:pPr marL="901700" lvl="1" indent="-444500" algn="just">
              <a:lnSpc>
                <a:spcPct val="100000"/>
              </a:lnSpc>
              <a:spcBef>
                <a:spcPts val="0"/>
              </a:spcBef>
              <a:spcAft>
                <a:spcPts val="1000"/>
              </a:spcAft>
              <a:buClr>
                <a:srgbClr val="002060"/>
              </a:buClr>
              <a:buSzPct val="75000"/>
              <a:buFont typeface="Wingdings" panose="05000000000000000000" pitchFamily="2" charset="2"/>
              <a:buChar char="ü"/>
            </a:pPr>
            <a:r>
              <a:rPr lang="tr-TR" sz="2400" b="1" i="1" dirty="0"/>
              <a:t>Bölümler ve anabilim dalları</a:t>
            </a:r>
            <a:r>
              <a:rPr lang="tr-TR" sz="2400" i="1" dirty="0"/>
              <a:t>, aktif olan programlarının her biri için (</a:t>
            </a:r>
            <a:r>
              <a:rPr lang="tr-TR" sz="2400" i="1" u="sng" dirty="0"/>
              <a:t>Lisans 1.öğretim</a:t>
            </a:r>
            <a:r>
              <a:rPr lang="tr-TR" sz="2400" i="1" dirty="0"/>
              <a:t>, </a:t>
            </a:r>
            <a:r>
              <a:rPr lang="tr-TR" sz="2400" i="1" u="sng" dirty="0"/>
              <a:t>Lisans 2.öğretim</a:t>
            </a:r>
            <a:r>
              <a:rPr lang="tr-TR" sz="2400" i="1" dirty="0"/>
              <a:t>, </a:t>
            </a:r>
            <a:r>
              <a:rPr lang="tr-TR" sz="2400" i="1" u="sng" dirty="0"/>
              <a:t>Yüksek lisans </a:t>
            </a:r>
            <a:r>
              <a:rPr lang="tr-TR" sz="2400" i="1" dirty="0"/>
              <a:t>ve </a:t>
            </a:r>
            <a:r>
              <a:rPr lang="tr-TR" sz="2400" i="1" u="sng" dirty="0"/>
              <a:t>Doktora</a:t>
            </a:r>
            <a:r>
              <a:rPr lang="tr-TR" sz="2400" i="1" dirty="0"/>
              <a:t>) ayrı ayrı olarak </a:t>
            </a:r>
            <a:r>
              <a:rPr lang="tr-TR" sz="2400" b="1" i="1" dirty="0">
                <a:solidFill>
                  <a:srgbClr val="C00000"/>
                </a:solidFill>
              </a:rPr>
              <a:t>Programın Tanıtımı ve Genel Bilgileri (PÇ) </a:t>
            </a:r>
            <a:r>
              <a:rPr lang="tr-TR" sz="2400" i="1" dirty="0">
                <a:solidFill>
                  <a:srgbClr val="C00000"/>
                </a:solidFill>
              </a:rPr>
              <a:t>ile</a:t>
            </a:r>
            <a:r>
              <a:rPr lang="tr-TR" sz="2400" b="1" i="1" dirty="0">
                <a:solidFill>
                  <a:srgbClr val="C00000"/>
                </a:solidFill>
              </a:rPr>
              <a:t> Ders Bilgi Paketlerini </a:t>
            </a:r>
            <a:r>
              <a:rPr lang="tr-TR" sz="2400" b="1" i="1" dirty="0">
                <a:solidFill>
                  <a:srgbClr val="0070C0"/>
                </a:solidFill>
              </a:rPr>
              <a:t>Türkçe</a:t>
            </a:r>
            <a:r>
              <a:rPr lang="tr-TR" sz="2400" b="1" i="1" dirty="0">
                <a:solidFill>
                  <a:srgbClr val="C00000"/>
                </a:solidFill>
              </a:rPr>
              <a:t> ve </a:t>
            </a:r>
            <a:r>
              <a:rPr lang="tr-TR" sz="2400" b="1" i="1" dirty="0">
                <a:solidFill>
                  <a:srgbClr val="0070C0"/>
                </a:solidFill>
              </a:rPr>
              <a:t>İngilizce</a:t>
            </a:r>
            <a:r>
              <a:rPr lang="tr-TR" sz="2400" b="1" i="1" dirty="0">
                <a:solidFill>
                  <a:srgbClr val="C00000"/>
                </a:solidFill>
              </a:rPr>
              <a:t> olarak hazırlamalıdır.</a:t>
            </a:r>
            <a:endParaRPr lang="tr-TR" sz="2400" dirty="0"/>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4</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442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TEŞEKKÜR…</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a:lnSpc>
                <a:spcPct val="100000"/>
              </a:lnSpc>
              <a:spcBef>
                <a:spcPts val="0"/>
              </a:spcBef>
              <a:spcAft>
                <a:spcPts val="1000"/>
              </a:spcAft>
              <a:buClr>
                <a:srgbClr val="002060"/>
              </a:buClr>
              <a:buSzPct val="75000"/>
            </a:pPr>
            <a:endParaRPr lang="tr-TR" sz="2800" dirty="0"/>
          </a:p>
          <a:p>
            <a:pPr>
              <a:lnSpc>
                <a:spcPct val="100000"/>
              </a:lnSpc>
              <a:spcBef>
                <a:spcPts val="0"/>
              </a:spcBef>
              <a:spcAft>
                <a:spcPts val="1000"/>
              </a:spcAft>
              <a:buClr>
                <a:srgbClr val="002060"/>
              </a:buClr>
              <a:buSzPct val="75000"/>
            </a:pPr>
            <a:endParaRPr lang="tr-TR" sz="2800" dirty="0"/>
          </a:p>
          <a:p>
            <a:pPr>
              <a:lnSpc>
                <a:spcPct val="100000"/>
              </a:lnSpc>
              <a:spcBef>
                <a:spcPts val="0"/>
              </a:spcBef>
              <a:spcAft>
                <a:spcPts val="1000"/>
              </a:spcAft>
              <a:buClr>
                <a:srgbClr val="002060"/>
              </a:buClr>
              <a:buSzPct val="75000"/>
            </a:pPr>
            <a:r>
              <a:rPr lang="tr-TR" sz="4400" dirty="0"/>
              <a:t>Katılımınız ve sabrınız için</a:t>
            </a:r>
          </a:p>
          <a:p>
            <a:pPr>
              <a:lnSpc>
                <a:spcPct val="100000"/>
              </a:lnSpc>
              <a:spcBef>
                <a:spcPts val="0"/>
              </a:spcBef>
              <a:spcAft>
                <a:spcPts val="1000"/>
              </a:spcAft>
              <a:buClr>
                <a:srgbClr val="002060"/>
              </a:buClr>
              <a:buSzPct val="75000"/>
            </a:pPr>
            <a:r>
              <a:rPr lang="tr-TR" sz="4400" dirty="0"/>
              <a:t>TEŞEKKÜR EDERİM…</a:t>
            </a:r>
          </a:p>
          <a:p>
            <a:pPr>
              <a:lnSpc>
                <a:spcPct val="100000"/>
              </a:lnSpc>
              <a:spcBef>
                <a:spcPts val="0"/>
              </a:spcBef>
              <a:spcAft>
                <a:spcPts val="1000"/>
              </a:spcAft>
              <a:buClr>
                <a:srgbClr val="002060"/>
              </a:buClr>
              <a:buSzPct val="75000"/>
            </a:pPr>
            <a:endParaRPr lang="tr-TR" sz="3600" dirty="0"/>
          </a:p>
          <a:p>
            <a:pPr>
              <a:lnSpc>
                <a:spcPct val="100000"/>
              </a:lnSpc>
              <a:spcBef>
                <a:spcPts val="0"/>
              </a:spcBef>
              <a:spcAft>
                <a:spcPts val="1000"/>
              </a:spcAft>
              <a:buClr>
                <a:srgbClr val="002060"/>
              </a:buClr>
              <a:buSzPct val="75000"/>
            </a:pPr>
            <a:r>
              <a:rPr lang="tr-TR" b="1" dirty="0"/>
              <a:t>Dr. Öğr. Üyesi </a:t>
            </a:r>
            <a:r>
              <a:rPr lang="tr-TR" b="1" dirty="0">
                <a:solidFill>
                  <a:srgbClr val="002060"/>
                </a:solidFill>
              </a:rPr>
              <a:t>Türkay KOTAN</a:t>
            </a:r>
          </a:p>
          <a:p>
            <a:pPr>
              <a:lnSpc>
                <a:spcPct val="100000"/>
              </a:lnSpc>
              <a:spcBef>
                <a:spcPts val="0"/>
              </a:spcBef>
              <a:buClr>
                <a:srgbClr val="002060"/>
              </a:buClr>
              <a:buSzPct val="75000"/>
            </a:pPr>
            <a:r>
              <a:rPr lang="tr-TR" sz="2000" dirty="0"/>
              <a:t>Erzurum Teknik Üniversitesi</a:t>
            </a:r>
          </a:p>
          <a:p>
            <a:pPr>
              <a:lnSpc>
                <a:spcPct val="100000"/>
              </a:lnSpc>
              <a:spcBef>
                <a:spcPts val="0"/>
              </a:spcBef>
              <a:buClr>
                <a:srgbClr val="002060"/>
              </a:buClr>
              <a:buSzPct val="75000"/>
            </a:pPr>
            <a:r>
              <a:rPr lang="tr-TR" sz="2000" dirty="0"/>
              <a:t>Bologna Kurum Koordinatörü</a:t>
            </a:r>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40</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2580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2. </a:t>
            </a:r>
            <a:r>
              <a:rPr lang="it-IT" sz="3600" b="1" dirty="0">
                <a:solidFill>
                  <a:schemeClr val="bg1"/>
                </a:solidFill>
              </a:rPr>
              <a:t>Bologna Süreci ve TYYÇ nedir?</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600" b="1" dirty="0">
                <a:solidFill>
                  <a:srgbClr val="C00000"/>
                </a:solidFill>
              </a:rPr>
              <a:t>Bologna Süreci </a:t>
            </a:r>
            <a:r>
              <a:rPr lang="tr-TR" sz="2600" dirty="0"/>
              <a:t>(Bologna </a:t>
            </a:r>
            <a:r>
              <a:rPr lang="tr-TR" sz="2600" dirty="0" err="1"/>
              <a:t>Process</a:t>
            </a:r>
            <a:r>
              <a:rPr lang="tr-TR" sz="2600" dirty="0"/>
              <a:t>), Avrupa Birliği’nin 1999 yılında yayınladığı “Bologna Bildirgesi” ile başlayan </a:t>
            </a:r>
            <a:r>
              <a:rPr lang="tr-TR" sz="2600" u="sng" dirty="0"/>
              <a:t>yükseköğretimde bir yeniden yapılanma girişimidir</a:t>
            </a:r>
            <a:r>
              <a:rPr lang="tr-TR" sz="2600" dirty="0"/>
              <a:t>. </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600" b="1" dirty="0"/>
              <a:t>Sürecin amacı; </a:t>
            </a:r>
            <a:r>
              <a:rPr lang="tr-TR" sz="2600" dirty="0"/>
              <a:t>Avrupa ülkelerinde kendi içinde uyumlu, birbirlerini karşılıklı olarak anlayan, tamamlayan ve rekabet gücü yüksek bir “Avrupa Yükseköğretim Alanı” oluşturulmasıdır.</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600" b="1" dirty="0">
                <a:solidFill>
                  <a:srgbClr val="C00000"/>
                </a:solidFill>
              </a:rPr>
              <a:t>Türkiye Yükseköğretim Yeterlikler Çerçevesi</a:t>
            </a:r>
            <a:r>
              <a:rPr lang="tr-TR" sz="2600" b="1" dirty="0"/>
              <a:t> </a:t>
            </a:r>
            <a:r>
              <a:rPr lang="tr-TR" sz="2600" dirty="0"/>
              <a:t>(</a:t>
            </a:r>
            <a:r>
              <a:rPr lang="tr-TR" sz="2600" b="1" dirty="0">
                <a:solidFill>
                  <a:srgbClr val="C00000"/>
                </a:solidFill>
              </a:rPr>
              <a:t>TYYÇ</a:t>
            </a:r>
            <a:r>
              <a:rPr lang="tr-TR" sz="2600" dirty="0"/>
              <a:t>) ise; yükseköğretim alanında </a:t>
            </a:r>
            <a:r>
              <a:rPr lang="tr-TR" sz="2600" u="sng" dirty="0"/>
              <a:t>yeterlilikleri sağlamaya çalışan</a:t>
            </a:r>
            <a:r>
              <a:rPr lang="tr-TR" sz="2600" dirty="0"/>
              <a:t> sistematik kurallar bütünüdür.</a:t>
            </a:r>
          </a:p>
          <a:p>
            <a:pPr algn="just">
              <a:lnSpc>
                <a:spcPct val="100000"/>
              </a:lnSpc>
              <a:spcBef>
                <a:spcPts val="0"/>
              </a:spcBef>
              <a:spcAft>
                <a:spcPts val="1000"/>
              </a:spcAft>
              <a:buClr>
                <a:srgbClr val="002060"/>
              </a:buClr>
              <a:buSzPct val="75000"/>
            </a:pPr>
            <a:r>
              <a:rPr lang="tr-TR" sz="2600" b="1" i="1" dirty="0"/>
              <a:t>Yükseköğretim alanında </a:t>
            </a:r>
            <a:r>
              <a:rPr lang="tr-TR" sz="2600" b="1" i="1" dirty="0">
                <a:solidFill>
                  <a:srgbClr val="0070C0"/>
                </a:solidFill>
              </a:rPr>
              <a:t>yeterlilik</a:t>
            </a:r>
            <a:r>
              <a:rPr lang="tr-TR" sz="2600" i="1" dirty="0"/>
              <a:t>; herhangi bir yükseköğretim derecesini başarı ile tamamlayan bir kişinin </a:t>
            </a:r>
            <a:r>
              <a:rPr lang="tr-TR" sz="2600" i="1" u="sng" dirty="0"/>
              <a:t>neleri bileceği</a:t>
            </a:r>
            <a:r>
              <a:rPr lang="tr-TR" sz="2600" i="1" dirty="0"/>
              <a:t>, </a:t>
            </a:r>
            <a:r>
              <a:rPr lang="tr-TR" sz="2600" i="1" u="sng" dirty="0"/>
              <a:t>neleri yapabileceği </a:t>
            </a:r>
            <a:r>
              <a:rPr lang="tr-TR" sz="2600" i="1" dirty="0"/>
              <a:t>ve </a:t>
            </a:r>
            <a:r>
              <a:rPr lang="tr-TR" sz="2600" i="1" u="sng" dirty="0"/>
              <a:t>nelere yetkin olacağını</a:t>
            </a:r>
            <a:r>
              <a:rPr lang="tr-TR" sz="2600" i="1" dirty="0"/>
              <a:t> ifade eder.</a:t>
            </a:r>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5</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3550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3. Temel Kavramlar</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600" b="1" dirty="0"/>
              <a:t>Program</a:t>
            </a:r>
            <a:r>
              <a:rPr lang="tr-TR" sz="2600" dirty="0"/>
              <a:t>: Bağımsız diploma veren eğitim-öğretim birimlerinin her biri. </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600" b="1" dirty="0"/>
              <a:t>Program Eğitim Amaçları</a:t>
            </a:r>
            <a:r>
              <a:rPr lang="tr-TR" sz="2600" dirty="0"/>
              <a:t>: Bir programın eğitsel misyonunu ve paydaşlarının gereksinimlerini nasıl karşılayacağını bildiren açık ve genel ifadelerdir.</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600" b="1" dirty="0"/>
              <a:t>Program Çıktıları </a:t>
            </a:r>
            <a:r>
              <a:rPr lang="tr-TR" sz="2600" dirty="0"/>
              <a:t>(</a:t>
            </a:r>
            <a:r>
              <a:rPr lang="tr-TR" sz="2600" b="1" dirty="0"/>
              <a:t>Yeterlilikleri</a:t>
            </a:r>
            <a:r>
              <a:rPr lang="tr-TR" sz="2600" dirty="0"/>
              <a:t>): Öğrencilerin programdan mezun oluncaya kadar kazanmaları gereken </a:t>
            </a:r>
            <a:r>
              <a:rPr lang="tr-TR" sz="2600" dirty="0">
                <a:solidFill>
                  <a:srgbClr val="0070C0"/>
                </a:solidFill>
              </a:rPr>
              <a:t>bilgi</a:t>
            </a:r>
            <a:r>
              <a:rPr lang="tr-TR" sz="2600" dirty="0"/>
              <a:t>, </a:t>
            </a:r>
            <a:r>
              <a:rPr lang="tr-TR" sz="2600" dirty="0">
                <a:solidFill>
                  <a:srgbClr val="0070C0"/>
                </a:solidFill>
              </a:rPr>
              <a:t>beceri</a:t>
            </a:r>
            <a:r>
              <a:rPr lang="tr-TR" sz="2600" dirty="0"/>
              <a:t> ve </a:t>
            </a:r>
            <a:r>
              <a:rPr lang="tr-TR" sz="2600" dirty="0">
                <a:solidFill>
                  <a:srgbClr val="0070C0"/>
                </a:solidFill>
              </a:rPr>
              <a:t>yetkinlikleri</a:t>
            </a:r>
            <a:r>
              <a:rPr lang="tr-TR" sz="2600" dirty="0"/>
              <a:t> tanımlayan ifadelerdir.</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600" b="1" dirty="0"/>
              <a:t>Temel Alan Yeterlilikleri</a:t>
            </a:r>
            <a:r>
              <a:rPr lang="tr-TR" sz="2600" dirty="0"/>
              <a:t>: Ulusal düzeyde yükseköğretim yeterlilikleri (TYYÇ) göz önünde bulundurularak, herhangi bir temel alandaki yeterliliklerin, ilgili paydaşların görüşleri alınarak belirli bir düzen içinde yapılandırıldığı bir sistemdir.</a:t>
            </a:r>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6</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4189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3. Temel Kavramlar</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600" b="1" dirty="0"/>
              <a:t>Ders Öğrenme Çıktıları</a:t>
            </a:r>
            <a:r>
              <a:rPr lang="tr-TR" sz="2600" dirty="0"/>
              <a:t>: Bir dersi başarıyla tamamlayan </a:t>
            </a:r>
            <a:r>
              <a:rPr lang="tr-TR" sz="2600" dirty="0">
                <a:solidFill>
                  <a:srgbClr val="C00000"/>
                </a:solidFill>
              </a:rPr>
              <a:t>öğrenenin</a:t>
            </a:r>
            <a:r>
              <a:rPr lang="tr-TR" sz="2600" dirty="0"/>
              <a:t>; </a:t>
            </a:r>
            <a:r>
              <a:rPr lang="tr-TR" sz="2600" u="sng" dirty="0"/>
              <a:t>neleri bileceği</a:t>
            </a:r>
            <a:r>
              <a:rPr lang="tr-TR" sz="2600" dirty="0"/>
              <a:t>, </a:t>
            </a:r>
            <a:r>
              <a:rPr lang="tr-TR" sz="2600" u="sng" dirty="0"/>
              <a:t>neleri yapabileceği</a:t>
            </a:r>
            <a:r>
              <a:rPr lang="tr-TR" sz="2600" dirty="0"/>
              <a:t> ve </a:t>
            </a:r>
            <a:r>
              <a:rPr lang="tr-TR" sz="2600" u="sng" dirty="0"/>
              <a:t>nelere yetkin olacağını</a:t>
            </a:r>
            <a:r>
              <a:rPr lang="tr-TR" sz="2600" dirty="0"/>
              <a:t> ifade eder.</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600" b="1" dirty="0"/>
              <a:t>AKTS (Avrupa Kredi Transfer Sistemi – “ECTS” </a:t>
            </a:r>
            <a:r>
              <a:rPr lang="tr-TR" sz="2600" b="1" dirty="0" err="1"/>
              <a:t>European</a:t>
            </a:r>
            <a:r>
              <a:rPr lang="tr-TR" sz="2600" b="1" dirty="0"/>
              <a:t> </a:t>
            </a:r>
            <a:r>
              <a:rPr lang="tr-TR" sz="2600" b="1" dirty="0" err="1"/>
              <a:t>Credit</a:t>
            </a:r>
            <a:r>
              <a:rPr lang="tr-TR" sz="2600" b="1" dirty="0"/>
              <a:t> Transfer </a:t>
            </a:r>
            <a:r>
              <a:rPr lang="tr-TR" sz="2600" b="1" dirty="0" err="1"/>
              <a:t>System</a:t>
            </a:r>
            <a:r>
              <a:rPr lang="tr-TR" sz="2600" b="1" dirty="0"/>
              <a:t>) Kredisi</a:t>
            </a:r>
            <a:r>
              <a:rPr lang="tr-TR" sz="2600" dirty="0"/>
              <a:t>: öğrenenin, derste hedeflenen öğrenme çıktılarını kazanabilmesi için harcayacağı iş yükü düşünülerek belirlenen ders kredisi.</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600" b="1" dirty="0"/>
              <a:t>İş Yükü</a:t>
            </a:r>
            <a:r>
              <a:rPr lang="tr-TR" sz="2600" dirty="0"/>
              <a:t>: Öğrenenin, öğrenme çıktılarına ulaşabilmek için dersle ilgili olarak yaptığı tüm çalışmaları içeren süre.</a:t>
            </a:r>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7</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09564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3. Temel Kavramlar</a:t>
            </a:r>
            <a:endParaRPr lang="en-US" sz="3600" b="1" dirty="0">
              <a:solidFill>
                <a:schemeClr val="bg1"/>
              </a:solidFill>
            </a:endParaRPr>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8</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7B3B3089-D631-49EF-BD3F-AF488C367BF6}"/>
              </a:ext>
            </a:extLst>
          </p:cNvPr>
          <p:cNvPicPr>
            <a:picLocks noChangeAspect="1"/>
          </p:cNvPicPr>
          <p:nvPr/>
        </p:nvPicPr>
        <p:blipFill>
          <a:blip r:embed="rId5"/>
          <a:stretch>
            <a:fillRect/>
          </a:stretch>
        </p:blipFill>
        <p:spPr>
          <a:xfrm>
            <a:off x="715826" y="1286604"/>
            <a:ext cx="10760348" cy="5004000"/>
          </a:xfrm>
          <a:prstGeom prst="rect">
            <a:avLst/>
          </a:prstGeom>
        </p:spPr>
      </p:pic>
    </p:spTree>
    <p:extLst>
      <p:ext uri="{BB962C8B-B14F-4D97-AF65-F5344CB8AC3E}">
        <p14:creationId xmlns:p14="http://schemas.microsoft.com/office/powerpoint/2010/main" val="166705545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1"/>
            <a:ext cx="12192000" cy="1080000"/>
          </a:xfrm>
          <a:solidFill>
            <a:srgbClr val="002060"/>
          </a:solidFill>
        </p:spPr>
        <p:txBody>
          <a:bodyPr lIns="360000" tIns="180000" rIns="1440000" bIns="180000" anchor="ctr" anchorCtr="0">
            <a:noAutofit/>
          </a:bodyPr>
          <a:lstStyle/>
          <a:p>
            <a:pPr marL="444500" indent="-444500" algn="l">
              <a:lnSpc>
                <a:spcPct val="100000"/>
              </a:lnSpc>
              <a:tabLst>
                <a:tab pos="446088" algn="l"/>
              </a:tabLst>
            </a:pPr>
            <a:r>
              <a:rPr lang="tr-TR" sz="3600" b="1" dirty="0">
                <a:solidFill>
                  <a:schemeClr val="bg1"/>
                </a:solidFill>
              </a:rPr>
              <a:t>4. Programın Eğitim Amacı ve Program Çıktıları </a:t>
            </a:r>
            <a:endParaRPr lang="en-US" sz="3600" b="1" dirty="0">
              <a:solidFill>
                <a:schemeClr val="bg1"/>
              </a:solidFill>
            </a:endParaRPr>
          </a:p>
        </p:txBody>
      </p:sp>
      <p:sp>
        <p:nvSpPr>
          <p:cNvPr id="3" name="Alt Başlık 2"/>
          <p:cNvSpPr>
            <a:spLocks noGrp="1"/>
          </p:cNvSpPr>
          <p:nvPr>
            <p:ph type="subTitle" idx="1"/>
          </p:nvPr>
        </p:nvSpPr>
        <p:spPr>
          <a:xfrm>
            <a:off x="0" y="1066801"/>
            <a:ext cx="12192000" cy="5431199"/>
          </a:xfrm>
          <a:noFill/>
        </p:spPr>
        <p:txBody>
          <a:bodyPr lIns="360000" tIns="180000" rIns="360000" bIns="180000">
            <a:noAutofit/>
          </a:bodyPr>
          <a:lstStyle/>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b="1" dirty="0"/>
              <a:t>Programın Eğitim Amacı</a:t>
            </a:r>
            <a:r>
              <a:rPr lang="tr-TR" sz="2800" dirty="0"/>
              <a:t>, programın </a:t>
            </a:r>
            <a:r>
              <a:rPr lang="tr-TR" sz="2800" u="sng" dirty="0"/>
              <a:t>nasıl bir mezun profili amaçladığını </a:t>
            </a:r>
            <a:r>
              <a:rPr lang="tr-TR" sz="2800" dirty="0"/>
              <a:t>kısaca bildiren genel bir ifadedir. </a:t>
            </a:r>
          </a:p>
          <a:p>
            <a:pPr marL="444500" indent="-444500" algn="just">
              <a:lnSpc>
                <a:spcPct val="100000"/>
              </a:lnSpc>
              <a:spcBef>
                <a:spcPts val="0"/>
              </a:spcBef>
              <a:spcAft>
                <a:spcPts val="1000"/>
              </a:spcAft>
              <a:buClr>
                <a:srgbClr val="002060"/>
              </a:buClr>
              <a:buSzPct val="75000"/>
              <a:buFont typeface="Wingdings" panose="05000000000000000000" pitchFamily="2" charset="2"/>
              <a:buChar char="q"/>
            </a:pPr>
            <a:r>
              <a:rPr lang="tr-TR" sz="2800" b="1" dirty="0"/>
              <a:t>Program Çıktıları/Yeterlilikleri (</a:t>
            </a:r>
            <a:r>
              <a:rPr lang="tr-TR" sz="2800" b="1" dirty="0">
                <a:solidFill>
                  <a:srgbClr val="C00000"/>
                </a:solidFill>
              </a:rPr>
              <a:t>PÇ</a:t>
            </a:r>
            <a:r>
              <a:rPr lang="tr-TR" sz="2800" b="1" dirty="0"/>
              <a:t>) </a:t>
            </a:r>
            <a:r>
              <a:rPr lang="tr-TR" sz="2800" dirty="0"/>
              <a:t>ise, mezun olacağı program sonunda öğrencinin hangi niteliklerle / yeterliliklerle donanmış olacağını tanımlar. </a:t>
            </a:r>
          </a:p>
        </p:txBody>
      </p:sp>
      <p:sp>
        <p:nvSpPr>
          <p:cNvPr id="10" name="Slayt Numarası Yer Tutucusu 9"/>
          <p:cNvSpPr>
            <a:spLocks noGrp="1"/>
          </p:cNvSpPr>
          <p:nvPr>
            <p:ph type="sldNum" sz="quarter" idx="12"/>
          </p:nvPr>
        </p:nvSpPr>
        <p:spPr>
          <a:xfrm>
            <a:off x="0" y="6498000"/>
            <a:ext cx="1260000" cy="360000"/>
          </a:xfrm>
          <a:solidFill>
            <a:schemeClr val="tx2">
              <a:lumMod val="40000"/>
              <a:lumOff val="60000"/>
            </a:schemeClr>
          </a:solidFill>
        </p:spPr>
        <p:txBody>
          <a:bodyPr lIns="144000" tIns="36000" rIns="648000" bIns="36000"/>
          <a:lstStyle/>
          <a:p>
            <a:fld id="{EB9A6E30-2574-4C40-981B-E8094CC6F336}" type="slidenum">
              <a:rPr lang="en-US" sz="2000" smtClean="0">
                <a:solidFill>
                  <a:srgbClr val="002060"/>
                </a:solidFill>
              </a:rPr>
              <a:pPr/>
              <a:t>9</a:t>
            </a:fld>
            <a:endParaRPr lang="en-US" sz="2000" dirty="0">
              <a:solidFill>
                <a:srgbClr val="002060"/>
              </a:solidFill>
            </a:endParaRPr>
          </a:p>
        </p:txBody>
      </p:sp>
      <p:sp>
        <p:nvSpPr>
          <p:cNvPr id="7" name="Alt Başlık 2"/>
          <p:cNvSpPr txBox="1">
            <a:spLocks/>
          </p:cNvSpPr>
          <p:nvPr/>
        </p:nvSpPr>
        <p:spPr>
          <a:xfrm>
            <a:off x="9862910" y="282"/>
            <a:ext cx="2329089" cy="1080000"/>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3372258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3372258 w 11929322"/>
              <a:gd name="connsiteY4" fmla="*/ 0 h 433588"/>
              <a:gd name="connsiteX0" fmla="*/ 3420066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6 w 11977130"/>
              <a:gd name="connsiteY4" fmla="*/ 0 h 433588"/>
              <a:gd name="connsiteX0" fmla="*/ 3420067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420067 w 11977130"/>
              <a:gd name="connsiteY4" fmla="*/ 0 h 433588"/>
              <a:gd name="connsiteX0" fmla="*/ 3754725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3754725 w 11977130"/>
              <a:gd name="connsiteY4" fmla="*/ 0 h 433588"/>
              <a:gd name="connsiteX0" fmla="*/ 5284593 w 11977130"/>
              <a:gd name="connsiteY0" fmla="*/ 55772 h 432000"/>
              <a:gd name="connsiteX1" fmla="*/ 11977130 w 11977130"/>
              <a:gd name="connsiteY1" fmla="*/ 0 h 432000"/>
              <a:gd name="connsiteX2" fmla="*/ 11977130 w 11977130"/>
              <a:gd name="connsiteY2" fmla="*/ 432000 h 432000"/>
              <a:gd name="connsiteX3" fmla="*/ 0 w 11977130"/>
              <a:gd name="connsiteY3" fmla="*/ 424352 h 432000"/>
              <a:gd name="connsiteX4" fmla="*/ 5284593 w 11977130"/>
              <a:gd name="connsiteY4" fmla="*/ 55772 h 432000"/>
              <a:gd name="connsiteX0" fmla="*/ 5428018 w 11977130"/>
              <a:gd name="connsiteY0" fmla="*/ 21356 h 432000"/>
              <a:gd name="connsiteX1" fmla="*/ 11977130 w 11977130"/>
              <a:gd name="connsiteY1" fmla="*/ 0 h 432000"/>
              <a:gd name="connsiteX2" fmla="*/ 11977130 w 11977130"/>
              <a:gd name="connsiteY2" fmla="*/ 432000 h 432000"/>
              <a:gd name="connsiteX3" fmla="*/ 0 w 11977130"/>
              <a:gd name="connsiteY3" fmla="*/ 424352 h 432000"/>
              <a:gd name="connsiteX4" fmla="*/ 5428018 w 11977130"/>
              <a:gd name="connsiteY4" fmla="*/ 21356 h 432000"/>
              <a:gd name="connsiteX0" fmla="*/ 5475826 w 11977130"/>
              <a:gd name="connsiteY0" fmla="*/ 109308 h 432000"/>
              <a:gd name="connsiteX1" fmla="*/ 11977130 w 11977130"/>
              <a:gd name="connsiteY1" fmla="*/ 0 h 432000"/>
              <a:gd name="connsiteX2" fmla="*/ 11977130 w 11977130"/>
              <a:gd name="connsiteY2" fmla="*/ 432000 h 432000"/>
              <a:gd name="connsiteX3" fmla="*/ 0 w 11977130"/>
              <a:gd name="connsiteY3" fmla="*/ 424352 h 432000"/>
              <a:gd name="connsiteX4" fmla="*/ 5475826 w 11977130"/>
              <a:gd name="connsiteY4" fmla="*/ 109308 h 432000"/>
              <a:gd name="connsiteX0" fmla="*/ 5236784 w 11977130"/>
              <a:gd name="connsiteY0" fmla="*/ 2236 h 432000"/>
              <a:gd name="connsiteX1" fmla="*/ 11977130 w 11977130"/>
              <a:gd name="connsiteY1" fmla="*/ 0 h 432000"/>
              <a:gd name="connsiteX2" fmla="*/ 11977130 w 11977130"/>
              <a:gd name="connsiteY2" fmla="*/ 432000 h 432000"/>
              <a:gd name="connsiteX3" fmla="*/ 0 w 11977130"/>
              <a:gd name="connsiteY3" fmla="*/ 424352 h 432000"/>
              <a:gd name="connsiteX4" fmla="*/ 5236784 w 11977130"/>
              <a:gd name="connsiteY4" fmla="*/ 2236 h 432000"/>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7412"/>
              <a:gd name="connsiteX1" fmla="*/ 11977130 w 11977130"/>
              <a:gd name="connsiteY1" fmla="*/ 5412 h 437412"/>
              <a:gd name="connsiteX2" fmla="*/ 11977130 w 11977130"/>
              <a:gd name="connsiteY2" fmla="*/ 437412 h 437412"/>
              <a:gd name="connsiteX3" fmla="*/ 0 w 11977130"/>
              <a:gd name="connsiteY3" fmla="*/ 429764 h 437412"/>
              <a:gd name="connsiteX4" fmla="*/ 5141168 w 11977130"/>
              <a:gd name="connsiteY4" fmla="*/ 0 h 437412"/>
              <a:gd name="connsiteX0" fmla="*/ 5141168 w 11977130"/>
              <a:gd name="connsiteY0" fmla="*/ 0 h 433588"/>
              <a:gd name="connsiteX1" fmla="*/ 11977130 w 11977130"/>
              <a:gd name="connsiteY1" fmla="*/ 1588 h 433588"/>
              <a:gd name="connsiteX2" fmla="*/ 11977130 w 11977130"/>
              <a:gd name="connsiteY2" fmla="*/ 433588 h 433588"/>
              <a:gd name="connsiteX3" fmla="*/ 0 w 11977130"/>
              <a:gd name="connsiteY3" fmla="*/ 425940 h 433588"/>
              <a:gd name="connsiteX4" fmla="*/ 5141168 w 11977130"/>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25940 h 433588"/>
              <a:gd name="connsiteX4" fmla="*/ 4519659 w 11355621"/>
              <a:gd name="connsiteY4" fmla="*/ 0 h 433588"/>
              <a:gd name="connsiteX0" fmla="*/ 4471851 w 11307813"/>
              <a:gd name="connsiteY0" fmla="*/ 0 h 433588"/>
              <a:gd name="connsiteX1" fmla="*/ 11307813 w 11307813"/>
              <a:gd name="connsiteY1" fmla="*/ 1588 h 433588"/>
              <a:gd name="connsiteX2" fmla="*/ 11307813 w 11307813"/>
              <a:gd name="connsiteY2" fmla="*/ 433588 h 433588"/>
              <a:gd name="connsiteX3" fmla="*/ 0 w 11307813"/>
              <a:gd name="connsiteY3" fmla="*/ 425940 h 433588"/>
              <a:gd name="connsiteX4" fmla="*/ 4471851 w 11307813"/>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519659 w 11355621"/>
              <a:gd name="connsiteY0" fmla="*/ 0 h 433588"/>
              <a:gd name="connsiteX1" fmla="*/ 11355621 w 11355621"/>
              <a:gd name="connsiteY1" fmla="*/ 1588 h 433588"/>
              <a:gd name="connsiteX2" fmla="*/ 11355621 w 11355621"/>
              <a:gd name="connsiteY2" fmla="*/ 433588 h 433588"/>
              <a:gd name="connsiteX3" fmla="*/ 0 w 11355621"/>
              <a:gd name="connsiteY3" fmla="*/ 433588 h 433588"/>
              <a:gd name="connsiteX4" fmla="*/ 4519659 w 11355621"/>
              <a:gd name="connsiteY4" fmla="*/ 0 h 433588"/>
              <a:gd name="connsiteX0" fmla="*/ 4410385 w 11355621"/>
              <a:gd name="connsiteY0" fmla="*/ 2782 h 432000"/>
              <a:gd name="connsiteX1" fmla="*/ 11355621 w 11355621"/>
              <a:gd name="connsiteY1" fmla="*/ 0 h 432000"/>
              <a:gd name="connsiteX2" fmla="*/ 11355621 w 11355621"/>
              <a:gd name="connsiteY2" fmla="*/ 432000 h 432000"/>
              <a:gd name="connsiteX3" fmla="*/ 0 w 11355621"/>
              <a:gd name="connsiteY3" fmla="*/ 432000 h 432000"/>
              <a:gd name="connsiteX4" fmla="*/ 4410385 w 11355621"/>
              <a:gd name="connsiteY4" fmla="*/ 2782 h 432000"/>
              <a:gd name="connsiteX0" fmla="*/ 4649427 w 11594663"/>
              <a:gd name="connsiteY0" fmla="*/ 2782 h 432000"/>
              <a:gd name="connsiteX1" fmla="*/ 11594663 w 11594663"/>
              <a:gd name="connsiteY1" fmla="*/ 0 h 432000"/>
              <a:gd name="connsiteX2" fmla="*/ 11594663 w 11594663"/>
              <a:gd name="connsiteY2" fmla="*/ 432000 h 432000"/>
              <a:gd name="connsiteX3" fmla="*/ 0 w 11594663"/>
              <a:gd name="connsiteY3" fmla="*/ 432000 h 432000"/>
              <a:gd name="connsiteX4" fmla="*/ 4649427 w 11594663"/>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28176 h 432000"/>
              <a:gd name="connsiteX4" fmla="*/ 4840660 w 11785896"/>
              <a:gd name="connsiteY4" fmla="*/ 2782 h 432000"/>
              <a:gd name="connsiteX0" fmla="*/ 4840660 w 11785896"/>
              <a:gd name="connsiteY0" fmla="*/ 2782 h 432000"/>
              <a:gd name="connsiteX1" fmla="*/ 11785896 w 11785896"/>
              <a:gd name="connsiteY1" fmla="*/ 0 h 432000"/>
              <a:gd name="connsiteX2" fmla="*/ 11785896 w 11785896"/>
              <a:gd name="connsiteY2" fmla="*/ 432000 h 432000"/>
              <a:gd name="connsiteX3" fmla="*/ 0 w 11785896"/>
              <a:gd name="connsiteY3" fmla="*/ 432000 h 432000"/>
              <a:gd name="connsiteX4" fmla="*/ 4840660 w 11785896"/>
              <a:gd name="connsiteY4" fmla="*/ 2782 h 432000"/>
              <a:gd name="connsiteX0" fmla="*/ 4745043 w 11690279"/>
              <a:gd name="connsiteY0" fmla="*/ 2782 h 432000"/>
              <a:gd name="connsiteX1" fmla="*/ 11690279 w 11690279"/>
              <a:gd name="connsiteY1" fmla="*/ 0 h 432000"/>
              <a:gd name="connsiteX2" fmla="*/ 11690279 w 11690279"/>
              <a:gd name="connsiteY2" fmla="*/ 432000 h 432000"/>
              <a:gd name="connsiteX3" fmla="*/ 0 w 11690279"/>
              <a:gd name="connsiteY3" fmla="*/ 432000 h 432000"/>
              <a:gd name="connsiteX4" fmla="*/ 4745043 w 11690279"/>
              <a:gd name="connsiteY4" fmla="*/ 2782 h 432000"/>
              <a:gd name="connsiteX0" fmla="*/ 4490065 w 11690279"/>
              <a:gd name="connsiteY0" fmla="*/ 4057 h 432000"/>
              <a:gd name="connsiteX1" fmla="*/ 11690279 w 11690279"/>
              <a:gd name="connsiteY1" fmla="*/ 0 h 432000"/>
              <a:gd name="connsiteX2" fmla="*/ 11690279 w 11690279"/>
              <a:gd name="connsiteY2" fmla="*/ 432000 h 432000"/>
              <a:gd name="connsiteX3" fmla="*/ 0 w 11690279"/>
              <a:gd name="connsiteY3" fmla="*/ 432000 h 432000"/>
              <a:gd name="connsiteX4" fmla="*/ 4490065 w 11690279"/>
              <a:gd name="connsiteY4" fmla="*/ 4057 h 432000"/>
              <a:gd name="connsiteX0" fmla="*/ 4490065 w 11690279"/>
              <a:gd name="connsiteY0" fmla="*/ 233 h 428176"/>
              <a:gd name="connsiteX1" fmla="*/ 11690279 w 11690279"/>
              <a:gd name="connsiteY1" fmla="*/ 0 h 428176"/>
              <a:gd name="connsiteX2" fmla="*/ 11690279 w 11690279"/>
              <a:gd name="connsiteY2" fmla="*/ 428176 h 428176"/>
              <a:gd name="connsiteX3" fmla="*/ 0 w 11690279"/>
              <a:gd name="connsiteY3" fmla="*/ 428176 h 428176"/>
              <a:gd name="connsiteX4" fmla="*/ 4490065 w 11690279"/>
              <a:gd name="connsiteY4" fmla="*/ 233 h 42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279" h="428176">
                <a:moveTo>
                  <a:pt x="4490065" y="233"/>
                </a:moveTo>
                <a:lnTo>
                  <a:pt x="11690279" y="0"/>
                </a:lnTo>
                <a:lnTo>
                  <a:pt x="11690279" y="428176"/>
                </a:lnTo>
                <a:lnTo>
                  <a:pt x="0" y="428176"/>
                </a:lnTo>
                <a:lnTo>
                  <a:pt x="4490065" y="233"/>
                </a:lnTo>
                <a:close/>
              </a:path>
            </a:pathLst>
          </a:custGeom>
          <a:solidFill>
            <a:schemeClr val="tx2">
              <a:lumMod val="40000"/>
              <a:lumOff val="60000"/>
            </a:schemeClr>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endParaRPr lang="en-US" sz="2000" i="1" dirty="0">
              <a:solidFill>
                <a:schemeClr val="bg1"/>
              </a:solidFill>
            </a:endParaRPr>
          </a:p>
        </p:txBody>
      </p:sp>
      <p:sp>
        <p:nvSpPr>
          <p:cNvPr id="9" name="Alt Başlık 2"/>
          <p:cNvSpPr txBox="1">
            <a:spLocks/>
          </p:cNvSpPr>
          <p:nvPr/>
        </p:nvSpPr>
        <p:spPr>
          <a:xfrm>
            <a:off x="960665" y="6498794"/>
            <a:ext cx="11231334" cy="359206"/>
          </a:xfrm>
          <a:custGeom>
            <a:avLst/>
            <a:gdLst>
              <a:gd name="connsiteX0" fmla="*/ 0 w 11099800"/>
              <a:gd name="connsiteY0" fmla="*/ 0 h 432000"/>
              <a:gd name="connsiteX1" fmla="*/ 11099800 w 11099800"/>
              <a:gd name="connsiteY1" fmla="*/ 0 h 432000"/>
              <a:gd name="connsiteX2" fmla="*/ 11099800 w 11099800"/>
              <a:gd name="connsiteY2" fmla="*/ 432000 h 432000"/>
              <a:gd name="connsiteX3" fmla="*/ 0 w 11099800"/>
              <a:gd name="connsiteY3" fmla="*/ 432000 h 432000"/>
              <a:gd name="connsiteX4" fmla="*/ 0 w 11099800"/>
              <a:gd name="connsiteY4" fmla="*/ 0 h 432000"/>
              <a:gd name="connsiteX0" fmla="*/ 431800 w 11099800"/>
              <a:gd name="connsiteY0" fmla="*/ 12700 h 432000"/>
              <a:gd name="connsiteX1" fmla="*/ 11099800 w 11099800"/>
              <a:gd name="connsiteY1" fmla="*/ 0 h 432000"/>
              <a:gd name="connsiteX2" fmla="*/ 11099800 w 11099800"/>
              <a:gd name="connsiteY2" fmla="*/ 432000 h 432000"/>
              <a:gd name="connsiteX3" fmla="*/ 0 w 11099800"/>
              <a:gd name="connsiteY3" fmla="*/ 432000 h 432000"/>
              <a:gd name="connsiteX4" fmla="*/ 431800 w 11099800"/>
              <a:gd name="connsiteY4" fmla="*/ 12700 h 432000"/>
              <a:gd name="connsiteX0" fmla="*/ 1261322 w 11929322"/>
              <a:gd name="connsiteY0" fmla="*/ 12700 h 432000"/>
              <a:gd name="connsiteX1" fmla="*/ 11929322 w 11929322"/>
              <a:gd name="connsiteY1" fmla="*/ 0 h 432000"/>
              <a:gd name="connsiteX2" fmla="*/ 11929322 w 11929322"/>
              <a:gd name="connsiteY2" fmla="*/ 432000 h 432000"/>
              <a:gd name="connsiteX3" fmla="*/ 0 w 11929322"/>
              <a:gd name="connsiteY3" fmla="*/ 432000 h 432000"/>
              <a:gd name="connsiteX4" fmla="*/ 1261322 w 11929322"/>
              <a:gd name="connsiteY4" fmla="*/ 12700 h 432000"/>
              <a:gd name="connsiteX0" fmla="*/ 1305759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305759 w 11929322"/>
              <a:gd name="connsiteY4" fmla="*/ 7937 h 432000"/>
              <a:gd name="connsiteX0" fmla="*/ 1942712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942712 w 11929322"/>
              <a:gd name="connsiteY4" fmla="*/ 7937 h 432000"/>
              <a:gd name="connsiteX0" fmla="*/ 1527951 w 11929322"/>
              <a:gd name="connsiteY0" fmla="*/ 7937 h 432000"/>
              <a:gd name="connsiteX1" fmla="*/ 11929322 w 11929322"/>
              <a:gd name="connsiteY1" fmla="*/ 0 h 432000"/>
              <a:gd name="connsiteX2" fmla="*/ 11929322 w 11929322"/>
              <a:gd name="connsiteY2" fmla="*/ 432000 h 432000"/>
              <a:gd name="connsiteX3" fmla="*/ 0 w 11929322"/>
              <a:gd name="connsiteY3" fmla="*/ 432000 h 432000"/>
              <a:gd name="connsiteX4" fmla="*/ 1527951 w 11929322"/>
              <a:gd name="connsiteY4" fmla="*/ 7937 h 432000"/>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50146 w 11929322"/>
              <a:gd name="connsiteY0" fmla="*/ 0 h 438351"/>
              <a:gd name="connsiteX1" fmla="*/ 11929322 w 11929322"/>
              <a:gd name="connsiteY1" fmla="*/ 6351 h 438351"/>
              <a:gd name="connsiteX2" fmla="*/ 11929322 w 11929322"/>
              <a:gd name="connsiteY2" fmla="*/ 438351 h 438351"/>
              <a:gd name="connsiteX3" fmla="*/ 0 w 11929322"/>
              <a:gd name="connsiteY3" fmla="*/ 438351 h 438351"/>
              <a:gd name="connsiteX4" fmla="*/ 1750146 w 11929322"/>
              <a:gd name="connsiteY4" fmla="*/ 0 h 438351"/>
              <a:gd name="connsiteX0" fmla="*/ 1794583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794583 w 11929322"/>
              <a:gd name="connsiteY4" fmla="*/ 0 h 433588"/>
              <a:gd name="connsiteX0" fmla="*/ 1202067 w 11929322"/>
              <a:gd name="connsiteY0" fmla="*/ 0 h 433588"/>
              <a:gd name="connsiteX1" fmla="*/ 11929322 w 11929322"/>
              <a:gd name="connsiteY1" fmla="*/ 1588 h 433588"/>
              <a:gd name="connsiteX2" fmla="*/ 11929322 w 11929322"/>
              <a:gd name="connsiteY2" fmla="*/ 433588 h 433588"/>
              <a:gd name="connsiteX3" fmla="*/ 0 w 11929322"/>
              <a:gd name="connsiteY3" fmla="*/ 433588 h 433588"/>
              <a:gd name="connsiteX4" fmla="*/ 1202067 w 11929322"/>
              <a:gd name="connsiteY4" fmla="*/ 0 h 433588"/>
              <a:gd name="connsiteX0" fmla="*/ 1424259 w 11929322"/>
              <a:gd name="connsiteY0" fmla="*/ 67245 h 432001"/>
              <a:gd name="connsiteX1" fmla="*/ 11929322 w 11929322"/>
              <a:gd name="connsiteY1" fmla="*/ 1 h 432001"/>
              <a:gd name="connsiteX2" fmla="*/ 11929322 w 11929322"/>
              <a:gd name="connsiteY2" fmla="*/ 432001 h 432001"/>
              <a:gd name="connsiteX3" fmla="*/ 0 w 11929322"/>
              <a:gd name="connsiteY3" fmla="*/ 432001 h 432001"/>
              <a:gd name="connsiteX4" fmla="*/ 1424259 w 11929322"/>
              <a:gd name="connsiteY4" fmla="*/ 67245 h 432001"/>
              <a:gd name="connsiteX0" fmla="*/ 1276130 w 11929322"/>
              <a:gd name="connsiteY0" fmla="*/ 0 h 439325"/>
              <a:gd name="connsiteX1" fmla="*/ 11929322 w 11929322"/>
              <a:gd name="connsiteY1" fmla="*/ 7325 h 439325"/>
              <a:gd name="connsiteX2" fmla="*/ 11929322 w 11929322"/>
              <a:gd name="connsiteY2" fmla="*/ 439325 h 439325"/>
              <a:gd name="connsiteX3" fmla="*/ 0 w 11929322"/>
              <a:gd name="connsiteY3" fmla="*/ 439325 h 439325"/>
              <a:gd name="connsiteX4" fmla="*/ 1276130 w 11929322"/>
              <a:gd name="connsiteY4" fmla="*/ 0 h 439325"/>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76130 w 11929322"/>
              <a:gd name="connsiteY0" fmla="*/ 4147 h 432000"/>
              <a:gd name="connsiteX1" fmla="*/ 11929322 w 11929322"/>
              <a:gd name="connsiteY1" fmla="*/ 0 h 432000"/>
              <a:gd name="connsiteX2" fmla="*/ 11929322 w 11929322"/>
              <a:gd name="connsiteY2" fmla="*/ 432000 h 432000"/>
              <a:gd name="connsiteX3" fmla="*/ 0 w 11929322"/>
              <a:gd name="connsiteY3" fmla="*/ 432000 h 432000"/>
              <a:gd name="connsiteX4" fmla="*/ 1276130 w 11929322"/>
              <a:gd name="connsiteY4" fmla="*/ 4147 h 432000"/>
              <a:gd name="connsiteX0" fmla="*/ 1290945 w 11929322"/>
              <a:gd name="connsiteY0" fmla="*/ 0 h 433589"/>
              <a:gd name="connsiteX1" fmla="*/ 11929322 w 11929322"/>
              <a:gd name="connsiteY1" fmla="*/ 1589 h 433589"/>
              <a:gd name="connsiteX2" fmla="*/ 11929322 w 11929322"/>
              <a:gd name="connsiteY2" fmla="*/ 433589 h 433589"/>
              <a:gd name="connsiteX3" fmla="*/ 0 w 11929322"/>
              <a:gd name="connsiteY3" fmla="*/ 433589 h 433589"/>
              <a:gd name="connsiteX4" fmla="*/ 1290945 w 11929322"/>
              <a:gd name="connsiteY4" fmla="*/ 0 h 433589"/>
              <a:gd name="connsiteX0" fmla="*/ 0 w 14272475"/>
              <a:gd name="connsiteY0" fmla="*/ 6059 h 432000"/>
              <a:gd name="connsiteX1" fmla="*/ 14272475 w 14272475"/>
              <a:gd name="connsiteY1" fmla="*/ 0 h 432000"/>
              <a:gd name="connsiteX2" fmla="*/ 14272475 w 14272475"/>
              <a:gd name="connsiteY2" fmla="*/ 432000 h 432000"/>
              <a:gd name="connsiteX3" fmla="*/ 2343153 w 14272475"/>
              <a:gd name="connsiteY3" fmla="*/ 432000 h 432000"/>
              <a:gd name="connsiteX4" fmla="*/ 0 w 14272475"/>
              <a:gd name="connsiteY4" fmla="*/ 6059 h 432000"/>
              <a:gd name="connsiteX0" fmla="*/ 960122 w 15232597"/>
              <a:gd name="connsiteY0" fmla="*/ 6059 h 437737"/>
              <a:gd name="connsiteX1" fmla="*/ 15232597 w 15232597"/>
              <a:gd name="connsiteY1" fmla="*/ 0 h 437737"/>
              <a:gd name="connsiteX2" fmla="*/ 15232597 w 15232597"/>
              <a:gd name="connsiteY2" fmla="*/ 432000 h 437737"/>
              <a:gd name="connsiteX3" fmla="*/ 0 w 15232597"/>
              <a:gd name="connsiteY3" fmla="*/ 437737 h 437737"/>
              <a:gd name="connsiteX4" fmla="*/ 960122 w 15232597"/>
              <a:gd name="connsiteY4" fmla="*/ 6059 h 437737"/>
              <a:gd name="connsiteX0" fmla="*/ 989747 w 15232597"/>
              <a:gd name="connsiteY0" fmla="*/ 323 h 437737"/>
              <a:gd name="connsiteX1" fmla="*/ 15232597 w 15232597"/>
              <a:gd name="connsiteY1" fmla="*/ 0 h 437737"/>
              <a:gd name="connsiteX2" fmla="*/ 15232597 w 15232597"/>
              <a:gd name="connsiteY2" fmla="*/ 432000 h 437737"/>
              <a:gd name="connsiteX3" fmla="*/ 0 w 15232597"/>
              <a:gd name="connsiteY3" fmla="*/ 437737 h 437737"/>
              <a:gd name="connsiteX4" fmla="*/ 989747 w 15232597"/>
              <a:gd name="connsiteY4" fmla="*/ 323 h 437737"/>
              <a:gd name="connsiteX0" fmla="*/ 945307 w 15188157"/>
              <a:gd name="connsiteY0" fmla="*/ 323 h 432000"/>
              <a:gd name="connsiteX1" fmla="*/ 15188157 w 15188157"/>
              <a:gd name="connsiteY1" fmla="*/ 0 h 432000"/>
              <a:gd name="connsiteX2" fmla="*/ 15188157 w 15188157"/>
              <a:gd name="connsiteY2" fmla="*/ 432000 h 432000"/>
              <a:gd name="connsiteX3" fmla="*/ 0 w 15188157"/>
              <a:gd name="connsiteY3" fmla="*/ 426265 h 432000"/>
              <a:gd name="connsiteX4" fmla="*/ 945307 w 15188157"/>
              <a:gd name="connsiteY4" fmla="*/ 323 h 432000"/>
              <a:gd name="connsiteX0" fmla="*/ 960121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60121 w 15202971"/>
              <a:gd name="connsiteY4" fmla="*/ 323 h 432001"/>
              <a:gd name="connsiteX0" fmla="*/ 1211939 w 15202971"/>
              <a:gd name="connsiteY0" fmla="*/ 120780 h 432001"/>
              <a:gd name="connsiteX1" fmla="*/ 15202971 w 15202971"/>
              <a:gd name="connsiteY1" fmla="*/ 0 h 432001"/>
              <a:gd name="connsiteX2" fmla="*/ 15202971 w 15202971"/>
              <a:gd name="connsiteY2" fmla="*/ 432000 h 432001"/>
              <a:gd name="connsiteX3" fmla="*/ 0 w 15202971"/>
              <a:gd name="connsiteY3" fmla="*/ 432001 h 432001"/>
              <a:gd name="connsiteX4" fmla="*/ 1211939 w 15202971"/>
              <a:gd name="connsiteY4" fmla="*/ 120780 h 432001"/>
              <a:gd name="connsiteX0" fmla="*/ 945307 w 15202971"/>
              <a:gd name="connsiteY0" fmla="*/ 323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3 h 432001"/>
              <a:gd name="connsiteX0" fmla="*/ 2471034 w 15202971"/>
              <a:gd name="connsiteY0" fmla="*/ 97836 h 432001"/>
              <a:gd name="connsiteX1" fmla="*/ 15202971 w 15202971"/>
              <a:gd name="connsiteY1" fmla="*/ 0 h 432001"/>
              <a:gd name="connsiteX2" fmla="*/ 15202971 w 15202971"/>
              <a:gd name="connsiteY2" fmla="*/ 432000 h 432001"/>
              <a:gd name="connsiteX3" fmla="*/ 0 w 15202971"/>
              <a:gd name="connsiteY3" fmla="*/ 432001 h 432001"/>
              <a:gd name="connsiteX4" fmla="*/ 2471034 w 15202971"/>
              <a:gd name="connsiteY4" fmla="*/ 97836 h 432001"/>
              <a:gd name="connsiteX0" fmla="*/ 930493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30493 w 15202971"/>
              <a:gd name="connsiteY4" fmla="*/ 0 h 437414"/>
              <a:gd name="connsiteX0" fmla="*/ 960118 w 15202971"/>
              <a:gd name="connsiteY0" fmla="*/ 0 h 437414"/>
              <a:gd name="connsiteX1" fmla="*/ 15202971 w 15202971"/>
              <a:gd name="connsiteY1" fmla="*/ 5413 h 437414"/>
              <a:gd name="connsiteX2" fmla="*/ 15202971 w 15202971"/>
              <a:gd name="connsiteY2" fmla="*/ 437413 h 437414"/>
              <a:gd name="connsiteX3" fmla="*/ 0 w 15202971"/>
              <a:gd name="connsiteY3" fmla="*/ 437414 h 437414"/>
              <a:gd name="connsiteX4" fmla="*/ 960118 w 15202971"/>
              <a:gd name="connsiteY4" fmla="*/ 0 h 437414"/>
              <a:gd name="connsiteX0" fmla="*/ 945307 w 15202971"/>
              <a:gd name="connsiteY0" fmla="*/ 324 h 432001"/>
              <a:gd name="connsiteX1" fmla="*/ 15202971 w 15202971"/>
              <a:gd name="connsiteY1" fmla="*/ 0 h 432001"/>
              <a:gd name="connsiteX2" fmla="*/ 15202971 w 15202971"/>
              <a:gd name="connsiteY2" fmla="*/ 432000 h 432001"/>
              <a:gd name="connsiteX3" fmla="*/ 0 w 15202971"/>
              <a:gd name="connsiteY3" fmla="*/ 432001 h 432001"/>
              <a:gd name="connsiteX4" fmla="*/ 945307 w 15202971"/>
              <a:gd name="connsiteY4" fmla="*/ 324 h 432001"/>
              <a:gd name="connsiteX0" fmla="*/ 0 w 34843364"/>
              <a:gd name="connsiteY0" fmla="*/ 26546 h 432001"/>
              <a:gd name="connsiteX1" fmla="*/ 34843364 w 34843364"/>
              <a:gd name="connsiteY1" fmla="*/ 0 h 432001"/>
              <a:gd name="connsiteX2" fmla="*/ 34843364 w 34843364"/>
              <a:gd name="connsiteY2" fmla="*/ 432000 h 432001"/>
              <a:gd name="connsiteX3" fmla="*/ 19640393 w 34843364"/>
              <a:gd name="connsiteY3" fmla="*/ 432001 h 432001"/>
              <a:gd name="connsiteX4" fmla="*/ 0 w 34843364"/>
              <a:gd name="connsiteY4" fmla="*/ 26546 h 432001"/>
              <a:gd name="connsiteX0" fmla="*/ 1013019 w 35856383"/>
              <a:gd name="connsiteY0" fmla="*/ 26546 h 445111"/>
              <a:gd name="connsiteX1" fmla="*/ 35856383 w 35856383"/>
              <a:gd name="connsiteY1" fmla="*/ 0 h 445111"/>
              <a:gd name="connsiteX2" fmla="*/ 35856383 w 35856383"/>
              <a:gd name="connsiteY2" fmla="*/ 432000 h 445111"/>
              <a:gd name="connsiteX3" fmla="*/ 0 w 35856383"/>
              <a:gd name="connsiteY3" fmla="*/ 445111 h 445111"/>
              <a:gd name="connsiteX4" fmla="*/ 1013019 w 35856383"/>
              <a:gd name="connsiteY4" fmla="*/ 26546 h 445111"/>
              <a:gd name="connsiteX0" fmla="*/ 979160 w 35856383"/>
              <a:gd name="connsiteY0" fmla="*/ 325 h 445111"/>
              <a:gd name="connsiteX1" fmla="*/ 35856383 w 35856383"/>
              <a:gd name="connsiteY1" fmla="*/ 0 h 445111"/>
              <a:gd name="connsiteX2" fmla="*/ 35856383 w 35856383"/>
              <a:gd name="connsiteY2" fmla="*/ 432000 h 445111"/>
              <a:gd name="connsiteX3" fmla="*/ 0 w 35856383"/>
              <a:gd name="connsiteY3" fmla="*/ 445111 h 445111"/>
              <a:gd name="connsiteX4" fmla="*/ 979160 w 35856383"/>
              <a:gd name="connsiteY4" fmla="*/ 325 h 445111"/>
              <a:gd name="connsiteX0" fmla="*/ 860657 w 35737880"/>
              <a:gd name="connsiteY0" fmla="*/ 325 h 432000"/>
              <a:gd name="connsiteX1" fmla="*/ 35737880 w 35737880"/>
              <a:gd name="connsiteY1" fmla="*/ 0 h 432000"/>
              <a:gd name="connsiteX2" fmla="*/ 35737880 w 35737880"/>
              <a:gd name="connsiteY2" fmla="*/ 432000 h 432000"/>
              <a:gd name="connsiteX3" fmla="*/ 0 w 35737880"/>
              <a:gd name="connsiteY3" fmla="*/ 422167 h 432000"/>
              <a:gd name="connsiteX4" fmla="*/ 860657 w 35737880"/>
              <a:gd name="connsiteY4" fmla="*/ 325 h 432000"/>
              <a:gd name="connsiteX0" fmla="*/ 905094 w 35782317"/>
              <a:gd name="connsiteY0" fmla="*/ 325 h 432000"/>
              <a:gd name="connsiteX1" fmla="*/ 35782317 w 35782317"/>
              <a:gd name="connsiteY1" fmla="*/ 0 h 432000"/>
              <a:gd name="connsiteX2" fmla="*/ 35782317 w 35782317"/>
              <a:gd name="connsiteY2" fmla="*/ 432000 h 432000"/>
              <a:gd name="connsiteX3" fmla="*/ 0 w 35782317"/>
              <a:gd name="connsiteY3" fmla="*/ 422167 h 432000"/>
              <a:gd name="connsiteX4" fmla="*/ 905094 w 35782317"/>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27904 h 432000"/>
              <a:gd name="connsiteX4" fmla="*/ 934720 w 35811943"/>
              <a:gd name="connsiteY4" fmla="*/ 325 h 432000"/>
              <a:gd name="connsiteX0" fmla="*/ 934720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934720 w 35811943"/>
              <a:gd name="connsiteY4" fmla="*/ 325 h 432000"/>
              <a:gd name="connsiteX0" fmla="*/ 1527236 w 35811943"/>
              <a:gd name="connsiteY0" fmla="*/ 325 h 432000"/>
              <a:gd name="connsiteX1" fmla="*/ 35811943 w 35811943"/>
              <a:gd name="connsiteY1" fmla="*/ 0 h 432000"/>
              <a:gd name="connsiteX2" fmla="*/ 35811943 w 35811943"/>
              <a:gd name="connsiteY2" fmla="*/ 432000 h 432000"/>
              <a:gd name="connsiteX3" fmla="*/ 0 w 35811943"/>
              <a:gd name="connsiteY3" fmla="*/ 430771 h 432000"/>
              <a:gd name="connsiteX4" fmla="*/ 1527236 w 35811943"/>
              <a:gd name="connsiteY4" fmla="*/ 325 h 432000"/>
              <a:gd name="connsiteX0" fmla="*/ 1467984 w 35811943"/>
              <a:gd name="connsiteY0" fmla="*/ 0 h 443147"/>
              <a:gd name="connsiteX1" fmla="*/ 35811943 w 35811943"/>
              <a:gd name="connsiteY1" fmla="*/ 11147 h 443147"/>
              <a:gd name="connsiteX2" fmla="*/ 35811943 w 35811943"/>
              <a:gd name="connsiteY2" fmla="*/ 443147 h 443147"/>
              <a:gd name="connsiteX3" fmla="*/ 0 w 35811943"/>
              <a:gd name="connsiteY3" fmla="*/ 441918 h 443147"/>
              <a:gd name="connsiteX4" fmla="*/ 1467984 w 35811943"/>
              <a:gd name="connsiteY4" fmla="*/ 0 h 443147"/>
              <a:gd name="connsiteX0" fmla="*/ 786591 w 35130550"/>
              <a:gd name="connsiteY0" fmla="*/ 0 h 443147"/>
              <a:gd name="connsiteX1" fmla="*/ 35130550 w 35130550"/>
              <a:gd name="connsiteY1" fmla="*/ 11147 h 443147"/>
              <a:gd name="connsiteX2" fmla="*/ 35130550 w 35130550"/>
              <a:gd name="connsiteY2" fmla="*/ 443147 h 443147"/>
              <a:gd name="connsiteX3" fmla="*/ 0 w 35130550"/>
              <a:gd name="connsiteY3" fmla="*/ 430446 h 443147"/>
              <a:gd name="connsiteX4" fmla="*/ 786591 w 35130550"/>
              <a:gd name="connsiteY4" fmla="*/ 0 h 443147"/>
              <a:gd name="connsiteX0" fmla="*/ 845843 w 35189802"/>
              <a:gd name="connsiteY0" fmla="*/ 0 h 443147"/>
              <a:gd name="connsiteX1" fmla="*/ 35189802 w 35189802"/>
              <a:gd name="connsiteY1" fmla="*/ 11147 h 443147"/>
              <a:gd name="connsiteX2" fmla="*/ 35189802 w 35189802"/>
              <a:gd name="connsiteY2" fmla="*/ 443147 h 443147"/>
              <a:gd name="connsiteX3" fmla="*/ 0 w 35189802"/>
              <a:gd name="connsiteY3" fmla="*/ 441918 h 443147"/>
              <a:gd name="connsiteX4" fmla="*/ 845843 w 35189802"/>
              <a:gd name="connsiteY4" fmla="*/ 0 h 443147"/>
              <a:gd name="connsiteX0" fmla="*/ 905094 w 35189802"/>
              <a:gd name="connsiteY0" fmla="*/ 11797 h 432000"/>
              <a:gd name="connsiteX1" fmla="*/ 35189802 w 35189802"/>
              <a:gd name="connsiteY1" fmla="*/ 0 h 432000"/>
              <a:gd name="connsiteX2" fmla="*/ 35189802 w 35189802"/>
              <a:gd name="connsiteY2" fmla="*/ 432000 h 432000"/>
              <a:gd name="connsiteX3" fmla="*/ 0 w 35189802"/>
              <a:gd name="connsiteY3" fmla="*/ 430771 h 432000"/>
              <a:gd name="connsiteX4" fmla="*/ 905094 w 35189802"/>
              <a:gd name="connsiteY4" fmla="*/ 11797 h 432000"/>
              <a:gd name="connsiteX0" fmla="*/ 919908 w 35189802"/>
              <a:gd name="connsiteY0" fmla="*/ 3193 h 432000"/>
              <a:gd name="connsiteX1" fmla="*/ 35189802 w 35189802"/>
              <a:gd name="connsiteY1" fmla="*/ 0 h 432000"/>
              <a:gd name="connsiteX2" fmla="*/ 35189802 w 35189802"/>
              <a:gd name="connsiteY2" fmla="*/ 432000 h 432000"/>
              <a:gd name="connsiteX3" fmla="*/ 0 w 35189802"/>
              <a:gd name="connsiteY3" fmla="*/ 430771 h 432000"/>
              <a:gd name="connsiteX4" fmla="*/ 919908 w 35189802"/>
              <a:gd name="connsiteY4" fmla="*/ 3193 h 432000"/>
              <a:gd name="connsiteX0" fmla="*/ 1255667 w 35189802"/>
              <a:gd name="connsiteY0" fmla="*/ 0 h 436455"/>
              <a:gd name="connsiteX1" fmla="*/ 35189802 w 35189802"/>
              <a:gd name="connsiteY1" fmla="*/ 4455 h 436455"/>
              <a:gd name="connsiteX2" fmla="*/ 35189802 w 35189802"/>
              <a:gd name="connsiteY2" fmla="*/ 436455 h 436455"/>
              <a:gd name="connsiteX3" fmla="*/ 0 w 35189802"/>
              <a:gd name="connsiteY3" fmla="*/ 435226 h 436455"/>
              <a:gd name="connsiteX4" fmla="*/ 1255667 w 35189802"/>
              <a:gd name="connsiteY4" fmla="*/ 0 h 436455"/>
              <a:gd name="connsiteX0" fmla="*/ 939658 w 34873793"/>
              <a:gd name="connsiteY0" fmla="*/ 0 h 436455"/>
              <a:gd name="connsiteX1" fmla="*/ 34873793 w 34873793"/>
              <a:gd name="connsiteY1" fmla="*/ 4455 h 436455"/>
              <a:gd name="connsiteX2" fmla="*/ 34873793 w 34873793"/>
              <a:gd name="connsiteY2" fmla="*/ 436455 h 436455"/>
              <a:gd name="connsiteX3" fmla="*/ 0 w 34873793"/>
              <a:gd name="connsiteY3" fmla="*/ 435226 h 436455"/>
              <a:gd name="connsiteX4" fmla="*/ 939658 w 34873793"/>
              <a:gd name="connsiteY4" fmla="*/ 0 h 436455"/>
              <a:gd name="connsiteX0" fmla="*/ 959409 w 34873793"/>
              <a:gd name="connsiteY0" fmla="*/ 10841 h 432000"/>
              <a:gd name="connsiteX1" fmla="*/ 34873793 w 34873793"/>
              <a:gd name="connsiteY1" fmla="*/ 0 h 432000"/>
              <a:gd name="connsiteX2" fmla="*/ 34873793 w 34873793"/>
              <a:gd name="connsiteY2" fmla="*/ 432000 h 432000"/>
              <a:gd name="connsiteX3" fmla="*/ 0 w 34873793"/>
              <a:gd name="connsiteY3" fmla="*/ 430771 h 432000"/>
              <a:gd name="connsiteX4" fmla="*/ 959409 w 34873793"/>
              <a:gd name="connsiteY4" fmla="*/ 10841 h 432000"/>
              <a:gd name="connsiteX0" fmla="*/ 952004 w 34873793"/>
              <a:gd name="connsiteY0" fmla="*/ 2237 h 432000"/>
              <a:gd name="connsiteX1" fmla="*/ 34873793 w 34873793"/>
              <a:gd name="connsiteY1" fmla="*/ 0 h 432000"/>
              <a:gd name="connsiteX2" fmla="*/ 34873793 w 34873793"/>
              <a:gd name="connsiteY2" fmla="*/ 432000 h 432000"/>
              <a:gd name="connsiteX3" fmla="*/ 0 w 34873793"/>
              <a:gd name="connsiteY3" fmla="*/ 430771 h 432000"/>
              <a:gd name="connsiteX4" fmla="*/ 952004 w 34873793"/>
              <a:gd name="connsiteY4" fmla="*/ 2237 h 432000"/>
              <a:gd name="connsiteX0" fmla="*/ 1011256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1011256 w 34933045"/>
              <a:gd name="connsiteY4" fmla="*/ 2237 h 432000"/>
              <a:gd name="connsiteX0" fmla="*/ 92978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29784 w 34933045"/>
              <a:gd name="connsiteY4" fmla="*/ 2237 h 432000"/>
              <a:gd name="connsiteX0" fmla="*/ 952004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52004 w 34933045"/>
              <a:gd name="connsiteY4" fmla="*/ 2237 h 4320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52004 w 34933045"/>
              <a:gd name="connsiteY0" fmla="*/ 0 h 435500"/>
              <a:gd name="connsiteX1" fmla="*/ 34933045 w 34933045"/>
              <a:gd name="connsiteY1" fmla="*/ 3500 h 435500"/>
              <a:gd name="connsiteX2" fmla="*/ 34933045 w 34933045"/>
              <a:gd name="connsiteY2" fmla="*/ 435500 h 435500"/>
              <a:gd name="connsiteX3" fmla="*/ 0 w 34933045"/>
              <a:gd name="connsiteY3" fmla="*/ 434271 h 435500"/>
              <a:gd name="connsiteX4" fmla="*/ 952004 w 34933045"/>
              <a:gd name="connsiteY4" fmla="*/ 0 h 435500"/>
              <a:gd name="connsiteX0" fmla="*/ 944598 w 34933045"/>
              <a:gd name="connsiteY0" fmla="*/ 2237 h 432000"/>
              <a:gd name="connsiteX1" fmla="*/ 34933045 w 34933045"/>
              <a:gd name="connsiteY1" fmla="*/ 0 h 432000"/>
              <a:gd name="connsiteX2" fmla="*/ 34933045 w 34933045"/>
              <a:gd name="connsiteY2" fmla="*/ 432000 h 432000"/>
              <a:gd name="connsiteX3" fmla="*/ 0 w 34933045"/>
              <a:gd name="connsiteY3" fmla="*/ 430771 h 432000"/>
              <a:gd name="connsiteX4" fmla="*/ 944598 w 34933045"/>
              <a:gd name="connsiteY4" fmla="*/ 2237 h 432000"/>
              <a:gd name="connsiteX0" fmla="*/ 929787 w 34933045"/>
              <a:gd name="connsiteY0" fmla="*/ 0 h 432632"/>
              <a:gd name="connsiteX1" fmla="*/ 34933045 w 34933045"/>
              <a:gd name="connsiteY1" fmla="*/ 632 h 432632"/>
              <a:gd name="connsiteX2" fmla="*/ 34933045 w 34933045"/>
              <a:gd name="connsiteY2" fmla="*/ 432632 h 432632"/>
              <a:gd name="connsiteX3" fmla="*/ 0 w 34933045"/>
              <a:gd name="connsiteY3" fmla="*/ 431403 h 432632"/>
              <a:gd name="connsiteX4" fmla="*/ 929787 w 34933045"/>
              <a:gd name="connsiteY4" fmla="*/ 0 h 43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3045" h="432632">
                <a:moveTo>
                  <a:pt x="929787" y="0"/>
                </a:moveTo>
                <a:lnTo>
                  <a:pt x="34933045" y="632"/>
                </a:lnTo>
                <a:lnTo>
                  <a:pt x="34933045" y="432632"/>
                </a:lnTo>
                <a:lnTo>
                  <a:pt x="0" y="431403"/>
                </a:lnTo>
                <a:lnTo>
                  <a:pt x="929787" y="0"/>
                </a:lnTo>
                <a:close/>
              </a:path>
            </a:pathLst>
          </a:custGeom>
          <a:solidFill>
            <a:srgbClr val="002060"/>
          </a:solidFill>
        </p:spPr>
        <p:txBody>
          <a:bodyPr vert="horz" lIns="360000" tIns="0" rIns="36000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spcAft>
                <a:spcPts val="1000"/>
              </a:spcAft>
              <a:buClr>
                <a:srgbClr val="002060"/>
              </a:buClr>
              <a:buSzPct val="75000"/>
            </a:pPr>
            <a:r>
              <a:rPr lang="tr-TR" sz="2000" i="1" dirty="0">
                <a:solidFill>
                  <a:schemeClr val="bg1"/>
                </a:solidFill>
              </a:rPr>
              <a:t>Erzurum Teknik Üniversitesi - 2025</a:t>
            </a:r>
            <a:endParaRPr lang="en-US" sz="2000" i="1" dirty="0">
              <a:solidFill>
                <a:schemeClr val="bg1"/>
              </a:solidFill>
            </a:endParaRPr>
          </a:p>
        </p:txBody>
      </p:sp>
      <p:pic>
        <p:nvPicPr>
          <p:cNvPr id="8" name="Picture 2" descr="https://erzurum.edu.tr/Content/etugeneldosyalar/38d89f92-299b-4d64-b427-d2e0f1502be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29" b="5256"/>
          <a:stretch/>
        </p:blipFill>
        <p:spPr bwMode="auto">
          <a:xfrm>
            <a:off x="10796130" y="29401"/>
            <a:ext cx="1118571"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7692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7775</TotalTime>
  <Words>3166</Words>
  <Application>Microsoft Office PowerPoint</Application>
  <PresentationFormat>Geniş ekran</PresentationFormat>
  <Paragraphs>478</Paragraphs>
  <Slides>40</Slides>
  <Notes>40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40</vt:i4>
      </vt:variant>
    </vt:vector>
  </HeadingPairs>
  <TitlesOfParts>
    <vt:vector size="46" baseType="lpstr">
      <vt:lpstr>Arial</vt:lpstr>
      <vt:lpstr>Calibri</vt:lpstr>
      <vt:lpstr>Calibri Light</vt:lpstr>
      <vt:lpstr>Times New Roman</vt:lpstr>
      <vt:lpstr>Wingdings</vt:lpstr>
      <vt:lpstr>Office Teması</vt:lpstr>
      <vt:lpstr>Bologna Uyum Süreci Çalışmaları ve DERS BİLGİ PAKETİ HAZIRLAMA SEMİNERİ </vt:lpstr>
      <vt:lpstr>SUNUM İÇERİĞİ (10 Başlık - 40 Slayt)</vt:lpstr>
      <vt:lpstr>1. Bu Çalışmanın Amacı ve Kapsamı</vt:lpstr>
      <vt:lpstr>1. Bu Çalışmanın Amacı ve Kapsamı</vt:lpstr>
      <vt:lpstr>2. Bologna Süreci ve TYYÇ nedir?</vt:lpstr>
      <vt:lpstr>3. Temel Kavramlar</vt:lpstr>
      <vt:lpstr>3. Temel Kavramlar</vt:lpstr>
      <vt:lpstr>3. Temel Kavramlar</vt:lpstr>
      <vt:lpstr>4. Programın Eğitim Amacı ve Program Çıktıları </vt:lpstr>
      <vt:lpstr>4. Programın Eğitim Amacı ve Program Çıktıları </vt:lpstr>
      <vt:lpstr>4. Programın Eğitim Amacı ve Program Çıktıları </vt:lpstr>
      <vt:lpstr>4. Programın Eğitim Amacı ve Program Çıktıları </vt:lpstr>
      <vt:lpstr>TYYÇ’de Düzey Tanımları ve Temel Alan Yeterlilikleri</vt:lpstr>
      <vt:lpstr>TYYÇ’de Düzey Tanımları ve Temel Alan Yeterlilikleri</vt:lpstr>
      <vt:lpstr>TYYÇ’de Düzey Tanımları ve Temel Alan Yeterlilikleri</vt:lpstr>
      <vt:lpstr>TYYÇ’de  Mesleğe Özgü Temel Alan Yeterlilikleri</vt:lpstr>
      <vt:lpstr>TYYÇ’de  Mesleğe Özgü Temel Alan Yeterlilikleri</vt:lpstr>
      <vt:lpstr>4. Programın Eğitim Amacı ve Program Çıktıları </vt:lpstr>
      <vt:lpstr>5. Ders Öğretim Planı</vt:lpstr>
      <vt:lpstr>Öğretim Planı Hazırlanırken Dikkat Edilecek Hususlar</vt:lpstr>
      <vt:lpstr>Öğretim Planı Hazırlanırken Dikkat Edilecek Hususlar</vt:lpstr>
      <vt:lpstr>6. Ders Öğrenme Çıktıları </vt:lpstr>
      <vt:lpstr>Ders Öğrenme Çıktıları Yazma Kuralları</vt:lpstr>
      <vt:lpstr>Ders Öğrenme Çıktıları Yazma Kuralları</vt:lpstr>
      <vt:lpstr>Ders Öğrenme Çıktıları Yazma Kuralları</vt:lpstr>
      <vt:lpstr>Bloom Taksonomisi </vt:lpstr>
      <vt:lpstr>Bloom Taksonomisi</vt:lpstr>
      <vt:lpstr>Bloom Taksonomisi</vt:lpstr>
      <vt:lpstr>7. Öğrenci İş Yükü Hesabı</vt:lpstr>
      <vt:lpstr>7. Öğrenci İş Yükü Hesabı</vt:lpstr>
      <vt:lpstr>İş Yükü Hesaplanırken İzlenecek Aşamalar</vt:lpstr>
      <vt:lpstr>7. Öğrenci İş Yükü Hesabı</vt:lpstr>
      <vt:lpstr>8. Ders Bilgi Paketinde Yer Alması Gereken Bilgiler</vt:lpstr>
      <vt:lpstr>8. Ders Bilgi Paketinde Yer Alması Gereken Bilgiler</vt:lpstr>
      <vt:lpstr>8. Ders Bilgi Paketinde Yer Alması Gereken Bilgiler</vt:lpstr>
      <vt:lpstr>8. Ders Bilgi Paketinde Yer Alması Gereken Bilgiler</vt:lpstr>
      <vt:lpstr>10. Sürdürülebilirlik</vt:lpstr>
      <vt:lpstr>10. Sürdürülebilirlik</vt:lpstr>
      <vt:lpstr>KAYNAKLAR</vt:lpstr>
      <vt:lpstr>TEŞEKKÜR…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MATERYAL ve YÖNTEM</dc:title>
  <dc:creator>Fujitsu</dc:creator>
  <cp:lastModifiedBy>ASUS</cp:lastModifiedBy>
  <cp:revision>1429</cp:revision>
  <cp:lastPrinted>2023-11-19T10:59:02Z</cp:lastPrinted>
  <dcterms:created xsi:type="dcterms:W3CDTF">2016-08-24T07:40:32Z</dcterms:created>
  <dcterms:modified xsi:type="dcterms:W3CDTF">2025-01-07T09:11:15Z</dcterms:modified>
</cp:coreProperties>
</file>