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9.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5.jpg" ContentType="application/octet-stream"/>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7" r:id="rId2"/>
    <p:sldId id="284" r:id="rId3"/>
    <p:sldId id="275" r:id="rId4"/>
    <p:sldId id="274" r:id="rId5"/>
    <p:sldId id="280" r:id="rId6"/>
    <p:sldId id="276" r:id="rId7"/>
    <p:sldId id="258" r:id="rId8"/>
    <p:sldId id="281" r:id="rId9"/>
    <p:sldId id="282" r:id="rId10"/>
    <p:sldId id="902" r:id="rId11"/>
    <p:sldId id="278" r:id="rId12"/>
    <p:sldId id="272" r:id="rId13"/>
    <p:sldId id="903" r:id="rId14"/>
    <p:sldId id="904" r:id="rId15"/>
    <p:sldId id="260" r:id="rId16"/>
    <p:sldId id="313" r:id="rId17"/>
    <p:sldId id="283" r:id="rId18"/>
    <p:sldId id="285" r:id="rId19"/>
    <p:sldId id="286" r:id="rId20"/>
    <p:sldId id="287" r:id="rId21"/>
    <p:sldId id="288" r:id="rId22"/>
    <p:sldId id="289" r:id="rId23"/>
    <p:sldId id="290" r:id="rId24"/>
    <p:sldId id="314" r:id="rId25"/>
    <p:sldId id="291" r:id="rId26"/>
    <p:sldId id="292" r:id="rId27"/>
    <p:sldId id="293" r:id="rId28"/>
    <p:sldId id="294" r:id="rId29"/>
    <p:sldId id="295" r:id="rId30"/>
    <p:sldId id="296" r:id="rId31"/>
    <p:sldId id="297" r:id="rId32"/>
    <p:sldId id="256" r:id="rId33"/>
    <p:sldId id="813" r:id="rId34"/>
    <p:sldId id="884" r:id="rId35"/>
    <p:sldId id="885" r:id="rId36"/>
    <p:sldId id="887" r:id="rId37"/>
    <p:sldId id="886" r:id="rId38"/>
    <p:sldId id="888" r:id="rId39"/>
    <p:sldId id="889" r:id="rId40"/>
    <p:sldId id="890" r:id="rId41"/>
    <p:sldId id="891" r:id="rId42"/>
    <p:sldId id="893" r:id="rId43"/>
    <p:sldId id="299" r:id="rId44"/>
    <p:sldId id="300" r:id="rId45"/>
    <p:sldId id="301" r:id="rId46"/>
    <p:sldId id="302" r:id="rId47"/>
    <p:sldId id="303" r:id="rId48"/>
    <p:sldId id="304" r:id="rId49"/>
    <p:sldId id="305" r:id="rId50"/>
    <p:sldId id="306" r:id="rId51"/>
    <p:sldId id="307" r:id="rId52"/>
    <p:sldId id="308" r:id="rId53"/>
    <p:sldId id="309" r:id="rId54"/>
    <p:sldId id="901" r:id="rId55"/>
    <p:sldId id="310" r:id="rId56"/>
    <p:sldId id="311" r:id="rId57"/>
    <p:sldId id="312" r:id="rId58"/>
    <p:sldId id="894" r:id="rId59"/>
    <p:sldId id="895" r:id="rId60"/>
    <p:sldId id="897" r:id="rId61"/>
    <p:sldId id="896" r:id="rId62"/>
    <p:sldId id="898" r:id="rId63"/>
    <p:sldId id="905" r:id="rId64"/>
    <p:sldId id="906" r:id="rId65"/>
    <p:sldId id="907" r:id="rId66"/>
    <p:sldId id="908" r:id="rId67"/>
    <p:sldId id="909" r:id="rId68"/>
    <p:sldId id="910" r:id="rId69"/>
    <p:sldId id="911" r:id="rId70"/>
    <p:sldId id="912" r:id="rId71"/>
    <p:sldId id="913" r:id="rId72"/>
    <p:sldId id="270" r:id="rId7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578" autoAdjust="0"/>
  </p:normalViewPr>
  <p:slideViewPr>
    <p:cSldViewPr snapToGrid="0">
      <p:cViewPr varScale="1">
        <p:scale>
          <a:sx n="114" d="100"/>
          <a:sy n="114" d="100"/>
        </p:scale>
        <p:origin x="4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82D05-FB5A-4859-A618-EF20FD9E2D7E}" type="datetimeFigureOut">
              <a:rPr lang="en-US" smtClean="0"/>
              <a:t>4/8/2026</a:t>
            </a:fld>
            <a:endParaRPr lang="en-US"/>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8A5CE-CF31-49B7-9540-2C22ED49E000}" type="slidenum">
              <a:rPr lang="en-US" smtClean="0"/>
              <a:t>‹#›</a:t>
            </a:fld>
            <a:endParaRPr lang="en-US"/>
          </a:p>
        </p:txBody>
      </p:sp>
    </p:spTree>
    <p:extLst>
      <p:ext uri="{BB962C8B-B14F-4D97-AF65-F5344CB8AC3E}">
        <p14:creationId xmlns:p14="http://schemas.microsoft.com/office/powerpoint/2010/main" val="657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50000"/>
              </a:lnSpc>
            </a:pPr>
            <a:r>
              <a:rPr lang="tr-TR" dirty="0"/>
              <a:t>-Teknik olmayan problemler: Daha estetik, piyasada tercih edilirlik Teknik olmayan özellik: Ürünün geometrisini ve rengini estetik açıdan değiştirmek</a:t>
            </a:r>
          </a:p>
          <a:p>
            <a:pPr>
              <a:lnSpc>
                <a:spcPct val="150000"/>
              </a:lnSpc>
            </a:pPr>
            <a:endParaRPr lang="tr-TR" dirty="0"/>
          </a:p>
          <a:p>
            <a:pPr>
              <a:lnSpc>
                <a:spcPct val="150000"/>
              </a:lnSpc>
            </a:pPr>
            <a:r>
              <a:rPr lang="tr-TR" dirty="0"/>
              <a:t>- Kavramsal ve soyut örnekler:  Sadece sonuca yönelik değil, sonucu sağlayan unsurların teknikte uzman kişi tarafından anlaşılacak şekilde net açıklanması gerekiyor. Yani bir fikri ortaya atmaktan ziyade, ürün daha üretilmemiş olsa bile detayları tespit edilmiş olması gerekiyor. Örneğin nükleer enerji ile çalışan bir traktör iddia ediliyorsa, reaktörün hali hazırdaki motora nasıl entegre edildiği net şekilde ifade edilmeli yoksa soyut bir iddia ortaya konmuş olacaktır. Buna bağlantılı olarak, fizik kuralları ile çelişmemesi gerekiyor.</a:t>
            </a:r>
          </a:p>
          <a:p>
            <a:pPr>
              <a:lnSpc>
                <a:spcPct val="150000"/>
              </a:lnSpc>
            </a:pPr>
            <a:endParaRPr lang="tr-TR" dirty="0"/>
          </a:p>
          <a:p>
            <a:pPr>
              <a:lnSpc>
                <a:spcPct val="150000"/>
              </a:lnSpc>
            </a:pPr>
            <a:r>
              <a:rPr lang="tr-TR" dirty="0"/>
              <a:t>-Aynı teknik probleme getirilen yeni çözüm: Traktör camı dayanıklılığı (çerçeve, camın kendisi), çamurlukta dayanım arttırma veya hafifletme.</a:t>
            </a:r>
          </a:p>
          <a:p>
            <a:pPr>
              <a:lnSpc>
                <a:spcPct val="150000"/>
              </a:lnSpc>
            </a:pPr>
            <a:endParaRPr lang="tr-TR" dirty="0"/>
          </a:p>
          <a:p>
            <a:pPr>
              <a:lnSpc>
                <a:spcPct val="150000"/>
              </a:lnSpc>
            </a:pPr>
            <a:endParaRPr lang="en-US" dirty="0"/>
          </a:p>
        </p:txBody>
      </p:sp>
      <p:sp>
        <p:nvSpPr>
          <p:cNvPr id="4" name="Slayt Numarası Yer Tutucusu 3"/>
          <p:cNvSpPr>
            <a:spLocks noGrp="1"/>
          </p:cNvSpPr>
          <p:nvPr>
            <p:ph type="sldNum" sz="quarter" idx="5"/>
          </p:nvPr>
        </p:nvSpPr>
        <p:spPr/>
        <p:txBody>
          <a:bodyPr/>
          <a:lstStyle/>
          <a:p>
            <a:fld id="{83B8A5CE-CF31-49B7-9540-2C22ED49E000}" type="slidenum">
              <a:rPr lang="en-US" smtClean="0"/>
              <a:t>3</a:t>
            </a:fld>
            <a:endParaRPr lang="en-US"/>
          </a:p>
        </p:txBody>
      </p:sp>
    </p:spTree>
    <p:extLst>
      <p:ext uri="{BB962C8B-B14F-4D97-AF65-F5344CB8AC3E}">
        <p14:creationId xmlns:p14="http://schemas.microsoft.com/office/powerpoint/2010/main" val="4177098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Better</a:t>
            </a:r>
            <a:r>
              <a:rPr lang="tr-TR" dirty="0"/>
              <a:t> </a:t>
            </a:r>
            <a:r>
              <a:rPr lang="tr-TR" dirty="0" err="1"/>
              <a:t>prediction</a:t>
            </a:r>
            <a:endParaRPr lang="tr-TR" dirty="0"/>
          </a:p>
          <a:p>
            <a:r>
              <a:rPr lang="tr-TR" dirty="0" err="1"/>
              <a:t>Faster</a:t>
            </a:r>
            <a:r>
              <a:rPr lang="tr-TR" dirty="0"/>
              <a:t> </a:t>
            </a:r>
            <a:r>
              <a:rPr lang="tr-TR" dirty="0" err="1"/>
              <a:t>crypting</a:t>
            </a:r>
            <a:r>
              <a:rPr lang="tr-TR" dirty="0"/>
              <a:t> </a:t>
            </a:r>
            <a:r>
              <a:rPr lang="tr-TR" dirty="0" err="1"/>
              <a:t>and</a:t>
            </a:r>
            <a:r>
              <a:rPr lang="tr-TR" dirty="0"/>
              <a:t> </a:t>
            </a:r>
            <a:r>
              <a:rPr lang="tr-TR" dirty="0" err="1"/>
              <a:t>decrypting</a:t>
            </a:r>
            <a:endParaRPr lang="tr-TR" dirty="0"/>
          </a:p>
          <a:p>
            <a:r>
              <a:rPr lang="tr-TR" dirty="0" err="1"/>
              <a:t>Loss</a:t>
            </a:r>
            <a:r>
              <a:rPr lang="tr-TR" dirty="0"/>
              <a:t> of </a:t>
            </a:r>
            <a:r>
              <a:rPr lang="tr-TR" dirty="0" err="1"/>
              <a:t>packages</a:t>
            </a:r>
            <a:r>
              <a:rPr lang="tr-TR" dirty="0"/>
              <a:t> </a:t>
            </a:r>
            <a:r>
              <a:rPr lang="tr-TR" dirty="0" err="1"/>
              <a:t>during</a:t>
            </a:r>
            <a:r>
              <a:rPr lang="tr-TR" dirty="0"/>
              <a:t> </a:t>
            </a:r>
            <a:r>
              <a:rPr lang="tr-TR" dirty="0" err="1"/>
              <a:t>comm</a:t>
            </a:r>
            <a:endParaRPr lang="tr-TR" dirty="0"/>
          </a:p>
          <a:p>
            <a:endParaRPr lang="tr-TR" dirty="0"/>
          </a:p>
          <a:p>
            <a:r>
              <a:rPr lang="tr-TR" dirty="0" err="1"/>
              <a:t>Easier</a:t>
            </a:r>
            <a:r>
              <a:rPr lang="tr-TR" dirty="0"/>
              <a:t> </a:t>
            </a:r>
            <a:r>
              <a:rPr lang="tr-TR" dirty="0" err="1"/>
              <a:t>for</a:t>
            </a:r>
            <a:r>
              <a:rPr lang="tr-TR" dirty="0"/>
              <a:t> </a:t>
            </a:r>
            <a:r>
              <a:rPr lang="tr-TR" dirty="0" err="1"/>
              <a:t>the</a:t>
            </a:r>
            <a:r>
              <a:rPr lang="tr-TR" dirty="0"/>
              <a:t> </a:t>
            </a:r>
            <a:r>
              <a:rPr lang="tr-TR" dirty="0" err="1"/>
              <a:t>user</a:t>
            </a:r>
            <a:endParaRPr lang="tr-TR" dirty="0"/>
          </a:p>
          <a:p>
            <a:r>
              <a:rPr lang="tr-TR" dirty="0"/>
              <a:t>Application </a:t>
            </a:r>
            <a:r>
              <a:rPr lang="tr-TR" dirty="0" err="1"/>
              <a:t>for</a:t>
            </a:r>
            <a:r>
              <a:rPr lang="tr-TR" dirty="0"/>
              <a:t> </a:t>
            </a:r>
            <a:r>
              <a:rPr lang="tr-TR" dirty="0" err="1"/>
              <a:t>friendship</a:t>
            </a:r>
            <a:r>
              <a:rPr lang="tr-TR" dirty="0"/>
              <a:t> </a:t>
            </a:r>
            <a:r>
              <a:rPr lang="tr-TR" dirty="0" err="1"/>
              <a:t>etc</a:t>
            </a:r>
            <a:endParaRPr lang="tr-TR" dirty="0"/>
          </a:p>
          <a:p>
            <a:endParaRPr lang="en-GB" dirty="0"/>
          </a:p>
        </p:txBody>
      </p:sp>
      <p:sp>
        <p:nvSpPr>
          <p:cNvPr id="4" name="Slayt Numarası Yer Tutucusu 3"/>
          <p:cNvSpPr>
            <a:spLocks noGrp="1"/>
          </p:cNvSpPr>
          <p:nvPr>
            <p:ph type="sldNum" sz="quarter" idx="5"/>
          </p:nvPr>
        </p:nvSpPr>
        <p:spPr/>
        <p:txBody>
          <a:bodyPr/>
          <a:lstStyle/>
          <a:p>
            <a:fld id="{AF7BD7F1-5625-452E-AF20-C8BB367B79BF}" type="slidenum">
              <a:rPr lang="en-GB" smtClean="0"/>
              <a:t>38</a:t>
            </a:fld>
            <a:endParaRPr lang="en-GB"/>
          </a:p>
        </p:txBody>
      </p:sp>
    </p:spTree>
    <p:extLst>
      <p:ext uri="{BB962C8B-B14F-4D97-AF65-F5344CB8AC3E}">
        <p14:creationId xmlns:p14="http://schemas.microsoft.com/office/powerpoint/2010/main" val="279767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dirty="0"/>
          </a:p>
        </p:txBody>
      </p:sp>
      <p:sp>
        <p:nvSpPr>
          <p:cNvPr id="4" name="Slayt Numarası Yer Tutucusu 3"/>
          <p:cNvSpPr>
            <a:spLocks noGrp="1"/>
          </p:cNvSpPr>
          <p:nvPr>
            <p:ph type="sldNum" sz="quarter" idx="5"/>
          </p:nvPr>
        </p:nvSpPr>
        <p:spPr/>
        <p:txBody>
          <a:bodyPr/>
          <a:lstStyle/>
          <a:p>
            <a:fld id="{AF7BD7F1-5625-452E-AF20-C8BB367B79BF}" type="slidenum">
              <a:rPr lang="en-GB" smtClean="0"/>
              <a:t>39</a:t>
            </a:fld>
            <a:endParaRPr lang="en-GB"/>
          </a:p>
        </p:txBody>
      </p:sp>
    </p:spTree>
    <p:extLst>
      <p:ext uri="{BB962C8B-B14F-4D97-AF65-F5344CB8AC3E}">
        <p14:creationId xmlns:p14="http://schemas.microsoft.com/office/powerpoint/2010/main" val="1623690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dirty="0"/>
          </a:p>
        </p:txBody>
      </p:sp>
      <p:sp>
        <p:nvSpPr>
          <p:cNvPr id="4" name="Slayt Numarası Yer Tutucusu 3"/>
          <p:cNvSpPr>
            <a:spLocks noGrp="1"/>
          </p:cNvSpPr>
          <p:nvPr>
            <p:ph type="sldNum" sz="quarter" idx="5"/>
          </p:nvPr>
        </p:nvSpPr>
        <p:spPr/>
        <p:txBody>
          <a:bodyPr/>
          <a:lstStyle/>
          <a:p>
            <a:fld id="{AF7BD7F1-5625-452E-AF20-C8BB367B79BF}" type="slidenum">
              <a:rPr lang="en-GB" smtClean="0"/>
              <a:t>40</a:t>
            </a:fld>
            <a:endParaRPr lang="en-GB"/>
          </a:p>
        </p:txBody>
      </p:sp>
    </p:spTree>
    <p:extLst>
      <p:ext uri="{BB962C8B-B14F-4D97-AF65-F5344CB8AC3E}">
        <p14:creationId xmlns:p14="http://schemas.microsoft.com/office/powerpoint/2010/main" val="2977290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dirty="0"/>
          </a:p>
        </p:txBody>
      </p:sp>
      <p:sp>
        <p:nvSpPr>
          <p:cNvPr id="4" name="Slayt Numarası Yer Tutucusu 3"/>
          <p:cNvSpPr>
            <a:spLocks noGrp="1"/>
          </p:cNvSpPr>
          <p:nvPr>
            <p:ph type="sldNum" sz="quarter" idx="5"/>
          </p:nvPr>
        </p:nvSpPr>
        <p:spPr/>
        <p:txBody>
          <a:bodyPr/>
          <a:lstStyle/>
          <a:p>
            <a:fld id="{AF7BD7F1-5625-452E-AF20-C8BB367B79BF}" type="slidenum">
              <a:rPr lang="en-GB" smtClean="0"/>
              <a:t>41</a:t>
            </a:fld>
            <a:endParaRPr lang="en-GB"/>
          </a:p>
        </p:txBody>
      </p:sp>
    </p:spTree>
    <p:extLst>
      <p:ext uri="{BB962C8B-B14F-4D97-AF65-F5344CB8AC3E}">
        <p14:creationId xmlns:p14="http://schemas.microsoft.com/office/powerpoint/2010/main" val="391327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83B8A5CE-CF31-49B7-9540-2C22ED49E000}" type="slidenum">
              <a:rPr lang="en-US" smtClean="0"/>
              <a:t>4</a:t>
            </a:fld>
            <a:endParaRPr lang="en-US"/>
          </a:p>
        </p:txBody>
      </p:sp>
    </p:spTree>
    <p:extLst>
      <p:ext uri="{BB962C8B-B14F-4D97-AF65-F5344CB8AC3E}">
        <p14:creationId xmlns:p14="http://schemas.microsoft.com/office/powerpoint/2010/main" val="3983969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Örnek: Bir pense. Buluş konusu pensenin materyali (daha dayanıklı). Tutamakta elin kaymasını engelleyen tırtıklı bölge buluş konusuna katkı sağlamıyor.</a:t>
            </a:r>
            <a:endParaRPr lang="en-US" dirty="0"/>
          </a:p>
        </p:txBody>
      </p:sp>
      <p:sp>
        <p:nvSpPr>
          <p:cNvPr id="4" name="Slayt Numarası Yer Tutucusu 3"/>
          <p:cNvSpPr>
            <a:spLocks noGrp="1"/>
          </p:cNvSpPr>
          <p:nvPr>
            <p:ph type="sldNum" sz="quarter" idx="5"/>
          </p:nvPr>
        </p:nvSpPr>
        <p:spPr/>
        <p:txBody>
          <a:bodyPr/>
          <a:lstStyle/>
          <a:p>
            <a:fld id="{83B8A5CE-CF31-49B7-9540-2C22ED49E000}" type="slidenum">
              <a:rPr lang="en-US" smtClean="0"/>
              <a:t>15</a:t>
            </a:fld>
            <a:endParaRPr lang="en-US"/>
          </a:p>
        </p:txBody>
      </p:sp>
    </p:spTree>
    <p:extLst>
      <p:ext uri="{BB962C8B-B14F-4D97-AF65-F5344CB8AC3E}">
        <p14:creationId xmlns:p14="http://schemas.microsoft.com/office/powerpoint/2010/main" val="4178746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911B7C3-3A1D-4E67-943A-753BD6231AA8}" type="slidenum">
              <a:rPr lang="tr-TR" smtClean="0"/>
              <a:t>32</a:t>
            </a:fld>
            <a:endParaRPr lang="tr-TR"/>
          </a:p>
        </p:txBody>
      </p:sp>
    </p:spTree>
    <p:extLst>
      <p:ext uri="{BB962C8B-B14F-4D97-AF65-F5344CB8AC3E}">
        <p14:creationId xmlns:p14="http://schemas.microsoft.com/office/powerpoint/2010/main" val="2407915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dirty="0"/>
          </a:p>
        </p:txBody>
      </p:sp>
      <p:sp>
        <p:nvSpPr>
          <p:cNvPr id="4" name="Slayt Numarası Yer Tutucusu 3"/>
          <p:cNvSpPr>
            <a:spLocks noGrp="1"/>
          </p:cNvSpPr>
          <p:nvPr>
            <p:ph type="sldNum" sz="quarter" idx="5"/>
          </p:nvPr>
        </p:nvSpPr>
        <p:spPr/>
        <p:txBody>
          <a:bodyPr/>
          <a:lstStyle/>
          <a:p>
            <a:fld id="{AF7BD7F1-5625-452E-AF20-C8BB367B79BF}" type="slidenum">
              <a:rPr lang="en-GB" smtClean="0"/>
              <a:t>33</a:t>
            </a:fld>
            <a:endParaRPr lang="en-GB"/>
          </a:p>
        </p:txBody>
      </p:sp>
    </p:spTree>
    <p:extLst>
      <p:ext uri="{BB962C8B-B14F-4D97-AF65-F5344CB8AC3E}">
        <p14:creationId xmlns:p14="http://schemas.microsoft.com/office/powerpoint/2010/main" val="3462720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More</a:t>
            </a:r>
            <a:r>
              <a:rPr lang="tr-TR" dirty="0"/>
              <a:t> </a:t>
            </a:r>
            <a:r>
              <a:rPr lang="tr-TR" dirty="0" err="1"/>
              <a:t>like</a:t>
            </a:r>
            <a:r>
              <a:rPr lang="tr-TR" dirty="0"/>
              <a:t> </a:t>
            </a:r>
            <a:r>
              <a:rPr lang="tr-TR" dirty="0" err="1"/>
              <a:t>disclosing</a:t>
            </a:r>
            <a:r>
              <a:rPr lang="tr-TR" dirty="0"/>
              <a:t> </a:t>
            </a:r>
            <a:r>
              <a:rPr lang="tr-TR" dirty="0" err="1"/>
              <a:t>flow</a:t>
            </a:r>
            <a:r>
              <a:rPr lang="tr-TR" dirty="0"/>
              <a:t> </a:t>
            </a:r>
            <a:r>
              <a:rPr lang="tr-TR" dirty="0" err="1"/>
              <a:t>chart</a:t>
            </a:r>
            <a:r>
              <a:rPr lang="tr-TR" dirty="0"/>
              <a:t> </a:t>
            </a:r>
            <a:endParaRPr lang="en-GB" dirty="0"/>
          </a:p>
        </p:txBody>
      </p:sp>
      <p:sp>
        <p:nvSpPr>
          <p:cNvPr id="4" name="Slayt Numarası Yer Tutucusu 3"/>
          <p:cNvSpPr>
            <a:spLocks noGrp="1"/>
          </p:cNvSpPr>
          <p:nvPr>
            <p:ph type="sldNum" sz="quarter" idx="5"/>
          </p:nvPr>
        </p:nvSpPr>
        <p:spPr/>
        <p:txBody>
          <a:bodyPr/>
          <a:lstStyle/>
          <a:p>
            <a:fld id="{AF7BD7F1-5625-452E-AF20-C8BB367B79BF}" type="slidenum">
              <a:rPr lang="en-GB" smtClean="0"/>
              <a:t>34</a:t>
            </a:fld>
            <a:endParaRPr lang="en-GB"/>
          </a:p>
        </p:txBody>
      </p:sp>
    </p:spTree>
    <p:extLst>
      <p:ext uri="{BB962C8B-B14F-4D97-AF65-F5344CB8AC3E}">
        <p14:creationId xmlns:p14="http://schemas.microsoft.com/office/powerpoint/2010/main" val="640170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dirty="0"/>
          </a:p>
        </p:txBody>
      </p:sp>
      <p:sp>
        <p:nvSpPr>
          <p:cNvPr id="4" name="Slayt Numarası Yer Tutucusu 3"/>
          <p:cNvSpPr>
            <a:spLocks noGrp="1"/>
          </p:cNvSpPr>
          <p:nvPr>
            <p:ph type="sldNum" sz="quarter" idx="5"/>
          </p:nvPr>
        </p:nvSpPr>
        <p:spPr/>
        <p:txBody>
          <a:bodyPr/>
          <a:lstStyle/>
          <a:p>
            <a:fld id="{AF7BD7F1-5625-452E-AF20-C8BB367B79BF}" type="slidenum">
              <a:rPr lang="en-GB" smtClean="0"/>
              <a:t>35</a:t>
            </a:fld>
            <a:endParaRPr lang="en-GB"/>
          </a:p>
        </p:txBody>
      </p:sp>
    </p:spTree>
    <p:extLst>
      <p:ext uri="{BB962C8B-B14F-4D97-AF65-F5344CB8AC3E}">
        <p14:creationId xmlns:p14="http://schemas.microsoft.com/office/powerpoint/2010/main" val="4220387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We</a:t>
            </a:r>
            <a:r>
              <a:rPr lang="tr-TR" dirty="0"/>
              <a:t> </a:t>
            </a:r>
            <a:r>
              <a:rPr lang="tr-TR" dirty="0" err="1"/>
              <a:t>recommend</a:t>
            </a:r>
            <a:r>
              <a:rPr lang="tr-TR" dirty="0"/>
              <a:t> </a:t>
            </a:r>
            <a:r>
              <a:rPr lang="tr-TR" dirty="0" err="1"/>
              <a:t>the</a:t>
            </a:r>
            <a:r>
              <a:rPr lang="tr-TR" dirty="0"/>
              <a:t> CII </a:t>
            </a:r>
            <a:r>
              <a:rPr lang="tr-TR" dirty="0" err="1"/>
              <a:t>because</a:t>
            </a:r>
            <a:r>
              <a:rPr lang="tr-TR" dirty="0"/>
              <a:t> it </a:t>
            </a:r>
            <a:r>
              <a:rPr lang="tr-TR" dirty="0" err="1"/>
              <a:t>solid</a:t>
            </a:r>
            <a:r>
              <a:rPr lang="tr-TR" dirty="0"/>
              <a:t> </a:t>
            </a:r>
            <a:r>
              <a:rPr lang="tr-TR" dirty="0" err="1"/>
              <a:t>means</a:t>
            </a:r>
            <a:r>
              <a:rPr lang="tr-TR" dirty="0"/>
              <a:t> </a:t>
            </a:r>
            <a:r>
              <a:rPr lang="tr-TR" dirty="0" err="1"/>
              <a:t>may</a:t>
            </a:r>
            <a:r>
              <a:rPr lang="tr-TR" dirty="0"/>
              <a:t> limit </a:t>
            </a:r>
            <a:r>
              <a:rPr lang="tr-TR" dirty="0" err="1"/>
              <a:t>the</a:t>
            </a:r>
            <a:r>
              <a:rPr lang="tr-TR" dirty="0"/>
              <a:t> </a:t>
            </a:r>
            <a:r>
              <a:rPr lang="tr-TR" dirty="0" err="1"/>
              <a:t>protection</a:t>
            </a:r>
            <a:r>
              <a:rPr lang="tr-TR" dirty="0"/>
              <a:t> </a:t>
            </a:r>
            <a:r>
              <a:rPr lang="tr-TR" dirty="0" err="1"/>
              <a:t>scope</a:t>
            </a:r>
            <a:r>
              <a:rPr lang="tr-TR" dirty="0"/>
              <a:t>.</a:t>
            </a:r>
          </a:p>
          <a:p>
            <a:endParaRPr lang="tr-TR" dirty="0"/>
          </a:p>
          <a:p>
            <a:r>
              <a:rPr lang="tr-TR" dirty="0" err="1"/>
              <a:t>Computer</a:t>
            </a:r>
            <a:r>
              <a:rPr lang="tr-TR" dirty="0"/>
              <a:t> here </a:t>
            </a:r>
            <a:r>
              <a:rPr lang="tr-TR" dirty="0" err="1"/>
              <a:t>represent</a:t>
            </a:r>
            <a:r>
              <a:rPr lang="tr-TR" dirty="0"/>
              <a:t> </a:t>
            </a:r>
            <a:r>
              <a:rPr lang="tr-TR" dirty="0" err="1"/>
              <a:t>any</a:t>
            </a:r>
            <a:r>
              <a:rPr lang="tr-TR" dirty="0"/>
              <a:t> </a:t>
            </a:r>
            <a:r>
              <a:rPr lang="tr-TR" dirty="0" err="1"/>
              <a:t>electronic</a:t>
            </a:r>
            <a:r>
              <a:rPr lang="tr-TR" dirty="0"/>
              <a:t> </a:t>
            </a:r>
            <a:r>
              <a:rPr lang="tr-TR" dirty="0" err="1"/>
              <a:t>device</a:t>
            </a:r>
            <a:r>
              <a:rPr lang="tr-TR" dirty="0"/>
              <a:t> </a:t>
            </a:r>
            <a:r>
              <a:rPr lang="tr-TR" dirty="0" err="1"/>
              <a:t>or</a:t>
            </a:r>
            <a:r>
              <a:rPr lang="tr-TR" dirty="0"/>
              <a:t> </a:t>
            </a:r>
            <a:r>
              <a:rPr lang="tr-TR" dirty="0" err="1"/>
              <a:t>means</a:t>
            </a:r>
            <a:r>
              <a:rPr lang="tr-TR" dirty="0"/>
              <a:t> </a:t>
            </a:r>
            <a:r>
              <a:rPr lang="tr-TR" dirty="0" err="1"/>
              <a:t>capable</a:t>
            </a:r>
            <a:r>
              <a:rPr lang="tr-TR" dirty="0"/>
              <a:t> of </a:t>
            </a:r>
            <a:r>
              <a:rPr lang="tr-TR" dirty="0" err="1"/>
              <a:t>process</a:t>
            </a:r>
            <a:r>
              <a:rPr lang="tr-TR" dirty="0"/>
              <a:t> data </a:t>
            </a:r>
            <a:endParaRPr lang="en-GB" dirty="0"/>
          </a:p>
        </p:txBody>
      </p:sp>
      <p:sp>
        <p:nvSpPr>
          <p:cNvPr id="4" name="Slayt Numarası Yer Tutucusu 3"/>
          <p:cNvSpPr>
            <a:spLocks noGrp="1"/>
          </p:cNvSpPr>
          <p:nvPr>
            <p:ph type="sldNum" sz="quarter" idx="5"/>
          </p:nvPr>
        </p:nvSpPr>
        <p:spPr/>
        <p:txBody>
          <a:bodyPr/>
          <a:lstStyle/>
          <a:p>
            <a:fld id="{AF7BD7F1-5625-452E-AF20-C8BB367B79BF}" type="slidenum">
              <a:rPr lang="en-GB" smtClean="0"/>
              <a:t>36</a:t>
            </a:fld>
            <a:endParaRPr lang="en-GB"/>
          </a:p>
        </p:txBody>
      </p:sp>
    </p:spTree>
    <p:extLst>
      <p:ext uri="{BB962C8B-B14F-4D97-AF65-F5344CB8AC3E}">
        <p14:creationId xmlns:p14="http://schemas.microsoft.com/office/powerpoint/2010/main" val="2464438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The</a:t>
            </a:r>
            <a:r>
              <a:rPr lang="tr-TR" dirty="0"/>
              <a:t> </a:t>
            </a:r>
            <a:r>
              <a:rPr lang="tr-TR" dirty="0" err="1"/>
              <a:t>purpose</a:t>
            </a:r>
            <a:r>
              <a:rPr lang="tr-TR" dirty="0"/>
              <a:t> of </a:t>
            </a:r>
            <a:r>
              <a:rPr lang="tr-TR" dirty="0" err="1"/>
              <a:t>the</a:t>
            </a:r>
            <a:r>
              <a:rPr lang="tr-TR" dirty="0"/>
              <a:t> </a:t>
            </a:r>
            <a:r>
              <a:rPr lang="tr-TR" dirty="0" err="1"/>
              <a:t>invention</a:t>
            </a:r>
            <a:r>
              <a:rPr lang="tr-TR" dirty="0"/>
              <a:t> </a:t>
            </a:r>
            <a:r>
              <a:rPr lang="tr-TR" dirty="0" err="1"/>
              <a:t>can’t</a:t>
            </a:r>
            <a:r>
              <a:rPr lang="tr-TR" dirty="0"/>
              <a:t> be </a:t>
            </a:r>
            <a:r>
              <a:rPr lang="tr-TR" dirty="0" err="1"/>
              <a:t>generic</a:t>
            </a:r>
            <a:endParaRPr lang="tr-TR" dirty="0"/>
          </a:p>
          <a:p>
            <a:endParaRPr lang="tr-TR" dirty="0"/>
          </a:p>
        </p:txBody>
      </p:sp>
      <p:sp>
        <p:nvSpPr>
          <p:cNvPr id="4" name="Slayt Numarası Yer Tutucusu 3"/>
          <p:cNvSpPr>
            <a:spLocks noGrp="1"/>
          </p:cNvSpPr>
          <p:nvPr>
            <p:ph type="sldNum" sz="quarter" idx="5"/>
          </p:nvPr>
        </p:nvSpPr>
        <p:spPr/>
        <p:txBody>
          <a:bodyPr/>
          <a:lstStyle/>
          <a:p>
            <a:fld id="{AF7BD7F1-5625-452E-AF20-C8BB367B79BF}" type="slidenum">
              <a:rPr lang="en-GB" smtClean="0"/>
              <a:t>37</a:t>
            </a:fld>
            <a:endParaRPr lang="en-GB"/>
          </a:p>
        </p:txBody>
      </p:sp>
    </p:spTree>
    <p:extLst>
      <p:ext uri="{BB962C8B-B14F-4D97-AF65-F5344CB8AC3E}">
        <p14:creationId xmlns:p14="http://schemas.microsoft.com/office/powerpoint/2010/main" val="3329411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422E76-E436-F26C-BF52-BD75673F3B1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299619D-0AB5-7B2D-A9F0-790A7C8CBE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7B1349C-3933-3D27-1549-2CEFCE1CBE2F}"/>
              </a:ext>
            </a:extLst>
          </p:cNvPr>
          <p:cNvSpPr>
            <a:spLocks noGrp="1"/>
          </p:cNvSpPr>
          <p:nvPr>
            <p:ph type="dt" sz="half" idx="10"/>
          </p:nvPr>
        </p:nvSpPr>
        <p:spPr/>
        <p:txBody>
          <a:bodyPr/>
          <a:lstStyle/>
          <a:p>
            <a:fld id="{FBED472A-0912-4782-82B3-B715ECE85D99}" type="datetimeFigureOut">
              <a:rPr lang="tr-TR" smtClean="0"/>
              <a:t>8.04.2026</a:t>
            </a:fld>
            <a:endParaRPr lang="tr-TR"/>
          </a:p>
        </p:txBody>
      </p:sp>
      <p:sp>
        <p:nvSpPr>
          <p:cNvPr id="5" name="Alt Bilgi Yer Tutucusu 4">
            <a:extLst>
              <a:ext uri="{FF2B5EF4-FFF2-40B4-BE49-F238E27FC236}">
                <a16:creationId xmlns:a16="http://schemas.microsoft.com/office/drawing/2014/main" id="{06B0A062-EF7D-9856-4C93-5E105D4EC25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911294D-DEA1-A00B-9DB9-B663637FBA59}"/>
              </a:ext>
            </a:extLst>
          </p:cNvPr>
          <p:cNvSpPr>
            <a:spLocks noGrp="1"/>
          </p:cNvSpPr>
          <p:nvPr>
            <p:ph type="sldNum" sz="quarter" idx="12"/>
          </p:nvPr>
        </p:nvSpPr>
        <p:spPr/>
        <p:txBody>
          <a:bodyPr/>
          <a:lstStyle/>
          <a:p>
            <a:fld id="{174E4082-4929-4774-8148-CE1B0A00B352}" type="slidenum">
              <a:rPr lang="tr-TR" smtClean="0"/>
              <a:t>‹#›</a:t>
            </a:fld>
            <a:endParaRPr lang="tr-TR"/>
          </a:p>
        </p:txBody>
      </p:sp>
    </p:spTree>
    <p:extLst>
      <p:ext uri="{BB962C8B-B14F-4D97-AF65-F5344CB8AC3E}">
        <p14:creationId xmlns:p14="http://schemas.microsoft.com/office/powerpoint/2010/main" val="1573774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B0F18E-9E64-19A6-20B7-FA738D9661B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260878D-1BFD-5B6A-8097-A90383CD623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458E206-F626-CBEB-AF8A-52CD9D0223F1}"/>
              </a:ext>
            </a:extLst>
          </p:cNvPr>
          <p:cNvSpPr>
            <a:spLocks noGrp="1"/>
          </p:cNvSpPr>
          <p:nvPr>
            <p:ph type="dt" sz="half" idx="10"/>
          </p:nvPr>
        </p:nvSpPr>
        <p:spPr/>
        <p:txBody>
          <a:bodyPr/>
          <a:lstStyle/>
          <a:p>
            <a:fld id="{FBED472A-0912-4782-82B3-B715ECE85D99}" type="datetimeFigureOut">
              <a:rPr lang="tr-TR" smtClean="0"/>
              <a:t>8.04.2026</a:t>
            </a:fld>
            <a:endParaRPr lang="tr-TR"/>
          </a:p>
        </p:txBody>
      </p:sp>
      <p:sp>
        <p:nvSpPr>
          <p:cNvPr id="5" name="Alt Bilgi Yer Tutucusu 4">
            <a:extLst>
              <a:ext uri="{FF2B5EF4-FFF2-40B4-BE49-F238E27FC236}">
                <a16:creationId xmlns:a16="http://schemas.microsoft.com/office/drawing/2014/main" id="{447F34C0-7138-C5B5-5249-69334B2BBE0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C82D46F-8943-F437-E44D-AE8FD9F3F088}"/>
              </a:ext>
            </a:extLst>
          </p:cNvPr>
          <p:cNvSpPr>
            <a:spLocks noGrp="1"/>
          </p:cNvSpPr>
          <p:nvPr>
            <p:ph type="sldNum" sz="quarter" idx="12"/>
          </p:nvPr>
        </p:nvSpPr>
        <p:spPr/>
        <p:txBody>
          <a:bodyPr/>
          <a:lstStyle/>
          <a:p>
            <a:fld id="{174E4082-4929-4774-8148-CE1B0A00B352}" type="slidenum">
              <a:rPr lang="tr-TR" smtClean="0"/>
              <a:t>‹#›</a:t>
            </a:fld>
            <a:endParaRPr lang="tr-TR"/>
          </a:p>
        </p:txBody>
      </p:sp>
    </p:spTree>
    <p:extLst>
      <p:ext uri="{BB962C8B-B14F-4D97-AF65-F5344CB8AC3E}">
        <p14:creationId xmlns:p14="http://schemas.microsoft.com/office/powerpoint/2010/main" val="17867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24A5DCF-56FE-C9B8-20A1-E03BFB8AFE2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3F9B3F5-4A8A-86C5-BA4B-F280818261A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8387F1B-87B0-DB2F-A216-E56B6A3B1047}"/>
              </a:ext>
            </a:extLst>
          </p:cNvPr>
          <p:cNvSpPr>
            <a:spLocks noGrp="1"/>
          </p:cNvSpPr>
          <p:nvPr>
            <p:ph type="dt" sz="half" idx="10"/>
          </p:nvPr>
        </p:nvSpPr>
        <p:spPr/>
        <p:txBody>
          <a:bodyPr/>
          <a:lstStyle/>
          <a:p>
            <a:fld id="{FBED472A-0912-4782-82B3-B715ECE85D99}" type="datetimeFigureOut">
              <a:rPr lang="tr-TR" smtClean="0"/>
              <a:t>8.04.2026</a:t>
            </a:fld>
            <a:endParaRPr lang="tr-TR"/>
          </a:p>
        </p:txBody>
      </p:sp>
      <p:sp>
        <p:nvSpPr>
          <p:cNvPr id="5" name="Alt Bilgi Yer Tutucusu 4">
            <a:extLst>
              <a:ext uri="{FF2B5EF4-FFF2-40B4-BE49-F238E27FC236}">
                <a16:creationId xmlns:a16="http://schemas.microsoft.com/office/drawing/2014/main" id="{7886E25E-5016-7DEA-BFE2-EE8A01E7B8A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0578C4B-A2D0-BC36-2EAE-2750124D8D58}"/>
              </a:ext>
            </a:extLst>
          </p:cNvPr>
          <p:cNvSpPr>
            <a:spLocks noGrp="1"/>
          </p:cNvSpPr>
          <p:nvPr>
            <p:ph type="sldNum" sz="quarter" idx="12"/>
          </p:nvPr>
        </p:nvSpPr>
        <p:spPr/>
        <p:txBody>
          <a:bodyPr/>
          <a:lstStyle/>
          <a:p>
            <a:fld id="{174E4082-4929-4774-8148-CE1B0A00B352}" type="slidenum">
              <a:rPr lang="tr-TR" smtClean="0"/>
              <a:t>‹#›</a:t>
            </a:fld>
            <a:endParaRPr lang="tr-TR"/>
          </a:p>
        </p:txBody>
      </p:sp>
    </p:spTree>
    <p:extLst>
      <p:ext uri="{BB962C8B-B14F-4D97-AF65-F5344CB8AC3E}">
        <p14:creationId xmlns:p14="http://schemas.microsoft.com/office/powerpoint/2010/main" val="2296745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02393" y="2863392"/>
            <a:ext cx="10787211" cy="60939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414663" y="3511041"/>
            <a:ext cx="11362672" cy="387798"/>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36283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1241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BBC903-D0A6-CC60-3522-11E9A4457D6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B10C27A-B75C-FA4F-F24E-AC613EA4250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1291D67-9B33-B3CC-9F68-7CD95C8DE2A5}"/>
              </a:ext>
            </a:extLst>
          </p:cNvPr>
          <p:cNvSpPr>
            <a:spLocks noGrp="1"/>
          </p:cNvSpPr>
          <p:nvPr>
            <p:ph type="dt" sz="half" idx="10"/>
          </p:nvPr>
        </p:nvSpPr>
        <p:spPr/>
        <p:txBody>
          <a:bodyPr/>
          <a:lstStyle/>
          <a:p>
            <a:fld id="{FBED472A-0912-4782-82B3-B715ECE85D99}" type="datetimeFigureOut">
              <a:rPr lang="tr-TR" smtClean="0"/>
              <a:t>8.04.2026</a:t>
            </a:fld>
            <a:endParaRPr lang="tr-TR"/>
          </a:p>
        </p:txBody>
      </p:sp>
      <p:sp>
        <p:nvSpPr>
          <p:cNvPr id="5" name="Alt Bilgi Yer Tutucusu 4">
            <a:extLst>
              <a:ext uri="{FF2B5EF4-FFF2-40B4-BE49-F238E27FC236}">
                <a16:creationId xmlns:a16="http://schemas.microsoft.com/office/drawing/2014/main" id="{8774B03A-AF57-2A8A-00CB-B60042A6ED2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560BADA-2238-92CD-883C-F241A0203D97}"/>
              </a:ext>
            </a:extLst>
          </p:cNvPr>
          <p:cNvSpPr>
            <a:spLocks noGrp="1"/>
          </p:cNvSpPr>
          <p:nvPr>
            <p:ph type="sldNum" sz="quarter" idx="12"/>
          </p:nvPr>
        </p:nvSpPr>
        <p:spPr/>
        <p:txBody>
          <a:bodyPr/>
          <a:lstStyle/>
          <a:p>
            <a:fld id="{174E4082-4929-4774-8148-CE1B0A00B352}" type="slidenum">
              <a:rPr lang="tr-TR" smtClean="0"/>
              <a:t>‹#›</a:t>
            </a:fld>
            <a:endParaRPr lang="tr-TR"/>
          </a:p>
        </p:txBody>
      </p:sp>
    </p:spTree>
    <p:extLst>
      <p:ext uri="{BB962C8B-B14F-4D97-AF65-F5344CB8AC3E}">
        <p14:creationId xmlns:p14="http://schemas.microsoft.com/office/powerpoint/2010/main" val="338161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525413-E896-DDAD-31DF-F381A14CECF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6C0EDD8-29B8-521C-F6CC-295E0D5AF7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39616F4-F029-30A6-D958-49D234B43270}"/>
              </a:ext>
            </a:extLst>
          </p:cNvPr>
          <p:cNvSpPr>
            <a:spLocks noGrp="1"/>
          </p:cNvSpPr>
          <p:nvPr>
            <p:ph type="dt" sz="half" idx="10"/>
          </p:nvPr>
        </p:nvSpPr>
        <p:spPr/>
        <p:txBody>
          <a:bodyPr/>
          <a:lstStyle/>
          <a:p>
            <a:fld id="{FBED472A-0912-4782-82B3-B715ECE85D99}" type="datetimeFigureOut">
              <a:rPr lang="tr-TR" smtClean="0"/>
              <a:t>8.04.2026</a:t>
            </a:fld>
            <a:endParaRPr lang="tr-TR"/>
          </a:p>
        </p:txBody>
      </p:sp>
      <p:sp>
        <p:nvSpPr>
          <p:cNvPr id="5" name="Alt Bilgi Yer Tutucusu 4">
            <a:extLst>
              <a:ext uri="{FF2B5EF4-FFF2-40B4-BE49-F238E27FC236}">
                <a16:creationId xmlns:a16="http://schemas.microsoft.com/office/drawing/2014/main" id="{971A79DB-6A0C-92DE-14A7-2399DC5F4A7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B80BB65-FC53-BDB9-9943-ECD17B922AF9}"/>
              </a:ext>
            </a:extLst>
          </p:cNvPr>
          <p:cNvSpPr>
            <a:spLocks noGrp="1"/>
          </p:cNvSpPr>
          <p:nvPr>
            <p:ph type="sldNum" sz="quarter" idx="12"/>
          </p:nvPr>
        </p:nvSpPr>
        <p:spPr/>
        <p:txBody>
          <a:bodyPr/>
          <a:lstStyle/>
          <a:p>
            <a:fld id="{174E4082-4929-4774-8148-CE1B0A00B352}" type="slidenum">
              <a:rPr lang="tr-TR" smtClean="0"/>
              <a:t>‹#›</a:t>
            </a:fld>
            <a:endParaRPr lang="tr-TR"/>
          </a:p>
        </p:txBody>
      </p:sp>
    </p:spTree>
    <p:extLst>
      <p:ext uri="{BB962C8B-B14F-4D97-AF65-F5344CB8AC3E}">
        <p14:creationId xmlns:p14="http://schemas.microsoft.com/office/powerpoint/2010/main" val="1825643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EE5649-2EAD-1AFA-E84A-690AE77F513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F7C3804-79B1-5EE8-E916-E55C1D3A90C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68A7E65-1E32-2E96-EB3C-8D5759A3DE9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9C1626F-4799-7C67-DC3F-57136E7F49D1}"/>
              </a:ext>
            </a:extLst>
          </p:cNvPr>
          <p:cNvSpPr>
            <a:spLocks noGrp="1"/>
          </p:cNvSpPr>
          <p:nvPr>
            <p:ph type="dt" sz="half" idx="10"/>
          </p:nvPr>
        </p:nvSpPr>
        <p:spPr/>
        <p:txBody>
          <a:bodyPr/>
          <a:lstStyle/>
          <a:p>
            <a:fld id="{FBED472A-0912-4782-82B3-B715ECE85D99}" type="datetimeFigureOut">
              <a:rPr lang="tr-TR" smtClean="0"/>
              <a:t>8.04.2026</a:t>
            </a:fld>
            <a:endParaRPr lang="tr-TR"/>
          </a:p>
        </p:txBody>
      </p:sp>
      <p:sp>
        <p:nvSpPr>
          <p:cNvPr id="6" name="Alt Bilgi Yer Tutucusu 5">
            <a:extLst>
              <a:ext uri="{FF2B5EF4-FFF2-40B4-BE49-F238E27FC236}">
                <a16:creationId xmlns:a16="http://schemas.microsoft.com/office/drawing/2014/main" id="{F3E84453-1E9A-0557-D0F4-E13FC070171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8379B9D-5635-B633-3045-1CC366D74A76}"/>
              </a:ext>
            </a:extLst>
          </p:cNvPr>
          <p:cNvSpPr>
            <a:spLocks noGrp="1"/>
          </p:cNvSpPr>
          <p:nvPr>
            <p:ph type="sldNum" sz="quarter" idx="12"/>
          </p:nvPr>
        </p:nvSpPr>
        <p:spPr/>
        <p:txBody>
          <a:bodyPr/>
          <a:lstStyle/>
          <a:p>
            <a:fld id="{174E4082-4929-4774-8148-CE1B0A00B352}" type="slidenum">
              <a:rPr lang="tr-TR" smtClean="0"/>
              <a:t>‹#›</a:t>
            </a:fld>
            <a:endParaRPr lang="tr-TR"/>
          </a:p>
        </p:txBody>
      </p:sp>
    </p:spTree>
    <p:extLst>
      <p:ext uri="{BB962C8B-B14F-4D97-AF65-F5344CB8AC3E}">
        <p14:creationId xmlns:p14="http://schemas.microsoft.com/office/powerpoint/2010/main" val="64434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8E3E92-E3F9-31FF-61E6-0FF9AADC49D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471F1A3-FCAE-122B-B559-058A6D6515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0D2A94E-9783-B933-6A63-A4A910928CC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206C7F2-D694-9BDB-987D-7B9DCFE41F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6002198-00D1-5E16-FBE6-0851BD2F1D1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733B748-B279-91DF-AE6A-57EBADFD5349}"/>
              </a:ext>
            </a:extLst>
          </p:cNvPr>
          <p:cNvSpPr>
            <a:spLocks noGrp="1"/>
          </p:cNvSpPr>
          <p:nvPr>
            <p:ph type="dt" sz="half" idx="10"/>
          </p:nvPr>
        </p:nvSpPr>
        <p:spPr/>
        <p:txBody>
          <a:bodyPr/>
          <a:lstStyle/>
          <a:p>
            <a:fld id="{FBED472A-0912-4782-82B3-B715ECE85D99}" type="datetimeFigureOut">
              <a:rPr lang="tr-TR" smtClean="0"/>
              <a:t>8.04.2026</a:t>
            </a:fld>
            <a:endParaRPr lang="tr-TR"/>
          </a:p>
        </p:txBody>
      </p:sp>
      <p:sp>
        <p:nvSpPr>
          <p:cNvPr id="8" name="Alt Bilgi Yer Tutucusu 7">
            <a:extLst>
              <a:ext uri="{FF2B5EF4-FFF2-40B4-BE49-F238E27FC236}">
                <a16:creationId xmlns:a16="http://schemas.microsoft.com/office/drawing/2014/main" id="{4854FDF2-B870-CD8F-D016-AFE7311FF20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B01A9B5-807A-46FF-0C06-93639F801957}"/>
              </a:ext>
            </a:extLst>
          </p:cNvPr>
          <p:cNvSpPr>
            <a:spLocks noGrp="1"/>
          </p:cNvSpPr>
          <p:nvPr>
            <p:ph type="sldNum" sz="quarter" idx="12"/>
          </p:nvPr>
        </p:nvSpPr>
        <p:spPr/>
        <p:txBody>
          <a:bodyPr/>
          <a:lstStyle/>
          <a:p>
            <a:fld id="{174E4082-4929-4774-8148-CE1B0A00B352}" type="slidenum">
              <a:rPr lang="tr-TR" smtClean="0"/>
              <a:t>‹#›</a:t>
            </a:fld>
            <a:endParaRPr lang="tr-TR"/>
          </a:p>
        </p:txBody>
      </p:sp>
    </p:spTree>
    <p:extLst>
      <p:ext uri="{BB962C8B-B14F-4D97-AF65-F5344CB8AC3E}">
        <p14:creationId xmlns:p14="http://schemas.microsoft.com/office/powerpoint/2010/main" val="1197325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FC6E21-3CAB-67F1-05B5-2CCF9098C36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CBE584A-9280-65F1-FD0D-3032DD0DABFC}"/>
              </a:ext>
            </a:extLst>
          </p:cNvPr>
          <p:cNvSpPr>
            <a:spLocks noGrp="1"/>
          </p:cNvSpPr>
          <p:nvPr>
            <p:ph type="dt" sz="half" idx="10"/>
          </p:nvPr>
        </p:nvSpPr>
        <p:spPr/>
        <p:txBody>
          <a:bodyPr/>
          <a:lstStyle/>
          <a:p>
            <a:fld id="{FBED472A-0912-4782-82B3-B715ECE85D99}" type="datetimeFigureOut">
              <a:rPr lang="tr-TR" smtClean="0"/>
              <a:t>8.04.2026</a:t>
            </a:fld>
            <a:endParaRPr lang="tr-TR"/>
          </a:p>
        </p:txBody>
      </p:sp>
      <p:sp>
        <p:nvSpPr>
          <p:cNvPr id="4" name="Alt Bilgi Yer Tutucusu 3">
            <a:extLst>
              <a:ext uri="{FF2B5EF4-FFF2-40B4-BE49-F238E27FC236}">
                <a16:creationId xmlns:a16="http://schemas.microsoft.com/office/drawing/2014/main" id="{0288536F-3820-C3F5-4481-2A5ABC6D2A4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0908B29-B6C4-81D3-4C75-510B2C25E1E6}"/>
              </a:ext>
            </a:extLst>
          </p:cNvPr>
          <p:cNvSpPr>
            <a:spLocks noGrp="1"/>
          </p:cNvSpPr>
          <p:nvPr>
            <p:ph type="sldNum" sz="quarter" idx="12"/>
          </p:nvPr>
        </p:nvSpPr>
        <p:spPr/>
        <p:txBody>
          <a:bodyPr/>
          <a:lstStyle/>
          <a:p>
            <a:fld id="{174E4082-4929-4774-8148-CE1B0A00B352}" type="slidenum">
              <a:rPr lang="tr-TR" smtClean="0"/>
              <a:t>‹#›</a:t>
            </a:fld>
            <a:endParaRPr lang="tr-TR"/>
          </a:p>
        </p:txBody>
      </p:sp>
    </p:spTree>
    <p:extLst>
      <p:ext uri="{BB962C8B-B14F-4D97-AF65-F5344CB8AC3E}">
        <p14:creationId xmlns:p14="http://schemas.microsoft.com/office/powerpoint/2010/main" val="101869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B4CC0DA-9A84-41F2-911F-582BE96E6539}"/>
              </a:ext>
            </a:extLst>
          </p:cNvPr>
          <p:cNvSpPr>
            <a:spLocks noGrp="1"/>
          </p:cNvSpPr>
          <p:nvPr>
            <p:ph type="dt" sz="half" idx="10"/>
          </p:nvPr>
        </p:nvSpPr>
        <p:spPr/>
        <p:txBody>
          <a:bodyPr/>
          <a:lstStyle/>
          <a:p>
            <a:fld id="{FBED472A-0912-4782-82B3-B715ECE85D99}" type="datetimeFigureOut">
              <a:rPr lang="tr-TR" smtClean="0"/>
              <a:t>8.04.2026</a:t>
            </a:fld>
            <a:endParaRPr lang="tr-TR"/>
          </a:p>
        </p:txBody>
      </p:sp>
      <p:sp>
        <p:nvSpPr>
          <p:cNvPr id="3" name="Alt Bilgi Yer Tutucusu 2">
            <a:extLst>
              <a:ext uri="{FF2B5EF4-FFF2-40B4-BE49-F238E27FC236}">
                <a16:creationId xmlns:a16="http://schemas.microsoft.com/office/drawing/2014/main" id="{7EC33C0C-609C-692F-0721-495129CD776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B1BBE27-2D1D-FBAD-A310-54D5271152F5}"/>
              </a:ext>
            </a:extLst>
          </p:cNvPr>
          <p:cNvSpPr>
            <a:spLocks noGrp="1"/>
          </p:cNvSpPr>
          <p:nvPr>
            <p:ph type="sldNum" sz="quarter" idx="12"/>
          </p:nvPr>
        </p:nvSpPr>
        <p:spPr/>
        <p:txBody>
          <a:bodyPr/>
          <a:lstStyle/>
          <a:p>
            <a:fld id="{174E4082-4929-4774-8148-CE1B0A00B352}" type="slidenum">
              <a:rPr lang="tr-TR" smtClean="0"/>
              <a:t>‹#›</a:t>
            </a:fld>
            <a:endParaRPr lang="tr-TR"/>
          </a:p>
        </p:txBody>
      </p:sp>
    </p:spTree>
    <p:extLst>
      <p:ext uri="{BB962C8B-B14F-4D97-AF65-F5344CB8AC3E}">
        <p14:creationId xmlns:p14="http://schemas.microsoft.com/office/powerpoint/2010/main" val="4282171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996CB3-EE57-4B9C-9236-8D5F37C2994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0D760D5-0D50-761F-011C-80F682530C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4C15F239-7415-FF43-4CB1-CE0FF4AA61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0EC28F5-9C21-83ED-6395-FAD00AA51001}"/>
              </a:ext>
            </a:extLst>
          </p:cNvPr>
          <p:cNvSpPr>
            <a:spLocks noGrp="1"/>
          </p:cNvSpPr>
          <p:nvPr>
            <p:ph type="dt" sz="half" idx="10"/>
          </p:nvPr>
        </p:nvSpPr>
        <p:spPr/>
        <p:txBody>
          <a:bodyPr/>
          <a:lstStyle/>
          <a:p>
            <a:fld id="{FBED472A-0912-4782-82B3-B715ECE85D99}" type="datetimeFigureOut">
              <a:rPr lang="tr-TR" smtClean="0"/>
              <a:t>8.04.2026</a:t>
            </a:fld>
            <a:endParaRPr lang="tr-TR"/>
          </a:p>
        </p:txBody>
      </p:sp>
      <p:sp>
        <p:nvSpPr>
          <p:cNvPr id="6" name="Alt Bilgi Yer Tutucusu 5">
            <a:extLst>
              <a:ext uri="{FF2B5EF4-FFF2-40B4-BE49-F238E27FC236}">
                <a16:creationId xmlns:a16="http://schemas.microsoft.com/office/drawing/2014/main" id="{3F66B3D1-CB63-56C4-6016-E5193A000E2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C3E0BB9-0131-0B2C-CFBF-9C73F2F0CFA4}"/>
              </a:ext>
            </a:extLst>
          </p:cNvPr>
          <p:cNvSpPr>
            <a:spLocks noGrp="1"/>
          </p:cNvSpPr>
          <p:nvPr>
            <p:ph type="sldNum" sz="quarter" idx="12"/>
          </p:nvPr>
        </p:nvSpPr>
        <p:spPr/>
        <p:txBody>
          <a:bodyPr/>
          <a:lstStyle/>
          <a:p>
            <a:fld id="{174E4082-4929-4774-8148-CE1B0A00B352}" type="slidenum">
              <a:rPr lang="tr-TR" smtClean="0"/>
              <a:t>‹#›</a:t>
            </a:fld>
            <a:endParaRPr lang="tr-TR"/>
          </a:p>
        </p:txBody>
      </p:sp>
    </p:spTree>
    <p:extLst>
      <p:ext uri="{BB962C8B-B14F-4D97-AF65-F5344CB8AC3E}">
        <p14:creationId xmlns:p14="http://schemas.microsoft.com/office/powerpoint/2010/main" val="1374269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9DD9A0-839F-B23F-0ED2-8A53A42DF92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3121B8CB-0309-7B95-4D2C-FADEC41F36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C63B026-7E99-0E49-9283-E8B9F563A8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B6DBF96-3C20-2215-AD8C-F8282FB82796}"/>
              </a:ext>
            </a:extLst>
          </p:cNvPr>
          <p:cNvSpPr>
            <a:spLocks noGrp="1"/>
          </p:cNvSpPr>
          <p:nvPr>
            <p:ph type="dt" sz="half" idx="10"/>
          </p:nvPr>
        </p:nvSpPr>
        <p:spPr/>
        <p:txBody>
          <a:bodyPr/>
          <a:lstStyle/>
          <a:p>
            <a:fld id="{FBED472A-0912-4782-82B3-B715ECE85D99}" type="datetimeFigureOut">
              <a:rPr lang="tr-TR" smtClean="0"/>
              <a:t>8.04.2026</a:t>
            </a:fld>
            <a:endParaRPr lang="tr-TR"/>
          </a:p>
        </p:txBody>
      </p:sp>
      <p:sp>
        <p:nvSpPr>
          <p:cNvPr id="6" name="Alt Bilgi Yer Tutucusu 5">
            <a:extLst>
              <a:ext uri="{FF2B5EF4-FFF2-40B4-BE49-F238E27FC236}">
                <a16:creationId xmlns:a16="http://schemas.microsoft.com/office/drawing/2014/main" id="{38585939-CA55-2B48-C4B1-E83A61F882E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AA216C5-C522-91D5-F2E6-953124E4B6AB}"/>
              </a:ext>
            </a:extLst>
          </p:cNvPr>
          <p:cNvSpPr>
            <a:spLocks noGrp="1"/>
          </p:cNvSpPr>
          <p:nvPr>
            <p:ph type="sldNum" sz="quarter" idx="12"/>
          </p:nvPr>
        </p:nvSpPr>
        <p:spPr/>
        <p:txBody>
          <a:bodyPr/>
          <a:lstStyle/>
          <a:p>
            <a:fld id="{174E4082-4929-4774-8148-CE1B0A00B352}" type="slidenum">
              <a:rPr lang="tr-TR" smtClean="0"/>
              <a:t>‹#›</a:t>
            </a:fld>
            <a:endParaRPr lang="tr-TR"/>
          </a:p>
        </p:txBody>
      </p:sp>
    </p:spTree>
    <p:extLst>
      <p:ext uri="{BB962C8B-B14F-4D97-AF65-F5344CB8AC3E}">
        <p14:creationId xmlns:p14="http://schemas.microsoft.com/office/powerpoint/2010/main" val="1135712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FEF032C-DFDB-4405-54D0-211D0F8828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4949633-FC96-A910-973C-7E6AD337AF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AB83EC6-2D97-D714-C063-7BD0E64E7D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D472A-0912-4782-82B3-B715ECE85D99}" type="datetimeFigureOut">
              <a:rPr lang="tr-TR" smtClean="0"/>
              <a:t>8.04.2026</a:t>
            </a:fld>
            <a:endParaRPr lang="tr-TR"/>
          </a:p>
        </p:txBody>
      </p:sp>
      <p:sp>
        <p:nvSpPr>
          <p:cNvPr id="5" name="Alt Bilgi Yer Tutucusu 4">
            <a:extLst>
              <a:ext uri="{FF2B5EF4-FFF2-40B4-BE49-F238E27FC236}">
                <a16:creationId xmlns:a16="http://schemas.microsoft.com/office/drawing/2014/main" id="{89B4C12F-7E96-4F2E-6325-A78B9AEBC3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42153D6-26EE-595E-ACEB-5A1BD2782D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E4082-4929-4774-8148-CE1B0A00B352}" type="slidenum">
              <a:rPr lang="tr-TR" smtClean="0"/>
              <a:t>‹#›</a:t>
            </a:fld>
            <a:endParaRPr lang="tr-TR"/>
          </a:p>
        </p:txBody>
      </p:sp>
    </p:spTree>
    <p:extLst>
      <p:ext uri="{BB962C8B-B14F-4D97-AF65-F5344CB8AC3E}">
        <p14:creationId xmlns:p14="http://schemas.microsoft.com/office/powerpoint/2010/main" val="429990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s://worldwide.espacenet.com/patent/search" TargetMode="External"/><Relationship Id="rId7" Type="http://schemas.openxmlformats.org/officeDocument/2006/relationships/image" Target="../media/image3.jpg"/><Relationship Id="rId2" Type="http://schemas.openxmlformats.org/officeDocument/2006/relationships/hyperlink" Target="https://portal.turkpatent.gov.tr/anonim/arastirma/patent/detayli" TargetMode="External"/><Relationship Id="rId1" Type="http://schemas.openxmlformats.org/officeDocument/2006/relationships/slideLayout" Target="../slideLayouts/slideLayout12.xml"/><Relationship Id="rId6" Type="http://schemas.openxmlformats.org/officeDocument/2006/relationships/hyperlink" Target="https://depatisnet.dpma.de/DepatisNet/depatisnet?window=1&amp;space=menu&amp;content=index&amp;action=einsteiger" TargetMode="External"/><Relationship Id="rId5" Type="http://schemas.openxmlformats.org/officeDocument/2006/relationships/hyperlink" Target="http://www.ipdl.ncipi.go.jp/homepg_e.ipdl" TargetMode="External"/><Relationship Id="rId4" Type="http://schemas.openxmlformats.org/officeDocument/2006/relationships/hyperlink" Target="http://www.uspto.gov/patft/index.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73082" y="2531555"/>
            <a:ext cx="454659" cy="2246630"/>
          </a:xfrm>
          <a:custGeom>
            <a:avLst/>
            <a:gdLst/>
            <a:ahLst/>
            <a:cxnLst/>
            <a:rect l="l" t="t" r="r" b="b"/>
            <a:pathLst>
              <a:path w="454659" h="2246629">
                <a:moveTo>
                  <a:pt x="454151" y="0"/>
                </a:moveTo>
                <a:lnTo>
                  <a:pt x="0" y="0"/>
                </a:lnTo>
                <a:lnTo>
                  <a:pt x="0" y="2246375"/>
                </a:lnTo>
                <a:lnTo>
                  <a:pt x="454151" y="2246375"/>
                </a:lnTo>
                <a:lnTo>
                  <a:pt x="454151" y="0"/>
                </a:lnTo>
                <a:close/>
              </a:path>
            </a:pathLst>
          </a:custGeom>
          <a:solidFill>
            <a:srgbClr val="293878"/>
          </a:solidFill>
        </p:spPr>
        <p:txBody>
          <a:bodyPr wrap="square" lIns="0" tIns="0" rIns="0" bIns="0" rtlCol="0"/>
          <a:lstStyle/>
          <a:p>
            <a:endParaRPr/>
          </a:p>
        </p:txBody>
      </p:sp>
      <p:sp>
        <p:nvSpPr>
          <p:cNvPr id="3" name="object 3"/>
          <p:cNvSpPr/>
          <p:nvPr/>
        </p:nvSpPr>
        <p:spPr>
          <a:xfrm>
            <a:off x="2418425" y="3126030"/>
            <a:ext cx="1115695" cy="86995"/>
          </a:xfrm>
          <a:custGeom>
            <a:avLst/>
            <a:gdLst/>
            <a:ahLst/>
            <a:cxnLst/>
            <a:rect l="l" t="t" r="r" b="b"/>
            <a:pathLst>
              <a:path w="1115695" h="86994">
                <a:moveTo>
                  <a:pt x="1115568" y="0"/>
                </a:moveTo>
                <a:lnTo>
                  <a:pt x="0" y="0"/>
                </a:lnTo>
                <a:lnTo>
                  <a:pt x="0" y="86867"/>
                </a:lnTo>
                <a:lnTo>
                  <a:pt x="1115568" y="86867"/>
                </a:lnTo>
                <a:lnTo>
                  <a:pt x="1115568" y="0"/>
                </a:lnTo>
                <a:close/>
              </a:path>
            </a:pathLst>
          </a:custGeom>
          <a:solidFill>
            <a:srgbClr val="293878"/>
          </a:solidFill>
        </p:spPr>
        <p:txBody>
          <a:bodyPr wrap="square" lIns="0" tIns="0" rIns="0" bIns="0" rtlCol="0"/>
          <a:lstStyle/>
          <a:p>
            <a:endParaRPr/>
          </a:p>
        </p:txBody>
      </p:sp>
      <p:sp>
        <p:nvSpPr>
          <p:cNvPr id="4" name="object 4"/>
          <p:cNvSpPr txBox="1"/>
          <p:nvPr/>
        </p:nvSpPr>
        <p:spPr>
          <a:xfrm>
            <a:off x="4246626" y="6646571"/>
            <a:ext cx="2924810" cy="151323"/>
          </a:xfrm>
          <a:prstGeom prst="rect">
            <a:avLst/>
          </a:prstGeom>
        </p:spPr>
        <p:txBody>
          <a:bodyPr vert="horz" wrap="square" lIns="0" tIns="12700" rIns="0" bIns="0" rtlCol="0">
            <a:spAutoFit/>
          </a:bodyPr>
          <a:lstStyle/>
          <a:p>
            <a:pPr marL="12700">
              <a:spcBef>
                <a:spcPts val="100"/>
              </a:spcBef>
            </a:pPr>
            <a:r>
              <a:rPr lang="en-US" sz="900" b="1" spc="-95" dirty="0">
                <a:solidFill>
                  <a:srgbClr val="888888"/>
                </a:solidFill>
                <a:latin typeface="Tahoma"/>
                <a:cs typeface="Tahoma"/>
              </a:rPr>
              <a:t>© 2026 YALÇINER PATENT Confidential and proprietary</a:t>
            </a:r>
            <a:endParaRPr sz="900" dirty="0">
              <a:latin typeface="Tahoma"/>
              <a:cs typeface="Tahoma"/>
            </a:endParaRPr>
          </a:p>
        </p:txBody>
      </p:sp>
      <p:pic>
        <p:nvPicPr>
          <p:cNvPr id="5" name="object 5"/>
          <p:cNvPicPr/>
          <p:nvPr/>
        </p:nvPicPr>
        <p:blipFill>
          <a:blip r:embed="rId2" cstate="print"/>
          <a:stretch>
            <a:fillRect/>
          </a:stretch>
        </p:blipFill>
        <p:spPr>
          <a:xfrm>
            <a:off x="4706111" y="5770018"/>
            <a:ext cx="2098548" cy="642780"/>
          </a:xfrm>
          <a:prstGeom prst="rect">
            <a:avLst/>
          </a:prstGeom>
        </p:spPr>
      </p:pic>
      <p:sp>
        <p:nvSpPr>
          <p:cNvPr id="6" name="object 6"/>
          <p:cNvSpPr txBox="1"/>
          <p:nvPr/>
        </p:nvSpPr>
        <p:spPr>
          <a:xfrm>
            <a:off x="2406333" y="3340405"/>
            <a:ext cx="7379334" cy="627736"/>
          </a:xfrm>
          <a:prstGeom prst="rect">
            <a:avLst/>
          </a:prstGeom>
        </p:spPr>
        <p:txBody>
          <a:bodyPr vert="horz" wrap="square" lIns="0" tIns="12065" rIns="0" bIns="0" rtlCol="0">
            <a:spAutoFit/>
          </a:bodyPr>
          <a:lstStyle/>
          <a:p>
            <a:pPr marL="12700">
              <a:spcBef>
                <a:spcPts val="95"/>
              </a:spcBef>
              <a:tabLst>
                <a:tab pos="2783840" algn="l"/>
                <a:tab pos="3597910" algn="l"/>
              </a:tabLst>
            </a:pPr>
            <a:r>
              <a:rPr lang="tr-TR" sz="4000" b="1" spc="335" dirty="0">
                <a:solidFill>
                  <a:srgbClr val="293878"/>
                </a:solidFill>
                <a:latin typeface="Calibri"/>
                <a:cs typeface="Calibri"/>
              </a:rPr>
              <a:t>FİKRİ VE SİNAİ HAKLAR</a:t>
            </a:r>
            <a:endParaRPr sz="4000" dirty="0">
              <a:latin typeface="Calibri"/>
              <a:cs typeface="Calibri"/>
            </a:endParaRPr>
          </a:p>
        </p:txBody>
      </p:sp>
      <p:pic>
        <p:nvPicPr>
          <p:cNvPr id="9" name="Resim 8">
            <a:extLst>
              <a:ext uri="{FF2B5EF4-FFF2-40B4-BE49-F238E27FC236}">
                <a16:creationId xmlns:a16="http://schemas.microsoft.com/office/drawing/2014/main" id="{AE9B6006-C501-2425-4973-0FB7CBCF0157}"/>
              </a:ext>
            </a:extLst>
          </p:cNvPr>
          <p:cNvPicPr>
            <a:picLocks noChangeAspect="1"/>
          </p:cNvPicPr>
          <p:nvPr/>
        </p:nvPicPr>
        <p:blipFill>
          <a:blip r:embed="rId3"/>
          <a:stretch>
            <a:fillRect/>
          </a:stretch>
        </p:blipFill>
        <p:spPr>
          <a:xfrm>
            <a:off x="4668424" y="269196"/>
            <a:ext cx="2081213" cy="2005013"/>
          </a:xfrm>
          <a:prstGeom prst="rect">
            <a:avLst/>
          </a:prstGeom>
        </p:spPr>
      </p:pic>
      <p:sp>
        <p:nvSpPr>
          <p:cNvPr id="11" name="Metin kutusu 11">
            <a:extLst>
              <a:ext uri="{FF2B5EF4-FFF2-40B4-BE49-F238E27FC236}">
                <a16:creationId xmlns:a16="http://schemas.microsoft.com/office/drawing/2014/main" id="{5D17F944-3458-7BF8-4086-63E69351DFE5}"/>
              </a:ext>
            </a:extLst>
          </p:cNvPr>
          <p:cNvSpPr txBox="1"/>
          <p:nvPr/>
        </p:nvSpPr>
        <p:spPr>
          <a:xfrm>
            <a:off x="443372" y="4741058"/>
            <a:ext cx="11305256" cy="1671740"/>
          </a:xfrm>
          <a:prstGeom prst="rect">
            <a:avLst/>
          </a:prstGeom>
          <a:noFill/>
        </p:spPr>
        <p:txBody>
          <a:bodyPr wrap="square">
            <a:spAutoFit/>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lnSpc>
                <a:spcPct val="150000"/>
              </a:lnSpc>
            </a:pPr>
            <a:r>
              <a:rPr lang="tr-TR" sz="1400" b="0" spc="338" dirty="0">
                <a:solidFill>
                  <a:srgbClr val="000000">
                    <a:alpha val="100000"/>
                  </a:srgbClr>
                </a:solidFill>
                <a:latin typeface="Montserrat"/>
              </a:rPr>
              <a:t>Ali ŞİMŞEK</a:t>
            </a:r>
          </a:p>
          <a:p>
            <a:pPr>
              <a:lnSpc>
                <a:spcPct val="150000"/>
              </a:lnSpc>
            </a:pPr>
            <a:r>
              <a:rPr lang="tr-TR" sz="1400" b="0" spc="338" dirty="0">
                <a:solidFill>
                  <a:srgbClr val="000000">
                    <a:alpha val="100000"/>
                  </a:srgbClr>
                </a:solidFill>
                <a:latin typeface="Montserrat"/>
              </a:rPr>
              <a:t>Yalçıner Patent-Patent Bölüm Yöneticisi</a:t>
            </a:r>
          </a:p>
          <a:p>
            <a:pPr>
              <a:lnSpc>
                <a:spcPct val="150000"/>
              </a:lnSpc>
            </a:pPr>
            <a:endParaRPr lang="tr-TR" sz="1400" b="0" spc="338" dirty="0">
              <a:solidFill>
                <a:srgbClr val="000000">
                  <a:alpha val="100000"/>
                </a:srgbClr>
              </a:solidFill>
              <a:latin typeface="Montserrat"/>
            </a:endParaRPr>
          </a:p>
          <a:p>
            <a:pPr>
              <a:lnSpc>
                <a:spcPct val="150000"/>
              </a:lnSpc>
            </a:pPr>
            <a:endParaRPr lang="tr-TR" sz="1400" b="0" spc="338" dirty="0">
              <a:solidFill>
                <a:srgbClr val="000000">
                  <a:alpha val="100000"/>
                </a:srgbClr>
              </a:solidFill>
              <a:latin typeface="Montserrat"/>
            </a:endParaRPr>
          </a:p>
          <a:p>
            <a:pPr>
              <a:lnSpc>
                <a:spcPct val="150000"/>
              </a:lnSpc>
            </a:pPr>
            <a:r>
              <a:rPr lang="tr-TR" sz="1400" spc="338" dirty="0">
                <a:solidFill>
                  <a:srgbClr val="000000">
                    <a:alpha val="100000"/>
                  </a:srgbClr>
                </a:solidFill>
                <a:latin typeface="Montserrat"/>
              </a:rPr>
              <a:t>08 Nisan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8CF6BFF2-E3F4-4FC6-6AD1-9C29403B801D}"/>
              </a:ext>
            </a:extLst>
          </p:cNvPr>
          <p:cNvPicPr>
            <a:picLocks noChangeAspect="1"/>
          </p:cNvPicPr>
          <p:nvPr/>
        </p:nvPicPr>
        <p:blipFill>
          <a:blip r:embed="rId2"/>
          <a:stretch>
            <a:fillRect/>
          </a:stretch>
        </p:blipFill>
        <p:spPr>
          <a:xfrm>
            <a:off x="8668184" y="1950216"/>
            <a:ext cx="3144473" cy="4716710"/>
          </a:xfrm>
          <a:prstGeom prst="rect">
            <a:avLst/>
          </a:prstGeom>
        </p:spPr>
      </p:pic>
      <p:sp>
        <p:nvSpPr>
          <p:cNvPr id="2" name="object 6">
            <a:extLst>
              <a:ext uri="{FF2B5EF4-FFF2-40B4-BE49-F238E27FC236}">
                <a16:creationId xmlns:a16="http://schemas.microsoft.com/office/drawing/2014/main" id="{77BFC34B-4393-3EE0-45C0-CC64116BB3A7}"/>
              </a:ext>
            </a:extLst>
          </p:cNvPr>
          <p:cNvSpPr txBox="1">
            <a:spLocks/>
          </p:cNvSpPr>
          <p:nvPr/>
        </p:nvSpPr>
        <p:spPr>
          <a:xfrm>
            <a:off x="408035" y="1034486"/>
            <a:ext cx="1317560" cy="443711"/>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pPr marL="12700">
              <a:lnSpc>
                <a:spcPct val="100000"/>
              </a:lnSpc>
              <a:spcBef>
                <a:spcPts val="100"/>
              </a:spcBef>
            </a:pPr>
            <a:r>
              <a:rPr lang="tr-TR" sz="2800" b="1" spc="-5" dirty="0">
                <a:solidFill>
                  <a:srgbClr val="002060"/>
                </a:solidFill>
                <a:latin typeface="Arial"/>
                <a:cs typeface="Arial"/>
              </a:rPr>
              <a:t>Yenilik</a:t>
            </a:r>
            <a:endParaRPr lang="tr-TR" sz="2400" b="1" dirty="0">
              <a:solidFill>
                <a:srgbClr val="002060"/>
              </a:solidFill>
              <a:latin typeface="Arial"/>
              <a:cs typeface="Arial"/>
            </a:endParaRPr>
          </a:p>
        </p:txBody>
      </p:sp>
      <p:sp>
        <p:nvSpPr>
          <p:cNvPr id="9" name="Metin kutusu 8">
            <a:extLst>
              <a:ext uri="{FF2B5EF4-FFF2-40B4-BE49-F238E27FC236}">
                <a16:creationId xmlns:a16="http://schemas.microsoft.com/office/drawing/2014/main" id="{319E9027-6BF4-147A-7D65-AF36DF02D4C6}"/>
              </a:ext>
            </a:extLst>
          </p:cNvPr>
          <p:cNvSpPr txBox="1"/>
          <p:nvPr/>
        </p:nvSpPr>
        <p:spPr>
          <a:xfrm>
            <a:off x="661770" y="297397"/>
            <a:ext cx="9545040" cy="892552"/>
          </a:xfrm>
          <a:prstGeom prst="rect">
            <a:avLst/>
          </a:prstGeom>
          <a:noFill/>
        </p:spPr>
        <p:txBody>
          <a:bodyPr wrap="square">
            <a:spAutoFit/>
          </a:bodyPr>
          <a:lstStyle/>
          <a:p>
            <a:r>
              <a:rPr lang="tr-TR" sz="3200" b="1" spc="-5" dirty="0">
                <a:solidFill>
                  <a:srgbClr val="293878"/>
                </a:solidFill>
                <a:effectLst>
                  <a:outerShdw blurRad="38100" dist="38100" dir="2700000" algn="tl">
                    <a:srgbClr val="000000">
                      <a:alpha val="43137"/>
                    </a:srgbClr>
                  </a:outerShdw>
                </a:effectLst>
                <a:latin typeface="Calibri"/>
                <a:cs typeface="Calibri"/>
              </a:rPr>
              <a:t>Yenilik, Buluş Basamağı ve Sanayiye Uygulanabilirlik</a:t>
            </a:r>
          </a:p>
          <a:p>
            <a:endParaRPr lang="tr-TR" sz="2000" dirty="0">
              <a:effectLst>
                <a:outerShdw blurRad="38100" dist="38100" dir="2700000" algn="tl">
                  <a:srgbClr val="000000">
                    <a:alpha val="43137"/>
                  </a:srgbClr>
                </a:outerShdw>
              </a:effectLst>
            </a:endParaRPr>
          </a:p>
        </p:txBody>
      </p:sp>
      <p:sp>
        <p:nvSpPr>
          <p:cNvPr id="10" name="object 2">
            <a:extLst>
              <a:ext uri="{FF2B5EF4-FFF2-40B4-BE49-F238E27FC236}">
                <a16:creationId xmlns:a16="http://schemas.microsoft.com/office/drawing/2014/main" id="{6B5F97F8-0AC7-0EE7-E05A-6E8FBAD4B7A7}"/>
              </a:ext>
            </a:extLst>
          </p:cNvPr>
          <p:cNvSpPr/>
          <p:nvPr/>
        </p:nvSpPr>
        <p:spPr>
          <a:xfrm>
            <a:off x="302896" y="237094"/>
            <a:ext cx="227329" cy="492759"/>
          </a:xfrm>
          <a:custGeom>
            <a:avLst/>
            <a:gdLst/>
            <a:ahLst/>
            <a:cxnLst/>
            <a:rect l="l" t="t" r="r" b="b"/>
            <a:pathLst>
              <a:path w="227329" h="492760">
                <a:moveTo>
                  <a:pt x="227076" y="0"/>
                </a:moveTo>
                <a:lnTo>
                  <a:pt x="0" y="0"/>
                </a:lnTo>
                <a:lnTo>
                  <a:pt x="0" y="492239"/>
                </a:lnTo>
                <a:lnTo>
                  <a:pt x="227076" y="492239"/>
                </a:lnTo>
                <a:lnTo>
                  <a:pt x="227076" y="0"/>
                </a:lnTo>
                <a:close/>
              </a:path>
            </a:pathLst>
          </a:custGeom>
          <a:solidFill>
            <a:srgbClr val="293878"/>
          </a:solidFill>
        </p:spPr>
        <p:txBody>
          <a:bodyPr wrap="square" lIns="0" tIns="0" rIns="0" bIns="0" rtlCol="0"/>
          <a:lstStyle/>
          <a:p>
            <a:endParaRPr/>
          </a:p>
        </p:txBody>
      </p:sp>
      <p:pic>
        <p:nvPicPr>
          <p:cNvPr id="11" name="object 3">
            <a:extLst>
              <a:ext uri="{FF2B5EF4-FFF2-40B4-BE49-F238E27FC236}">
                <a16:creationId xmlns:a16="http://schemas.microsoft.com/office/drawing/2014/main" id="{0EFE8451-43DB-EE66-74D2-D1E851986D44}"/>
              </a:ext>
            </a:extLst>
          </p:cNvPr>
          <p:cNvPicPr/>
          <p:nvPr/>
        </p:nvPicPr>
        <p:blipFill>
          <a:blip r:embed="rId3" cstate="print"/>
          <a:stretch>
            <a:fillRect/>
          </a:stretch>
        </p:blipFill>
        <p:spPr>
          <a:xfrm>
            <a:off x="10460545" y="180915"/>
            <a:ext cx="1314894" cy="410450"/>
          </a:xfrm>
          <a:prstGeom prst="rect">
            <a:avLst/>
          </a:prstGeom>
        </p:spPr>
      </p:pic>
      <p:sp>
        <p:nvSpPr>
          <p:cNvPr id="12" name="object 4">
            <a:extLst>
              <a:ext uri="{FF2B5EF4-FFF2-40B4-BE49-F238E27FC236}">
                <a16:creationId xmlns:a16="http://schemas.microsoft.com/office/drawing/2014/main" id="{86E7932A-C77F-DA26-9FF0-859D90CA765E}"/>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sp>
        <p:nvSpPr>
          <p:cNvPr id="3" name="object 2">
            <a:extLst>
              <a:ext uri="{FF2B5EF4-FFF2-40B4-BE49-F238E27FC236}">
                <a16:creationId xmlns:a16="http://schemas.microsoft.com/office/drawing/2014/main" id="{C3604C76-FF72-5DD7-2C1A-331B17D3F1CC}"/>
              </a:ext>
            </a:extLst>
          </p:cNvPr>
          <p:cNvSpPr txBox="1">
            <a:spLocks/>
          </p:cNvSpPr>
          <p:nvPr/>
        </p:nvSpPr>
        <p:spPr>
          <a:xfrm>
            <a:off x="379343" y="1766447"/>
            <a:ext cx="8405599" cy="4166140"/>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1460" marR="5080">
              <a:lnSpc>
                <a:spcPct val="120000"/>
              </a:lnSpc>
              <a:spcBef>
                <a:spcPts val="100"/>
              </a:spcBef>
            </a:pPr>
            <a:r>
              <a:rPr lang="tr-TR" spc="-5" dirty="0">
                <a:solidFill>
                  <a:srgbClr val="002060"/>
                </a:solidFill>
              </a:rPr>
              <a:t>Bu buluşta </a:t>
            </a:r>
            <a:r>
              <a:rPr lang="tr-TR" b="1" spc="-5" dirty="0">
                <a:solidFill>
                  <a:srgbClr val="002060"/>
                </a:solidFill>
              </a:rPr>
              <a:t>bir ısıtıcı içeren koltuk </a:t>
            </a:r>
            <a:r>
              <a:rPr lang="tr-TR" spc="-5" dirty="0">
                <a:solidFill>
                  <a:srgbClr val="002060"/>
                </a:solidFill>
              </a:rPr>
              <a:t>açıklanmaktadır.</a:t>
            </a:r>
          </a:p>
          <a:p>
            <a:pPr marL="251460" marR="5080">
              <a:lnSpc>
                <a:spcPct val="120000"/>
              </a:lnSpc>
              <a:spcBef>
                <a:spcPts val="100"/>
              </a:spcBef>
            </a:pPr>
            <a:endParaRPr lang="tr-TR" spc="-5" dirty="0">
              <a:solidFill>
                <a:srgbClr val="002060"/>
              </a:solidFill>
            </a:endParaRPr>
          </a:p>
          <a:p>
            <a:pPr marL="251460" marR="5080">
              <a:lnSpc>
                <a:spcPct val="120000"/>
              </a:lnSpc>
              <a:spcBef>
                <a:spcPts val="100"/>
              </a:spcBef>
            </a:pPr>
            <a:r>
              <a:rPr lang="tr-TR" b="1" spc="-5" dirty="0">
                <a:solidFill>
                  <a:srgbClr val="002060"/>
                </a:solidFill>
              </a:rPr>
              <a:t>Her iki unsurda teknikte iyi bilinse de daha önce bir arada kullanılmadıkları sürece</a:t>
            </a:r>
            <a:r>
              <a:rPr lang="tr-TR" spc="-5" dirty="0">
                <a:solidFill>
                  <a:srgbClr val="002060"/>
                </a:solidFill>
              </a:rPr>
              <a:t> yenilik kriteri sağlanır.</a:t>
            </a:r>
          </a:p>
          <a:p>
            <a:pPr marL="251460" marR="5080">
              <a:lnSpc>
                <a:spcPct val="120000"/>
              </a:lnSpc>
              <a:spcBef>
                <a:spcPts val="100"/>
              </a:spcBef>
            </a:pPr>
            <a:endParaRPr lang="tr-TR" spc="-5" dirty="0">
              <a:solidFill>
                <a:srgbClr val="002060"/>
              </a:solidFill>
            </a:endParaRPr>
          </a:p>
          <a:p>
            <a:pPr marL="251460" marR="5080">
              <a:lnSpc>
                <a:spcPct val="120000"/>
              </a:lnSpc>
              <a:spcBef>
                <a:spcPts val="100"/>
              </a:spcBef>
            </a:pPr>
            <a:r>
              <a:rPr lang="tr-TR" b="1" spc="-5" dirty="0">
                <a:solidFill>
                  <a:srgbClr val="002060"/>
                </a:solidFill>
              </a:rPr>
              <a:t>Daha önce ısıtıcı içeren koltuk bilinse dahi ısıtıcının tipi veya konumlandırılması değiştirilerek (teknik fayda sağlandığı sürece)</a:t>
            </a:r>
            <a:r>
              <a:rPr lang="tr-TR" spc="-5" dirty="0">
                <a:solidFill>
                  <a:srgbClr val="002060"/>
                </a:solidFill>
              </a:rPr>
              <a:t> yenilik sağlanabilmektedir.</a:t>
            </a:r>
          </a:p>
        </p:txBody>
      </p:sp>
    </p:spTree>
    <p:extLst>
      <p:ext uri="{BB962C8B-B14F-4D97-AF65-F5344CB8AC3E}">
        <p14:creationId xmlns:p14="http://schemas.microsoft.com/office/powerpoint/2010/main" val="1500277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id="{626C877C-AE2A-2B5C-B9D1-874C28E2660E}"/>
              </a:ext>
            </a:extLst>
          </p:cNvPr>
          <p:cNvSpPr txBox="1"/>
          <p:nvPr/>
        </p:nvSpPr>
        <p:spPr>
          <a:xfrm>
            <a:off x="606491" y="1794984"/>
            <a:ext cx="11206064" cy="1625445"/>
          </a:xfrm>
          <a:prstGeom prst="rect">
            <a:avLst/>
          </a:prstGeom>
        </p:spPr>
        <p:txBody>
          <a:bodyPr vert="horz" wrap="square" lIns="0" tIns="164465" rIns="0" bIns="0" rtlCol="0">
            <a:spAutoFit/>
          </a:bodyPr>
          <a:lstStyle/>
          <a:p>
            <a:pPr marL="12700">
              <a:lnSpc>
                <a:spcPct val="100000"/>
              </a:lnSpc>
              <a:spcBef>
                <a:spcPts val="1295"/>
              </a:spcBef>
            </a:pPr>
            <a:r>
              <a:rPr sz="2800" b="1" spc="-5" dirty="0">
                <a:solidFill>
                  <a:srgbClr val="293878"/>
                </a:solidFill>
                <a:latin typeface="Calibri"/>
                <a:cs typeface="Calibri"/>
              </a:rPr>
              <a:t>6769 Sayılı SMK MADDE 8</a:t>
            </a:r>
            <a:r>
              <a:rPr lang="tr-TR" sz="2800" b="1" spc="-5" dirty="0">
                <a:solidFill>
                  <a:srgbClr val="293878"/>
                </a:solidFill>
                <a:latin typeface="Calibri"/>
                <a:cs typeface="Calibri"/>
              </a:rPr>
              <a:t>3 (4)</a:t>
            </a:r>
            <a:endParaRPr sz="2800" b="1" spc="-5" dirty="0">
              <a:solidFill>
                <a:srgbClr val="293878"/>
              </a:solidFill>
              <a:latin typeface="Calibri"/>
              <a:cs typeface="Calibri"/>
            </a:endParaRPr>
          </a:p>
          <a:p>
            <a:pPr marR="534670">
              <a:spcBef>
                <a:spcPts val="1295"/>
              </a:spcBef>
              <a:tabLst>
                <a:tab pos="392430" algn="l"/>
              </a:tabLst>
            </a:pPr>
            <a:r>
              <a:rPr lang="tr-TR" sz="2800" spc="-5" dirty="0">
                <a:solidFill>
                  <a:srgbClr val="293878"/>
                </a:solidFill>
                <a:latin typeface="Calibri"/>
                <a:cs typeface="Calibri"/>
              </a:rPr>
              <a:t>Tekniğin bilinen durumu dikkate alındığında, ilgili olduğu teknik alandaki uzmana göre </a:t>
            </a:r>
            <a:r>
              <a:rPr lang="tr-TR" sz="2800" b="1" spc="-5" dirty="0">
                <a:solidFill>
                  <a:srgbClr val="293878"/>
                </a:solidFill>
                <a:latin typeface="Calibri"/>
                <a:cs typeface="Calibri"/>
              </a:rPr>
              <a:t>aşikâr olmayan </a:t>
            </a:r>
            <a:r>
              <a:rPr lang="tr-TR" sz="2800" spc="-5" dirty="0">
                <a:solidFill>
                  <a:srgbClr val="293878"/>
                </a:solidFill>
                <a:latin typeface="Calibri"/>
                <a:cs typeface="Calibri"/>
              </a:rPr>
              <a:t>buluşun, buluş basamağı içerdiği kabul edilir.</a:t>
            </a:r>
          </a:p>
        </p:txBody>
      </p:sp>
      <p:sp>
        <p:nvSpPr>
          <p:cNvPr id="9" name="Metin kutusu 8">
            <a:extLst>
              <a:ext uri="{FF2B5EF4-FFF2-40B4-BE49-F238E27FC236}">
                <a16:creationId xmlns:a16="http://schemas.microsoft.com/office/drawing/2014/main" id="{319E9027-6BF4-147A-7D65-AF36DF02D4C6}"/>
              </a:ext>
            </a:extLst>
          </p:cNvPr>
          <p:cNvSpPr txBox="1"/>
          <p:nvPr/>
        </p:nvSpPr>
        <p:spPr>
          <a:xfrm>
            <a:off x="606491" y="557577"/>
            <a:ext cx="8108884" cy="800219"/>
          </a:xfrm>
          <a:prstGeom prst="rect">
            <a:avLst/>
          </a:prstGeom>
          <a:noFill/>
        </p:spPr>
        <p:txBody>
          <a:bodyPr wrap="square">
            <a:spAutoFit/>
          </a:bodyPr>
          <a:lstStyle/>
          <a:p>
            <a:r>
              <a:rPr lang="tr-TR" sz="2800" b="1" spc="-5" dirty="0">
                <a:solidFill>
                  <a:srgbClr val="293878"/>
                </a:solidFill>
                <a:latin typeface="Calibri"/>
                <a:cs typeface="Calibri"/>
              </a:rPr>
              <a:t>Yenilik, Buluş Basamağı ve Sanayiye Uygulanabilirlik</a:t>
            </a:r>
          </a:p>
          <a:p>
            <a:endParaRPr lang="tr-TR" dirty="0"/>
          </a:p>
        </p:txBody>
      </p:sp>
      <p:sp>
        <p:nvSpPr>
          <p:cNvPr id="10" name="object 2">
            <a:extLst>
              <a:ext uri="{FF2B5EF4-FFF2-40B4-BE49-F238E27FC236}">
                <a16:creationId xmlns:a16="http://schemas.microsoft.com/office/drawing/2014/main" id="{6B5F97F8-0AC7-0EE7-E05A-6E8FBAD4B7A7}"/>
              </a:ext>
            </a:extLst>
          </p:cNvPr>
          <p:cNvSpPr/>
          <p:nvPr/>
        </p:nvSpPr>
        <p:spPr>
          <a:xfrm>
            <a:off x="379445" y="591364"/>
            <a:ext cx="227329" cy="492759"/>
          </a:xfrm>
          <a:custGeom>
            <a:avLst/>
            <a:gdLst/>
            <a:ahLst/>
            <a:cxnLst/>
            <a:rect l="l" t="t" r="r" b="b"/>
            <a:pathLst>
              <a:path w="227329" h="492760">
                <a:moveTo>
                  <a:pt x="227076" y="0"/>
                </a:moveTo>
                <a:lnTo>
                  <a:pt x="0" y="0"/>
                </a:lnTo>
                <a:lnTo>
                  <a:pt x="0" y="492239"/>
                </a:lnTo>
                <a:lnTo>
                  <a:pt x="227076" y="492239"/>
                </a:lnTo>
                <a:lnTo>
                  <a:pt x="227076" y="0"/>
                </a:lnTo>
                <a:close/>
              </a:path>
            </a:pathLst>
          </a:custGeom>
          <a:solidFill>
            <a:srgbClr val="293878"/>
          </a:solidFill>
        </p:spPr>
        <p:txBody>
          <a:bodyPr wrap="square" lIns="0" tIns="0" rIns="0" bIns="0" rtlCol="0"/>
          <a:lstStyle/>
          <a:p>
            <a:endParaRPr/>
          </a:p>
        </p:txBody>
      </p:sp>
      <p:pic>
        <p:nvPicPr>
          <p:cNvPr id="11" name="object 3">
            <a:extLst>
              <a:ext uri="{FF2B5EF4-FFF2-40B4-BE49-F238E27FC236}">
                <a16:creationId xmlns:a16="http://schemas.microsoft.com/office/drawing/2014/main" id="{0EFE8451-43DB-EE66-74D2-D1E851986D44}"/>
              </a:ext>
            </a:extLst>
          </p:cNvPr>
          <p:cNvPicPr/>
          <p:nvPr/>
        </p:nvPicPr>
        <p:blipFill>
          <a:blip r:embed="rId2" cstate="print"/>
          <a:stretch>
            <a:fillRect/>
          </a:stretch>
        </p:blipFill>
        <p:spPr>
          <a:xfrm>
            <a:off x="9905490" y="180914"/>
            <a:ext cx="1869949" cy="724915"/>
          </a:xfrm>
          <a:prstGeom prst="rect">
            <a:avLst/>
          </a:prstGeom>
        </p:spPr>
      </p:pic>
      <p:sp>
        <p:nvSpPr>
          <p:cNvPr id="12" name="object 4">
            <a:extLst>
              <a:ext uri="{FF2B5EF4-FFF2-40B4-BE49-F238E27FC236}">
                <a16:creationId xmlns:a16="http://schemas.microsoft.com/office/drawing/2014/main" id="{86E7932A-C77F-DA26-9FF0-859D90CA765E}"/>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spTree>
    <p:extLst>
      <p:ext uri="{BB962C8B-B14F-4D97-AF65-F5344CB8AC3E}">
        <p14:creationId xmlns:p14="http://schemas.microsoft.com/office/powerpoint/2010/main" val="2005935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a:extLst>
              <a:ext uri="{FF2B5EF4-FFF2-40B4-BE49-F238E27FC236}">
                <a16:creationId xmlns:a16="http://schemas.microsoft.com/office/drawing/2014/main" id="{77BFC34B-4393-3EE0-45C0-CC64116BB3A7}"/>
              </a:ext>
            </a:extLst>
          </p:cNvPr>
          <p:cNvSpPr txBox="1">
            <a:spLocks/>
          </p:cNvSpPr>
          <p:nvPr/>
        </p:nvSpPr>
        <p:spPr>
          <a:xfrm>
            <a:off x="4773822" y="585995"/>
            <a:ext cx="2362006" cy="443711"/>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pPr marL="12700" algn="ctr">
              <a:lnSpc>
                <a:spcPct val="100000"/>
              </a:lnSpc>
              <a:spcBef>
                <a:spcPts val="100"/>
              </a:spcBef>
            </a:pPr>
            <a:r>
              <a:rPr lang="tr-TR" sz="2800" b="1" spc="-5" dirty="0">
                <a:solidFill>
                  <a:srgbClr val="002060"/>
                </a:solidFill>
                <a:latin typeface="Calibri "/>
                <a:cs typeface="Arial"/>
              </a:rPr>
              <a:t>Buluş Basamağı</a:t>
            </a:r>
            <a:endParaRPr lang="tr-TR" sz="2800" b="1" dirty="0">
              <a:solidFill>
                <a:srgbClr val="002060"/>
              </a:solidFill>
              <a:latin typeface="Calibri "/>
              <a:cs typeface="Arial"/>
            </a:endParaRPr>
          </a:p>
        </p:txBody>
      </p:sp>
      <p:sp>
        <p:nvSpPr>
          <p:cNvPr id="3" name="Metin kutusu 2">
            <a:extLst>
              <a:ext uri="{FF2B5EF4-FFF2-40B4-BE49-F238E27FC236}">
                <a16:creationId xmlns:a16="http://schemas.microsoft.com/office/drawing/2014/main" id="{7A1C9E1A-1E13-6499-CAB1-93026ABB7719}"/>
              </a:ext>
            </a:extLst>
          </p:cNvPr>
          <p:cNvSpPr txBox="1"/>
          <p:nvPr/>
        </p:nvSpPr>
        <p:spPr>
          <a:xfrm>
            <a:off x="1409499" y="5030734"/>
            <a:ext cx="1950098" cy="369332"/>
          </a:xfrm>
          <a:prstGeom prst="rect">
            <a:avLst/>
          </a:prstGeom>
          <a:noFill/>
        </p:spPr>
        <p:txBody>
          <a:bodyPr wrap="square" rtlCol="0">
            <a:spAutoFit/>
          </a:bodyPr>
          <a:lstStyle/>
          <a:p>
            <a:pPr algn="ctr"/>
            <a:r>
              <a:rPr lang="tr-TR" dirty="0">
                <a:solidFill>
                  <a:srgbClr val="002060"/>
                </a:solidFill>
              </a:rPr>
              <a:t>Oturma</a:t>
            </a:r>
          </a:p>
        </p:txBody>
      </p:sp>
      <p:sp>
        <p:nvSpPr>
          <p:cNvPr id="7" name="Metin kutusu 6">
            <a:extLst>
              <a:ext uri="{FF2B5EF4-FFF2-40B4-BE49-F238E27FC236}">
                <a16:creationId xmlns:a16="http://schemas.microsoft.com/office/drawing/2014/main" id="{A739AEBB-0324-7256-3456-751D2C06466B}"/>
              </a:ext>
            </a:extLst>
          </p:cNvPr>
          <p:cNvSpPr txBox="1"/>
          <p:nvPr/>
        </p:nvSpPr>
        <p:spPr>
          <a:xfrm>
            <a:off x="3934306" y="5112625"/>
            <a:ext cx="1950098" cy="369332"/>
          </a:xfrm>
          <a:prstGeom prst="rect">
            <a:avLst/>
          </a:prstGeom>
          <a:noFill/>
        </p:spPr>
        <p:txBody>
          <a:bodyPr wrap="square" rtlCol="0">
            <a:spAutoFit/>
          </a:bodyPr>
          <a:lstStyle/>
          <a:p>
            <a:pPr algn="ctr"/>
            <a:r>
              <a:rPr lang="tr-TR" dirty="0">
                <a:solidFill>
                  <a:srgbClr val="002060"/>
                </a:solidFill>
              </a:rPr>
              <a:t>Isıtma</a:t>
            </a:r>
          </a:p>
        </p:txBody>
      </p:sp>
      <p:sp>
        <p:nvSpPr>
          <p:cNvPr id="8" name="Metin kutusu 7">
            <a:extLst>
              <a:ext uri="{FF2B5EF4-FFF2-40B4-BE49-F238E27FC236}">
                <a16:creationId xmlns:a16="http://schemas.microsoft.com/office/drawing/2014/main" id="{F78783C5-5977-46C4-A5CD-5FA762C223D5}"/>
              </a:ext>
            </a:extLst>
          </p:cNvPr>
          <p:cNvSpPr txBox="1"/>
          <p:nvPr/>
        </p:nvSpPr>
        <p:spPr>
          <a:xfrm>
            <a:off x="2678462" y="5072722"/>
            <a:ext cx="1950098" cy="369332"/>
          </a:xfrm>
          <a:prstGeom prst="rect">
            <a:avLst/>
          </a:prstGeom>
          <a:noFill/>
        </p:spPr>
        <p:txBody>
          <a:bodyPr wrap="square" rtlCol="0">
            <a:spAutoFit/>
          </a:bodyPr>
          <a:lstStyle/>
          <a:p>
            <a:pPr algn="ctr"/>
            <a:r>
              <a:rPr lang="tr-TR" dirty="0">
                <a:solidFill>
                  <a:srgbClr val="002060"/>
                </a:solidFill>
              </a:rPr>
              <a:t>+</a:t>
            </a:r>
          </a:p>
        </p:txBody>
      </p:sp>
      <p:sp>
        <p:nvSpPr>
          <p:cNvPr id="9" name="Metin kutusu 8">
            <a:extLst>
              <a:ext uri="{FF2B5EF4-FFF2-40B4-BE49-F238E27FC236}">
                <a16:creationId xmlns:a16="http://schemas.microsoft.com/office/drawing/2014/main" id="{BC6F8177-0389-46B0-2D97-A0D1D7682E33}"/>
              </a:ext>
            </a:extLst>
          </p:cNvPr>
          <p:cNvSpPr txBox="1"/>
          <p:nvPr/>
        </p:nvSpPr>
        <p:spPr>
          <a:xfrm>
            <a:off x="5039983" y="5072722"/>
            <a:ext cx="1950098" cy="369332"/>
          </a:xfrm>
          <a:prstGeom prst="rect">
            <a:avLst/>
          </a:prstGeom>
          <a:noFill/>
        </p:spPr>
        <p:txBody>
          <a:bodyPr wrap="square" rtlCol="0">
            <a:spAutoFit/>
          </a:bodyPr>
          <a:lstStyle/>
          <a:p>
            <a:pPr algn="ctr"/>
            <a:r>
              <a:rPr lang="tr-TR" dirty="0">
                <a:solidFill>
                  <a:srgbClr val="002060"/>
                </a:solidFill>
              </a:rPr>
              <a:t>=</a:t>
            </a:r>
          </a:p>
        </p:txBody>
      </p:sp>
      <p:sp>
        <p:nvSpPr>
          <p:cNvPr id="10" name="Metin kutusu 9">
            <a:extLst>
              <a:ext uri="{FF2B5EF4-FFF2-40B4-BE49-F238E27FC236}">
                <a16:creationId xmlns:a16="http://schemas.microsoft.com/office/drawing/2014/main" id="{8E7822BA-F985-0D33-BE03-3DFFCAAF0E6B}"/>
              </a:ext>
            </a:extLst>
          </p:cNvPr>
          <p:cNvSpPr txBox="1"/>
          <p:nvPr/>
        </p:nvSpPr>
        <p:spPr>
          <a:xfrm>
            <a:off x="6883456" y="5092674"/>
            <a:ext cx="2569029" cy="1200329"/>
          </a:xfrm>
          <a:prstGeom prst="rect">
            <a:avLst/>
          </a:prstGeom>
          <a:noFill/>
        </p:spPr>
        <p:txBody>
          <a:bodyPr wrap="square" rtlCol="0">
            <a:spAutoFit/>
          </a:bodyPr>
          <a:lstStyle/>
          <a:p>
            <a:pPr algn="ctr"/>
            <a:r>
              <a:rPr lang="tr-TR" dirty="0">
                <a:solidFill>
                  <a:srgbClr val="002060"/>
                </a:solidFill>
              </a:rPr>
              <a:t>Oturma sırasında ısıtma sağlayan bir sistem</a:t>
            </a:r>
          </a:p>
          <a:p>
            <a:pPr algn="ctr"/>
            <a:r>
              <a:rPr lang="tr-TR" dirty="0">
                <a:solidFill>
                  <a:srgbClr val="002060"/>
                </a:solidFill>
              </a:rPr>
              <a:t>(Beklenen özellikler dışında bir katkı yok)</a:t>
            </a:r>
          </a:p>
        </p:txBody>
      </p:sp>
      <p:pic>
        <p:nvPicPr>
          <p:cNvPr id="27" name="object 3">
            <a:extLst>
              <a:ext uri="{FF2B5EF4-FFF2-40B4-BE49-F238E27FC236}">
                <a16:creationId xmlns:a16="http://schemas.microsoft.com/office/drawing/2014/main" id="{AD43393E-7988-7665-909F-9CB77B99A2FC}"/>
              </a:ext>
            </a:extLst>
          </p:cNvPr>
          <p:cNvPicPr/>
          <p:nvPr/>
        </p:nvPicPr>
        <p:blipFill>
          <a:blip r:embed="rId2" cstate="print"/>
          <a:stretch>
            <a:fillRect/>
          </a:stretch>
        </p:blipFill>
        <p:spPr>
          <a:xfrm>
            <a:off x="9905490" y="180914"/>
            <a:ext cx="1869949" cy="724915"/>
          </a:xfrm>
          <a:prstGeom prst="rect">
            <a:avLst/>
          </a:prstGeom>
        </p:spPr>
      </p:pic>
      <p:sp>
        <p:nvSpPr>
          <p:cNvPr id="28" name="object 4">
            <a:extLst>
              <a:ext uri="{FF2B5EF4-FFF2-40B4-BE49-F238E27FC236}">
                <a16:creationId xmlns:a16="http://schemas.microsoft.com/office/drawing/2014/main" id="{EC3757A4-90BA-5158-6878-AB1FF340B20D}"/>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pic>
        <p:nvPicPr>
          <p:cNvPr id="5" name="Resim 4">
            <a:extLst>
              <a:ext uri="{FF2B5EF4-FFF2-40B4-BE49-F238E27FC236}">
                <a16:creationId xmlns:a16="http://schemas.microsoft.com/office/drawing/2014/main" id="{D55D3502-6B38-E3D6-7C2A-594E0BDA5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1457934"/>
            <a:ext cx="5143500" cy="3429000"/>
          </a:xfrm>
          <a:prstGeom prst="rect">
            <a:avLst/>
          </a:prstGeom>
        </p:spPr>
      </p:pic>
      <p:pic>
        <p:nvPicPr>
          <p:cNvPr id="11" name="Resim 10">
            <a:extLst>
              <a:ext uri="{FF2B5EF4-FFF2-40B4-BE49-F238E27FC236}">
                <a16:creationId xmlns:a16="http://schemas.microsoft.com/office/drawing/2014/main" id="{AAD8F7D2-3A1A-929B-2FD2-71D5DF0C32DB}"/>
              </a:ext>
            </a:extLst>
          </p:cNvPr>
          <p:cNvPicPr>
            <a:picLocks noChangeAspect="1"/>
          </p:cNvPicPr>
          <p:nvPr/>
        </p:nvPicPr>
        <p:blipFill>
          <a:blip r:embed="rId4"/>
          <a:stretch>
            <a:fillRect/>
          </a:stretch>
        </p:blipFill>
        <p:spPr>
          <a:xfrm>
            <a:off x="7293868" y="1977474"/>
            <a:ext cx="2158617" cy="3237926"/>
          </a:xfrm>
          <a:prstGeom prst="rect">
            <a:avLst/>
          </a:prstGeom>
        </p:spPr>
      </p:pic>
    </p:spTree>
    <p:extLst>
      <p:ext uri="{BB962C8B-B14F-4D97-AF65-F5344CB8AC3E}">
        <p14:creationId xmlns:p14="http://schemas.microsoft.com/office/powerpoint/2010/main" val="2454824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a:extLst>
              <a:ext uri="{FF2B5EF4-FFF2-40B4-BE49-F238E27FC236}">
                <a16:creationId xmlns:a16="http://schemas.microsoft.com/office/drawing/2014/main" id="{77BFC34B-4393-3EE0-45C0-CC64116BB3A7}"/>
              </a:ext>
            </a:extLst>
          </p:cNvPr>
          <p:cNvSpPr txBox="1">
            <a:spLocks/>
          </p:cNvSpPr>
          <p:nvPr/>
        </p:nvSpPr>
        <p:spPr>
          <a:xfrm>
            <a:off x="1611667" y="180914"/>
            <a:ext cx="3764622"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pPr marL="12700" algn="ctr">
              <a:lnSpc>
                <a:spcPct val="100000"/>
              </a:lnSpc>
              <a:spcBef>
                <a:spcPts val="100"/>
              </a:spcBef>
            </a:pPr>
            <a:r>
              <a:rPr lang="tr-TR" sz="3600" b="1" spc="-5" dirty="0">
                <a:solidFill>
                  <a:srgbClr val="002060"/>
                </a:solidFill>
                <a:latin typeface="Calibri "/>
                <a:cs typeface="Arial"/>
              </a:rPr>
              <a:t>Buluş Basamağı</a:t>
            </a:r>
            <a:endParaRPr lang="tr-TR" sz="3600" b="1" dirty="0">
              <a:solidFill>
                <a:srgbClr val="002060"/>
              </a:solidFill>
              <a:latin typeface="Calibri "/>
              <a:cs typeface="Arial"/>
            </a:endParaRPr>
          </a:p>
        </p:txBody>
      </p:sp>
      <p:pic>
        <p:nvPicPr>
          <p:cNvPr id="27" name="object 3">
            <a:extLst>
              <a:ext uri="{FF2B5EF4-FFF2-40B4-BE49-F238E27FC236}">
                <a16:creationId xmlns:a16="http://schemas.microsoft.com/office/drawing/2014/main" id="{AD43393E-7988-7665-909F-9CB77B99A2FC}"/>
              </a:ext>
            </a:extLst>
          </p:cNvPr>
          <p:cNvPicPr/>
          <p:nvPr/>
        </p:nvPicPr>
        <p:blipFill>
          <a:blip r:embed="rId2" cstate="print"/>
          <a:stretch>
            <a:fillRect/>
          </a:stretch>
        </p:blipFill>
        <p:spPr>
          <a:xfrm>
            <a:off x="9905490" y="180914"/>
            <a:ext cx="1869949" cy="724915"/>
          </a:xfrm>
          <a:prstGeom prst="rect">
            <a:avLst/>
          </a:prstGeom>
        </p:spPr>
      </p:pic>
      <p:pic>
        <p:nvPicPr>
          <p:cNvPr id="6" name="Resim 5">
            <a:extLst>
              <a:ext uri="{FF2B5EF4-FFF2-40B4-BE49-F238E27FC236}">
                <a16:creationId xmlns:a16="http://schemas.microsoft.com/office/drawing/2014/main" id="{96E232B9-9340-70A9-1DF9-F81F53251980}"/>
              </a:ext>
            </a:extLst>
          </p:cNvPr>
          <p:cNvPicPr>
            <a:picLocks noChangeAspect="1"/>
          </p:cNvPicPr>
          <p:nvPr/>
        </p:nvPicPr>
        <p:blipFill>
          <a:blip r:embed="rId3"/>
          <a:stretch>
            <a:fillRect/>
          </a:stretch>
        </p:blipFill>
        <p:spPr>
          <a:xfrm>
            <a:off x="9053558" y="1369030"/>
            <a:ext cx="2964892" cy="3741490"/>
          </a:xfrm>
          <a:prstGeom prst="rect">
            <a:avLst/>
          </a:prstGeom>
        </p:spPr>
      </p:pic>
      <p:sp>
        <p:nvSpPr>
          <p:cNvPr id="7" name="Metin kutusu 6">
            <a:extLst>
              <a:ext uri="{FF2B5EF4-FFF2-40B4-BE49-F238E27FC236}">
                <a16:creationId xmlns:a16="http://schemas.microsoft.com/office/drawing/2014/main" id="{B9A6DDFB-CFC8-77E7-F008-25DB415969F4}"/>
              </a:ext>
            </a:extLst>
          </p:cNvPr>
          <p:cNvSpPr txBox="1"/>
          <p:nvPr/>
        </p:nvSpPr>
        <p:spPr>
          <a:xfrm>
            <a:off x="8367690" y="1838814"/>
            <a:ext cx="1426128" cy="276999"/>
          </a:xfrm>
          <a:prstGeom prst="rect">
            <a:avLst/>
          </a:prstGeom>
          <a:noFill/>
        </p:spPr>
        <p:txBody>
          <a:bodyPr wrap="square" rtlCol="0">
            <a:spAutoFit/>
          </a:bodyPr>
          <a:lstStyle/>
          <a:p>
            <a:pPr algn="r"/>
            <a:r>
              <a:rPr lang="tr-TR" sz="1200" dirty="0"/>
              <a:t>Basınç sensörü</a:t>
            </a:r>
            <a:endParaRPr lang="en-US" sz="1200" dirty="0"/>
          </a:p>
        </p:txBody>
      </p:sp>
      <p:sp>
        <p:nvSpPr>
          <p:cNvPr id="8" name="Metin kutusu 7">
            <a:extLst>
              <a:ext uri="{FF2B5EF4-FFF2-40B4-BE49-F238E27FC236}">
                <a16:creationId xmlns:a16="http://schemas.microsoft.com/office/drawing/2014/main" id="{00E072C9-097D-FD96-7AAA-B1DA7588AE19}"/>
              </a:ext>
            </a:extLst>
          </p:cNvPr>
          <p:cNvSpPr txBox="1"/>
          <p:nvPr/>
        </p:nvSpPr>
        <p:spPr>
          <a:xfrm>
            <a:off x="7454688" y="4091096"/>
            <a:ext cx="1426128" cy="276999"/>
          </a:xfrm>
          <a:prstGeom prst="rect">
            <a:avLst/>
          </a:prstGeom>
          <a:noFill/>
        </p:spPr>
        <p:txBody>
          <a:bodyPr wrap="square" rtlCol="0">
            <a:spAutoFit/>
          </a:bodyPr>
          <a:lstStyle/>
          <a:p>
            <a:pPr algn="r"/>
            <a:r>
              <a:rPr lang="tr-TR" sz="1200" dirty="0"/>
              <a:t>İşlem birimi</a:t>
            </a:r>
            <a:endParaRPr lang="en-US" sz="1200" dirty="0"/>
          </a:p>
        </p:txBody>
      </p:sp>
      <p:cxnSp>
        <p:nvCxnSpPr>
          <p:cNvPr id="10" name="Düz Ok Bağlayıcısı 9">
            <a:extLst>
              <a:ext uri="{FF2B5EF4-FFF2-40B4-BE49-F238E27FC236}">
                <a16:creationId xmlns:a16="http://schemas.microsoft.com/office/drawing/2014/main" id="{AD7D25C8-08E7-A9A9-92E9-F9071E863801}"/>
              </a:ext>
            </a:extLst>
          </p:cNvPr>
          <p:cNvCxnSpPr>
            <a:stCxn id="8" idx="3"/>
          </p:cNvCxnSpPr>
          <p:nvPr/>
        </p:nvCxnSpPr>
        <p:spPr>
          <a:xfrm>
            <a:off x="8880816" y="4229596"/>
            <a:ext cx="770388" cy="2265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object 2">
            <a:extLst>
              <a:ext uri="{FF2B5EF4-FFF2-40B4-BE49-F238E27FC236}">
                <a16:creationId xmlns:a16="http://schemas.microsoft.com/office/drawing/2014/main" id="{CB1F892E-F259-0495-B5E4-79241D2880B4}"/>
              </a:ext>
            </a:extLst>
          </p:cNvPr>
          <p:cNvSpPr txBox="1">
            <a:spLocks/>
          </p:cNvSpPr>
          <p:nvPr/>
        </p:nvSpPr>
        <p:spPr>
          <a:xfrm>
            <a:off x="269299" y="1571282"/>
            <a:ext cx="8399432" cy="4629472"/>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1460" marR="5080">
              <a:lnSpc>
                <a:spcPct val="100000"/>
              </a:lnSpc>
              <a:spcBef>
                <a:spcPts val="1200"/>
              </a:spcBef>
            </a:pPr>
            <a:r>
              <a:rPr lang="tr-TR" b="1" spc="-5" dirty="0">
                <a:solidFill>
                  <a:srgbClr val="002060"/>
                </a:solidFill>
              </a:rPr>
              <a:t>Bu buluşta basınç sensöründen alınan veriye bağlı olarak elektrikli diş fırçasının uygulama hızı kontrol edilmektedir.</a:t>
            </a:r>
          </a:p>
          <a:p>
            <a:pPr marL="251460" marR="5080">
              <a:lnSpc>
                <a:spcPct val="100000"/>
              </a:lnSpc>
              <a:spcBef>
                <a:spcPts val="1200"/>
              </a:spcBef>
            </a:pPr>
            <a:r>
              <a:rPr lang="tr-TR" b="1" spc="-5" dirty="0">
                <a:solidFill>
                  <a:srgbClr val="002060"/>
                </a:solidFill>
                <a:effectLst>
                  <a:outerShdw blurRad="38100" dist="38100" dir="2700000" algn="tl">
                    <a:srgbClr val="000000">
                      <a:alpha val="43137"/>
                    </a:srgbClr>
                  </a:outerShdw>
                </a:effectLst>
              </a:rPr>
              <a:t>Çözülen teknik problem, </a:t>
            </a:r>
            <a:r>
              <a:rPr lang="tr-TR" b="1" spc="-5" dirty="0">
                <a:solidFill>
                  <a:srgbClr val="002060"/>
                </a:solidFill>
              </a:rPr>
              <a:t>elektrikli dış fırçalarında kullanım hatasına bağlı olarak oluşan diş eti hasarının nasıl önleneceğidir.</a:t>
            </a:r>
          </a:p>
          <a:p>
            <a:pPr marL="251460" marR="5080">
              <a:lnSpc>
                <a:spcPct val="100000"/>
              </a:lnSpc>
              <a:spcBef>
                <a:spcPts val="1200"/>
              </a:spcBef>
            </a:pPr>
            <a:r>
              <a:rPr lang="tr-TR" b="1" spc="-5" dirty="0">
                <a:solidFill>
                  <a:srgbClr val="002060"/>
                </a:solidFill>
                <a:effectLst>
                  <a:outerShdw blurRad="38100" dist="38100" dir="2700000" algn="tl">
                    <a:srgbClr val="000000">
                      <a:alpha val="43137"/>
                    </a:srgbClr>
                  </a:outerShdw>
                </a:effectLst>
              </a:rPr>
              <a:t>Burada daha önce bu veya benzer bir teknik problem için basınç sensörü verisine bağlı hız kontrolü sağlanmamış </a:t>
            </a:r>
            <a:r>
              <a:rPr lang="tr-TR" b="1" spc="-5" dirty="0">
                <a:solidFill>
                  <a:srgbClr val="002060"/>
                </a:solidFill>
              </a:rPr>
              <a:t>ise buluş basamağı kriteri karşılanmaktadır.</a:t>
            </a:r>
          </a:p>
        </p:txBody>
      </p:sp>
    </p:spTree>
    <p:extLst>
      <p:ext uri="{BB962C8B-B14F-4D97-AF65-F5344CB8AC3E}">
        <p14:creationId xmlns:p14="http://schemas.microsoft.com/office/powerpoint/2010/main" val="655879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377F2-C0D8-FE31-655A-8BDE2C8612B9}"/>
            </a:ext>
          </a:extLst>
        </p:cNvPr>
        <p:cNvGrpSpPr/>
        <p:nvPr/>
      </p:nvGrpSpPr>
      <p:grpSpPr>
        <a:xfrm>
          <a:off x="0" y="0"/>
          <a:ext cx="0" cy="0"/>
          <a:chOff x="0" y="0"/>
          <a:chExt cx="0" cy="0"/>
        </a:xfrm>
      </p:grpSpPr>
      <p:pic>
        <p:nvPicPr>
          <p:cNvPr id="9" name="Resim 8">
            <a:extLst>
              <a:ext uri="{FF2B5EF4-FFF2-40B4-BE49-F238E27FC236}">
                <a16:creationId xmlns:a16="http://schemas.microsoft.com/office/drawing/2014/main" id="{F951AB68-5266-D039-2D8B-9627FB5C9EF2}"/>
              </a:ext>
            </a:extLst>
          </p:cNvPr>
          <p:cNvPicPr>
            <a:picLocks noChangeAspect="1"/>
          </p:cNvPicPr>
          <p:nvPr/>
        </p:nvPicPr>
        <p:blipFill>
          <a:blip r:embed="rId2"/>
          <a:stretch>
            <a:fillRect/>
          </a:stretch>
        </p:blipFill>
        <p:spPr>
          <a:xfrm>
            <a:off x="9030243" y="1372017"/>
            <a:ext cx="2823342" cy="4235013"/>
          </a:xfrm>
          <a:prstGeom prst="rect">
            <a:avLst/>
          </a:prstGeom>
        </p:spPr>
      </p:pic>
      <p:sp>
        <p:nvSpPr>
          <p:cNvPr id="2" name="object 6">
            <a:extLst>
              <a:ext uri="{FF2B5EF4-FFF2-40B4-BE49-F238E27FC236}">
                <a16:creationId xmlns:a16="http://schemas.microsoft.com/office/drawing/2014/main" id="{C18672F5-8A10-0F06-4833-3C90851E126C}"/>
              </a:ext>
            </a:extLst>
          </p:cNvPr>
          <p:cNvSpPr txBox="1">
            <a:spLocks/>
          </p:cNvSpPr>
          <p:nvPr/>
        </p:nvSpPr>
        <p:spPr>
          <a:xfrm>
            <a:off x="4914997" y="557636"/>
            <a:ext cx="2362006" cy="443711"/>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pPr marL="12700" algn="ctr">
              <a:lnSpc>
                <a:spcPct val="100000"/>
              </a:lnSpc>
              <a:spcBef>
                <a:spcPts val="100"/>
              </a:spcBef>
            </a:pPr>
            <a:r>
              <a:rPr lang="tr-TR" sz="2800" b="1" spc="-5" dirty="0">
                <a:solidFill>
                  <a:srgbClr val="002060"/>
                </a:solidFill>
                <a:latin typeface="Calibri "/>
                <a:cs typeface="Arial"/>
              </a:rPr>
              <a:t>Buluş Basamağı</a:t>
            </a:r>
            <a:endParaRPr lang="tr-TR" sz="2800" b="1" dirty="0">
              <a:solidFill>
                <a:srgbClr val="002060"/>
              </a:solidFill>
              <a:latin typeface="Calibri "/>
              <a:cs typeface="Arial"/>
            </a:endParaRPr>
          </a:p>
        </p:txBody>
      </p:sp>
      <p:pic>
        <p:nvPicPr>
          <p:cNvPr id="27" name="object 3">
            <a:extLst>
              <a:ext uri="{FF2B5EF4-FFF2-40B4-BE49-F238E27FC236}">
                <a16:creationId xmlns:a16="http://schemas.microsoft.com/office/drawing/2014/main" id="{9A97ED69-D382-B58E-54D8-383266083F02}"/>
              </a:ext>
            </a:extLst>
          </p:cNvPr>
          <p:cNvPicPr/>
          <p:nvPr/>
        </p:nvPicPr>
        <p:blipFill>
          <a:blip r:embed="rId3" cstate="print"/>
          <a:stretch>
            <a:fillRect/>
          </a:stretch>
        </p:blipFill>
        <p:spPr>
          <a:xfrm>
            <a:off x="9905490" y="180914"/>
            <a:ext cx="1869949" cy="724915"/>
          </a:xfrm>
          <a:prstGeom prst="rect">
            <a:avLst/>
          </a:prstGeom>
        </p:spPr>
      </p:pic>
      <p:sp>
        <p:nvSpPr>
          <p:cNvPr id="7" name="Metin kutusu 6">
            <a:extLst>
              <a:ext uri="{FF2B5EF4-FFF2-40B4-BE49-F238E27FC236}">
                <a16:creationId xmlns:a16="http://schemas.microsoft.com/office/drawing/2014/main" id="{62299366-7B41-FF33-64B8-88B8CDB3C363}"/>
              </a:ext>
            </a:extLst>
          </p:cNvPr>
          <p:cNvSpPr txBox="1"/>
          <p:nvPr/>
        </p:nvSpPr>
        <p:spPr>
          <a:xfrm>
            <a:off x="8382618" y="2589665"/>
            <a:ext cx="1426128" cy="276999"/>
          </a:xfrm>
          <a:prstGeom prst="rect">
            <a:avLst/>
          </a:prstGeom>
          <a:noFill/>
        </p:spPr>
        <p:txBody>
          <a:bodyPr wrap="square" rtlCol="0">
            <a:spAutoFit/>
          </a:bodyPr>
          <a:lstStyle/>
          <a:p>
            <a:pPr algn="r"/>
            <a:r>
              <a:rPr lang="tr-TR" sz="1200" dirty="0"/>
              <a:t>Basınç sensörü</a:t>
            </a:r>
            <a:endParaRPr lang="en-US" sz="1200" dirty="0"/>
          </a:p>
        </p:txBody>
      </p:sp>
      <p:sp>
        <p:nvSpPr>
          <p:cNvPr id="8" name="Metin kutusu 7">
            <a:extLst>
              <a:ext uri="{FF2B5EF4-FFF2-40B4-BE49-F238E27FC236}">
                <a16:creationId xmlns:a16="http://schemas.microsoft.com/office/drawing/2014/main" id="{8B6C3821-D9AA-1AFA-3277-AEDAE8E8105E}"/>
              </a:ext>
            </a:extLst>
          </p:cNvPr>
          <p:cNvSpPr txBox="1"/>
          <p:nvPr/>
        </p:nvSpPr>
        <p:spPr>
          <a:xfrm>
            <a:off x="8298029" y="2844082"/>
            <a:ext cx="1426128" cy="276999"/>
          </a:xfrm>
          <a:prstGeom prst="rect">
            <a:avLst/>
          </a:prstGeom>
          <a:noFill/>
        </p:spPr>
        <p:txBody>
          <a:bodyPr wrap="square" rtlCol="0">
            <a:spAutoFit/>
          </a:bodyPr>
          <a:lstStyle/>
          <a:p>
            <a:pPr algn="r"/>
            <a:r>
              <a:rPr lang="tr-TR" sz="1200" dirty="0"/>
              <a:t>İşlem birimi</a:t>
            </a:r>
            <a:endParaRPr lang="en-US" sz="1200" dirty="0"/>
          </a:p>
        </p:txBody>
      </p:sp>
      <p:cxnSp>
        <p:nvCxnSpPr>
          <p:cNvPr id="10" name="Düz Ok Bağlayıcısı 9">
            <a:extLst>
              <a:ext uri="{FF2B5EF4-FFF2-40B4-BE49-F238E27FC236}">
                <a16:creationId xmlns:a16="http://schemas.microsoft.com/office/drawing/2014/main" id="{998831C2-F22E-EB00-BB3C-2929F030CDC1}"/>
              </a:ext>
            </a:extLst>
          </p:cNvPr>
          <p:cNvCxnSpPr>
            <a:cxnSpLocks/>
          </p:cNvCxnSpPr>
          <p:nvPr/>
        </p:nvCxnSpPr>
        <p:spPr>
          <a:xfrm>
            <a:off x="9396035" y="3098498"/>
            <a:ext cx="311344" cy="3355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object 2">
            <a:extLst>
              <a:ext uri="{FF2B5EF4-FFF2-40B4-BE49-F238E27FC236}">
                <a16:creationId xmlns:a16="http://schemas.microsoft.com/office/drawing/2014/main" id="{991B41EC-C377-D7C1-AB2F-ED27C6734973}"/>
              </a:ext>
            </a:extLst>
          </p:cNvPr>
          <p:cNvSpPr txBox="1">
            <a:spLocks/>
          </p:cNvSpPr>
          <p:nvPr/>
        </p:nvSpPr>
        <p:spPr>
          <a:xfrm>
            <a:off x="227922" y="1657347"/>
            <a:ext cx="8442121" cy="4574842"/>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1460" marR="5080">
              <a:lnSpc>
                <a:spcPct val="120000"/>
              </a:lnSpc>
              <a:spcBef>
                <a:spcPts val="100"/>
              </a:spcBef>
            </a:pPr>
            <a:r>
              <a:rPr lang="tr-TR" sz="2400" b="1" spc="-5" dirty="0">
                <a:solidFill>
                  <a:srgbClr val="002060"/>
                </a:solidFill>
              </a:rPr>
              <a:t>Bu buluşta basınç sensöründen alınan veriye bağlı olarak diş oyma makinesinin uygulama hızı kontrol edilmektedir.</a:t>
            </a:r>
          </a:p>
          <a:p>
            <a:pPr marL="251460" marR="5080">
              <a:lnSpc>
                <a:spcPct val="120000"/>
              </a:lnSpc>
              <a:spcBef>
                <a:spcPts val="100"/>
              </a:spcBef>
            </a:pPr>
            <a:endParaRPr lang="tr-TR" sz="2400" spc="-5" dirty="0">
              <a:solidFill>
                <a:srgbClr val="002060"/>
              </a:solidFill>
            </a:endParaRPr>
          </a:p>
          <a:p>
            <a:pPr marL="251460" marR="5080">
              <a:lnSpc>
                <a:spcPct val="120000"/>
              </a:lnSpc>
              <a:spcBef>
                <a:spcPts val="100"/>
              </a:spcBef>
            </a:pPr>
            <a:r>
              <a:rPr lang="tr-TR" sz="2400" b="1" spc="-5" dirty="0">
                <a:solidFill>
                  <a:srgbClr val="002060"/>
                </a:solidFill>
              </a:rPr>
              <a:t>Çözülen teknik problem, </a:t>
            </a:r>
            <a:r>
              <a:rPr lang="tr-TR" sz="2400" b="1" spc="-5" dirty="0">
                <a:solidFill>
                  <a:srgbClr val="002060"/>
                </a:solidFill>
                <a:effectLst>
                  <a:outerShdw blurRad="38100" dist="38100" dir="2700000" algn="tl">
                    <a:srgbClr val="000000">
                      <a:alpha val="43137"/>
                    </a:srgbClr>
                  </a:outerShdw>
                </a:effectLst>
              </a:rPr>
              <a:t>elektrikli diş oyma makinelerinde kullanım hatasına bağlı olarak oluşan diş veya diş eti hasarının nasıl önleneceğidir.</a:t>
            </a:r>
          </a:p>
          <a:p>
            <a:pPr marL="251460" marR="5080">
              <a:lnSpc>
                <a:spcPct val="120000"/>
              </a:lnSpc>
              <a:spcBef>
                <a:spcPts val="100"/>
              </a:spcBef>
            </a:pPr>
            <a:endParaRPr lang="tr-TR" sz="2400" spc="-5" dirty="0">
              <a:solidFill>
                <a:srgbClr val="002060"/>
              </a:solidFill>
            </a:endParaRPr>
          </a:p>
          <a:p>
            <a:pPr marL="251460" marR="5080">
              <a:lnSpc>
                <a:spcPct val="120000"/>
              </a:lnSpc>
              <a:spcBef>
                <a:spcPts val="100"/>
              </a:spcBef>
            </a:pPr>
            <a:r>
              <a:rPr lang="tr-TR" sz="2600" b="1" spc="-5" dirty="0">
                <a:solidFill>
                  <a:srgbClr val="002060"/>
                </a:solidFill>
                <a:effectLst>
                  <a:outerShdw blurRad="38100" dist="38100" dir="2700000" algn="tl">
                    <a:srgbClr val="000000">
                      <a:alpha val="43137"/>
                    </a:srgbClr>
                  </a:outerShdw>
                </a:effectLst>
              </a:rPr>
              <a:t>Önceki buluş ile aynı cihaz olmasa bile basınç verisine hız düzenlemesi yakın teknik alanda bilindiği için diş fırçası buluş basamağı kriterini sağlamayacaktır.</a:t>
            </a:r>
          </a:p>
        </p:txBody>
      </p:sp>
    </p:spTree>
    <p:extLst>
      <p:ext uri="{BB962C8B-B14F-4D97-AF65-F5344CB8AC3E}">
        <p14:creationId xmlns:p14="http://schemas.microsoft.com/office/powerpoint/2010/main" val="2321383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7">
            <a:extLst>
              <a:ext uri="{FF2B5EF4-FFF2-40B4-BE49-F238E27FC236}">
                <a16:creationId xmlns:a16="http://schemas.microsoft.com/office/drawing/2014/main" id="{7CC1CC8D-24A5-651A-C87E-C12B5C7756B0}"/>
              </a:ext>
            </a:extLst>
          </p:cNvPr>
          <p:cNvSpPr txBox="1"/>
          <p:nvPr/>
        </p:nvSpPr>
        <p:spPr>
          <a:xfrm>
            <a:off x="6548463" y="59713"/>
            <a:ext cx="3986529" cy="1949252"/>
          </a:xfrm>
          <a:prstGeom prst="rect">
            <a:avLst/>
          </a:prstGeom>
        </p:spPr>
        <p:txBody>
          <a:bodyPr vert="horz" wrap="square" lIns="0" tIns="88900" rIns="0" bIns="0" rtlCol="0">
            <a:spAutoFit/>
          </a:bodyPr>
          <a:lstStyle/>
          <a:p>
            <a:pPr marL="12700">
              <a:lnSpc>
                <a:spcPct val="100000"/>
              </a:lnSpc>
              <a:spcBef>
                <a:spcPts val="700"/>
              </a:spcBef>
            </a:pPr>
            <a:r>
              <a:rPr sz="2000" b="1" spc="-25" dirty="0">
                <a:solidFill>
                  <a:srgbClr val="002060"/>
                </a:solidFill>
                <a:latin typeface="Calibri "/>
                <a:cs typeface="Trebuchet MS"/>
              </a:rPr>
              <a:t>Faydalı</a:t>
            </a:r>
            <a:r>
              <a:rPr sz="2000" b="1" spc="-20" dirty="0">
                <a:solidFill>
                  <a:srgbClr val="002060"/>
                </a:solidFill>
                <a:latin typeface="Calibri "/>
                <a:cs typeface="Trebuchet MS"/>
              </a:rPr>
              <a:t> </a:t>
            </a:r>
            <a:r>
              <a:rPr sz="2000" b="1" spc="-10" dirty="0">
                <a:solidFill>
                  <a:srgbClr val="002060"/>
                </a:solidFill>
                <a:latin typeface="Calibri "/>
                <a:cs typeface="Trebuchet MS"/>
              </a:rPr>
              <a:t>Model</a:t>
            </a:r>
            <a:r>
              <a:rPr sz="2000" b="1" spc="-20" dirty="0">
                <a:solidFill>
                  <a:srgbClr val="002060"/>
                </a:solidFill>
                <a:latin typeface="Calibri "/>
                <a:cs typeface="Trebuchet MS"/>
              </a:rPr>
              <a:t> </a:t>
            </a:r>
            <a:r>
              <a:rPr sz="2000" b="1" spc="-5" dirty="0">
                <a:solidFill>
                  <a:srgbClr val="002060"/>
                </a:solidFill>
                <a:latin typeface="Calibri "/>
                <a:cs typeface="Trebuchet MS"/>
              </a:rPr>
              <a:t>Belgesi</a:t>
            </a:r>
            <a:endParaRPr sz="2000" dirty="0">
              <a:solidFill>
                <a:srgbClr val="002060"/>
              </a:solidFill>
              <a:latin typeface="Calibri "/>
              <a:cs typeface="Trebuchet MS"/>
            </a:endParaRPr>
          </a:p>
          <a:p>
            <a:pPr marL="12700">
              <a:lnSpc>
                <a:spcPct val="100000"/>
              </a:lnSpc>
              <a:spcBef>
                <a:spcPts val="600"/>
              </a:spcBef>
            </a:pPr>
            <a:r>
              <a:rPr sz="2000" b="1" spc="-5" dirty="0">
                <a:solidFill>
                  <a:srgbClr val="002060"/>
                </a:solidFill>
                <a:latin typeface="Calibri "/>
                <a:cs typeface="Trebuchet MS"/>
              </a:rPr>
              <a:t>Kriterleri</a:t>
            </a:r>
            <a:endParaRPr sz="2000" dirty="0">
              <a:solidFill>
                <a:srgbClr val="002060"/>
              </a:solidFill>
              <a:latin typeface="Calibri "/>
              <a:cs typeface="Trebuchet MS"/>
            </a:endParaRPr>
          </a:p>
          <a:p>
            <a:pPr marL="241300" indent="-229235">
              <a:lnSpc>
                <a:spcPct val="100000"/>
              </a:lnSpc>
              <a:spcBef>
                <a:spcPts val="705"/>
              </a:spcBef>
              <a:buClr>
                <a:srgbClr val="3891A7"/>
              </a:buClr>
              <a:buSzPct val="79166"/>
              <a:buFont typeface="Wingdings"/>
              <a:buChar char=""/>
              <a:tabLst>
                <a:tab pos="241935" algn="l"/>
              </a:tabLst>
            </a:pPr>
            <a:r>
              <a:rPr lang="tr-TR" sz="2000" spc="-55" dirty="0">
                <a:solidFill>
                  <a:srgbClr val="002060"/>
                </a:solidFill>
                <a:latin typeface="Calibri "/>
                <a:cs typeface="Calibri"/>
              </a:rPr>
              <a:t>Yeni</a:t>
            </a:r>
            <a:r>
              <a:rPr lang="tr-TR" sz="2000" spc="-50" dirty="0">
                <a:solidFill>
                  <a:srgbClr val="002060"/>
                </a:solidFill>
                <a:latin typeface="Calibri "/>
                <a:cs typeface="Calibri"/>
              </a:rPr>
              <a:t> </a:t>
            </a:r>
            <a:r>
              <a:rPr lang="tr-TR" sz="2000" dirty="0">
                <a:solidFill>
                  <a:srgbClr val="002060"/>
                </a:solidFill>
                <a:latin typeface="Calibri "/>
                <a:cs typeface="Calibri"/>
              </a:rPr>
              <a:t>olma</a:t>
            </a:r>
          </a:p>
          <a:p>
            <a:pPr marL="241300" indent="-229235">
              <a:lnSpc>
                <a:spcPct val="100000"/>
              </a:lnSpc>
              <a:spcBef>
                <a:spcPts val="600"/>
              </a:spcBef>
              <a:buClr>
                <a:srgbClr val="3891A7"/>
              </a:buClr>
              <a:buSzPct val="79166"/>
              <a:buFont typeface="Wingdings"/>
              <a:buChar char=""/>
              <a:tabLst>
                <a:tab pos="241935" algn="l"/>
              </a:tabLst>
            </a:pPr>
            <a:r>
              <a:rPr lang="tr-TR" sz="2000" strike="sngStrike" spc="-5" dirty="0">
                <a:solidFill>
                  <a:srgbClr val="002060"/>
                </a:solidFill>
                <a:latin typeface="Calibri "/>
                <a:cs typeface="Calibri"/>
              </a:rPr>
              <a:t>Buluş</a:t>
            </a:r>
            <a:r>
              <a:rPr lang="tr-TR" sz="2000" strike="sngStrike" spc="-30" dirty="0">
                <a:solidFill>
                  <a:srgbClr val="002060"/>
                </a:solidFill>
                <a:latin typeface="Calibri "/>
                <a:cs typeface="Calibri"/>
              </a:rPr>
              <a:t> </a:t>
            </a:r>
            <a:r>
              <a:rPr lang="tr-TR" sz="2000" strike="sngStrike" dirty="0">
                <a:solidFill>
                  <a:srgbClr val="002060"/>
                </a:solidFill>
                <a:latin typeface="Calibri "/>
                <a:cs typeface="Calibri"/>
              </a:rPr>
              <a:t>basamağına</a:t>
            </a:r>
            <a:r>
              <a:rPr lang="tr-TR" sz="2000" strike="sngStrike" spc="-30" dirty="0">
                <a:solidFill>
                  <a:srgbClr val="002060"/>
                </a:solidFill>
                <a:latin typeface="Calibri "/>
                <a:cs typeface="Calibri"/>
              </a:rPr>
              <a:t> </a:t>
            </a:r>
            <a:r>
              <a:rPr lang="tr-TR" sz="2000" strike="sngStrike" dirty="0">
                <a:solidFill>
                  <a:srgbClr val="002060"/>
                </a:solidFill>
                <a:latin typeface="Calibri "/>
                <a:cs typeface="Calibri"/>
              </a:rPr>
              <a:t>sahip</a:t>
            </a:r>
            <a:r>
              <a:rPr lang="tr-TR" sz="2000" strike="sngStrike" spc="-35" dirty="0">
                <a:solidFill>
                  <a:srgbClr val="002060"/>
                </a:solidFill>
                <a:latin typeface="Calibri "/>
                <a:cs typeface="Calibri"/>
              </a:rPr>
              <a:t> </a:t>
            </a:r>
            <a:r>
              <a:rPr lang="tr-TR" sz="2000" strike="sngStrike" dirty="0">
                <a:solidFill>
                  <a:srgbClr val="002060"/>
                </a:solidFill>
                <a:latin typeface="Calibri "/>
                <a:cs typeface="Calibri"/>
              </a:rPr>
              <a:t>olma</a:t>
            </a:r>
          </a:p>
          <a:p>
            <a:pPr marL="241300" indent="-229235">
              <a:lnSpc>
                <a:spcPct val="100000"/>
              </a:lnSpc>
              <a:spcBef>
                <a:spcPts val="600"/>
              </a:spcBef>
              <a:buClr>
                <a:srgbClr val="3891A7"/>
              </a:buClr>
              <a:buSzPct val="79166"/>
              <a:buFont typeface="Wingdings"/>
              <a:buChar char=""/>
              <a:tabLst>
                <a:tab pos="241935" algn="l"/>
              </a:tabLst>
            </a:pPr>
            <a:r>
              <a:rPr lang="tr-TR" sz="2000" spc="-10" dirty="0">
                <a:solidFill>
                  <a:srgbClr val="002060"/>
                </a:solidFill>
                <a:latin typeface="Calibri "/>
                <a:cs typeface="Calibri"/>
              </a:rPr>
              <a:t>Sanayiye</a:t>
            </a:r>
            <a:r>
              <a:rPr lang="tr-TR" sz="2000" spc="-60" dirty="0">
                <a:solidFill>
                  <a:srgbClr val="002060"/>
                </a:solidFill>
                <a:latin typeface="Calibri "/>
                <a:cs typeface="Calibri"/>
              </a:rPr>
              <a:t> </a:t>
            </a:r>
            <a:r>
              <a:rPr lang="tr-TR" sz="2000" spc="-5" dirty="0">
                <a:solidFill>
                  <a:srgbClr val="002060"/>
                </a:solidFill>
                <a:latin typeface="Calibri "/>
                <a:cs typeface="Calibri"/>
              </a:rPr>
              <a:t>Uygulanabilir</a:t>
            </a:r>
            <a:r>
              <a:rPr lang="tr-TR" sz="2000" spc="-40" dirty="0">
                <a:solidFill>
                  <a:srgbClr val="002060"/>
                </a:solidFill>
                <a:latin typeface="Calibri "/>
                <a:cs typeface="Calibri"/>
              </a:rPr>
              <a:t> </a:t>
            </a:r>
            <a:r>
              <a:rPr lang="tr-TR" sz="2000" dirty="0">
                <a:solidFill>
                  <a:srgbClr val="002060"/>
                </a:solidFill>
                <a:latin typeface="Calibri "/>
                <a:cs typeface="Calibri"/>
              </a:rPr>
              <a:t>olma</a:t>
            </a:r>
          </a:p>
        </p:txBody>
      </p:sp>
      <p:sp>
        <p:nvSpPr>
          <p:cNvPr id="49" name="object 15">
            <a:extLst>
              <a:ext uri="{FF2B5EF4-FFF2-40B4-BE49-F238E27FC236}">
                <a16:creationId xmlns:a16="http://schemas.microsoft.com/office/drawing/2014/main" id="{DC020CD4-3DE4-114C-0575-FE4248A399B8}"/>
              </a:ext>
            </a:extLst>
          </p:cNvPr>
          <p:cNvSpPr txBox="1">
            <a:spLocks/>
          </p:cNvSpPr>
          <p:nvPr/>
        </p:nvSpPr>
        <p:spPr>
          <a:xfrm>
            <a:off x="1927434" y="180914"/>
            <a:ext cx="2373630" cy="715452"/>
          </a:xfrm>
          <a:prstGeom prst="rect">
            <a:avLst/>
          </a:prstGeom>
        </p:spPr>
        <p:txBody>
          <a:bodyPr vert="horz" wrap="square" lIns="0" tIns="12065"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pPr marL="12700" marR="5080">
              <a:lnSpc>
                <a:spcPct val="117900"/>
              </a:lnSpc>
              <a:spcBef>
                <a:spcPts val="95"/>
              </a:spcBef>
            </a:pPr>
            <a:r>
              <a:rPr lang="tr-TR" sz="2000" b="1" spc="-25" dirty="0">
                <a:solidFill>
                  <a:srgbClr val="002060"/>
                </a:solidFill>
                <a:latin typeface="+mn-lt"/>
                <a:cs typeface="Trebuchet MS"/>
              </a:rPr>
              <a:t>Patent</a:t>
            </a:r>
            <a:r>
              <a:rPr lang="tr-TR" sz="2000" b="1" spc="-65" dirty="0">
                <a:solidFill>
                  <a:srgbClr val="002060"/>
                </a:solidFill>
                <a:latin typeface="+mn-lt"/>
                <a:cs typeface="Trebuchet MS"/>
              </a:rPr>
              <a:t> </a:t>
            </a:r>
            <a:r>
              <a:rPr lang="tr-TR" sz="2000" b="1" spc="-5" dirty="0">
                <a:solidFill>
                  <a:srgbClr val="002060"/>
                </a:solidFill>
                <a:latin typeface="+mn-lt"/>
                <a:cs typeface="Trebuchet MS"/>
              </a:rPr>
              <a:t>Belgesi </a:t>
            </a:r>
            <a:r>
              <a:rPr lang="tr-TR" sz="2000" b="1" spc="-830" dirty="0">
                <a:solidFill>
                  <a:srgbClr val="002060"/>
                </a:solidFill>
                <a:latin typeface="+mn-lt"/>
                <a:cs typeface="Trebuchet MS"/>
              </a:rPr>
              <a:t> </a:t>
            </a:r>
            <a:r>
              <a:rPr lang="tr-TR" sz="2000" b="1" spc="-5" dirty="0">
                <a:solidFill>
                  <a:srgbClr val="002060"/>
                </a:solidFill>
                <a:latin typeface="+mn-lt"/>
                <a:cs typeface="Trebuchet MS"/>
              </a:rPr>
              <a:t>Kriterleri</a:t>
            </a:r>
            <a:endParaRPr lang="tr-TR" sz="2000" b="1" dirty="0">
              <a:solidFill>
                <a:srgbClr val="002060"/>
              </a:solidFill>
              <a:latin typeface="+mn-lt"/>
              <a:cs typeface="Trebuchet MS"/>
            </a:endParaRPr>
          </a:p>
        </p:txBody>
      </p:sp>
      <p:sp>
        <p:nvSpPr>
          <p:cNvPr id="50" name="object 23">
            <a:extLst>
              <a:ext uri="{FF2B5EF4-FFF2-40B4-BE49-F238E27FC236}">
                <a16:creationId xmlns:a16="http://schemas.microsoft.com/office/drawing/2014/main" id="{450FBFE7-498A-7DDE-9792-53F908B3A7C6}"/>
              </a:ext>
            </a:extLst>
          </p:cNvPr>
          <p:cNvSpPr txBox="1"/>
          <p:nvPr/>
        </p:nvSpPr>
        <p:spPr>
          <a:xfrm>
            <a:off x="1813769" y="948774"/>
            <a:ext cx="3986529" cy="1167627"/>
          </a:xfrm>
          <a:prstGeom prst="rect">
            <a:avLst/>
          </a:prstGeom>
        </p:spPr>
        <p:txBody>
          <a:bodyPr vert="horz" wrap="square" lIns="0" tIns="89535" rIns="0" bIns="0" rtlCol="0">
            <a:spAutoFit/>
          </a:bodyPr>
          <a:lstStyle/>
          <a:p>
            <a:pPr marL="241300" indent="-229235">
              <a:lnSpc>
                <a:spcPct val="100000"/>
              </a:lnSpc>
              <a:spcBef>
                <a:spcPts val="705"/>
              </a:spcBef>
              <a:buClr>
                <a:srgbClr val="3891A7"/>
              </a:buClr>
              <a:buSzPct val="79166"/>
              <a:buFont typeface="Wingdings"/>
              <a:buChar char=""/>
              <a:tabLst>
                <a:tab pos="241935" algn="l"/>
              </a:tabLst>
            </a:pPr>
            <a:r>
              <a:rPr sz="2000" spc="-55" dirty="0">
                <a:solidFill>
                  <a:srgbClr val="002060"/>
                </a:solidFill>
                <a:cs typeface="Calibri"/>
              </a:rPr>
              <a:t>Yeni</a:t>
            </a:r>
            <a:r>
              <a:rPr sz="2000" spc="-50" dirty="0">
                <a:solidFill>
                  <a:srgbClr val="002060"/>
                </a:solidFill>
                <a:cs typeface="Calibri"/>
              </a:rPr>
              <a:t> </a:t>
            </a:r>
            <a:r>
              <a:rPr sz="2000" dirty="0">
                <a:solidFill>
                  <a:srgbClr val="002060"/>
                </a:solidFill>
                <a:cs typeface="Calibri"/>
              </a:rPr>
              <a:t>olma</a:t>
            </a:r>
          </a:p>
          <a:p>
            <a:pPr marL="241300" indent="-229235">
              <a:lnSpc>
                <a:spcPct val="100000"/>
              </a:lnSpc>
              <a:spcBef>
                <a:spcPts val="600"/>
              </a:spcBef>
              <a:buClr>
                <a:srgbClr val="3891A7"/>
              </a:buClr>
              <a:buSzPct val="79166"/>
              <a:buFont typeface="Wingdings"/>
              <a:buChar char=""/>
              <a:tabLst>
                <a:tab pos="241935" algn="l"/>
              </a:tabLst>
            </a:pPr>
            <a:r>
              <a:rPr sz="2000" spc="-5" dirty="0">
                <a:solidFill>
                  <a:srgbClr val="002060"/>
                </a:solidFill>
                <a:cs typeface="Calibri"/>
              </a:rPr>
              <a:t>Buluş</a:t>
            </a:r>
            <a:r>
              <a:rPr sz="2000" spc="-30" dirty="0">
                <a:solidFill>
                  <a:srgbClr val="002060"/>
                </a:solidFill>
                <a:cs typeface="Calibri"/>
              </a:rPr>
              <a:t> </a:t>
            </a:r>
            <a:r>
              <a:rPr sz="2000" dirty="0">
                <a:solidFill>
                  <a:srgbClr val="002060"/>
                </a:solidFill>
                <a:cs typeface="Calibri"/>
              </a:rPr>
              <a:t>basamağına</a:t>
            </a:r>
            <a:r>
              <a:rPr sz="2000" spc="-30" dirty="0">
                <a:solidFill>
                  <a:srgbClr val="002060"/>
                </a:solidFill>
                <a:cs typeface="Calibri"/>
              </a:rPr>
              <a:t> </a:t>
            </a:r>
            <a:r>
              <a:rPr sz="2000" dirty="0">
                <a:solidFill>
                  <a:srgbClr val="002060"/>
                </a:solidFill>
                <a:cs typeface="Calibri"/>
              </a:rPr>
              <a:t>sahip</a:t>
            </a:r>
            <a:r>
              <a:rPr sz="2000" spc="-35" dirty="0">
                <a:solidFill>
                  <a:srgbClr val="002060"/>
                </a:solidFill>
                <a:cs typeface="Calibri"/>
              </a:rPr>
              <a:t> </a:t>
            </a:r>
            <a:r>
              <a:rPr sz="2000" dirty="0">
                <a:solidFill>
                  <a:srgbClr val="002060"/>
                </a:solidFill>
                <a:cs typeface="Calibri"/>
              </a:rPr>
              <a:t>olma</a:t>
            </a:r>
          </a:p>
          <a:p>
            <a:pPr marL="241300" indent="-229235">
              <a:lnSpc>
                <a:spcPct val="100000"/>
              </a:lnSpc>
              <a:spcBef>
                <a:spcPts val="600"/>
              </a:spcBef>
              <a:buClr>
                <a:srgbClr val="3891A7"/>
              </a:buClr>
              <a:buSzPct val="79166"/>
              <a:buFont typeface="Wingdings"/>
              <a:buChar char=""/>
              <a:tabLst>
                <a:tab pos="241935" algn="l"/>
              </a:tabLst>
            </a:pPr>
            <a:r>
              <a:rPr sz="2000" spc="-10" dirty="0">
                <a:solidFill>
                  <a:srgbClr val="002060"/>
                </a:solidFill>
                <a:cs typeface="Calibri"/>
              </a:rPr>
              <a:t>Sanayiye</a:t>
            </a:r>
            <a:r>
              <a:rPr sz="2000" spc="-60" dirty="0">
                <a:solidFill>
                  <a:srgbClr val="002060"/>
                </a:solidFill>
                <a:cs typeface="Calibri"/>
              </a:rPr>
              <a:t> </a:t>
            </a:r>
            <a:r>
              <a:rPr sz="2000" spc="-5" dirty="0">
                <a:solidFill>
                  <a:srgbClr val="002060"/>
                </a:solidFill>
                <a:cs typeface="Calibri"/>
              </a:rPr>
              <a:t>Uygulanabilir</a:t>
            </a:r>
            <a:r>
              <a:rPr sz="2000" spc="-40" dirty="0">
                <a:solidFill>
                  <a:srgbClr val="002060"/>
                </a:solidFill>
                <a:cs typeface="Calibri"/>
              </a:rPr>
              <a:t> </a:t>
            </a:r>
            <a:r>
              <a:rPr sz="2000" dirty="0">
                <a:solidFill>
                  <a:srgbClr val="002060"/>
                </a:solidFill>
                <a:cs typeface="Calibri"/>
              </a:rPr>
              <a:t>olma</a:t>
            </a:r>
          </a:p>
        </p:txBody>
      </p:sp>
      <p:sp>
        <p:nvSpPr>
          <p:cNvPr id="51" name="object 44">
            <a:extLst>
              <a:ext uri="{FF2B5EF4-FFF2-40B4-BE49-F238E27FC236}">
                <a16:creationId xmlns:a16="http://schemas.microsoft.com/office/drawing/2014/main" id="{E4856625-C48D-89D6-6039-C2C73AA264AD}"/>
              </a:ext>
            </a:extLst>
          </p:cNvPr>
          <p:cNvSpPr txBox="1"/>
          <p:nvPr/>
        </p:nvSpPr>
        <p:spPr>
          <a:xfrm>
            <a:off x="1700105" y="2116401"/>
            <a:ext cx="8759825" cy="3653154"/>
          </a:xfrm>
          <a:prstGeom prst="rect">
            <a:avLst/>
          </a:prstGeom>
        </p:spPr>
        <p:txBody>
          <a:bodyPr vert="horz" wrap="square" lIns="0" tIns="88900" rIns="0" bIns="0" rtlCol="0">
            <a:spAutoFit/>
          </a:bodyPr>
          <a:lstStyle/>
          <a:p>
            <a:pPr marL="12700">
              <a:lnSpc>
                <a:spcPct val="100000"/>
              </a:lnSpc>
              <a:spcBef>
                <a:spcPts val="700"/>
              </a:spcBef>
            </a:pPr>
            <a:r>
              <a:rPr sz="1800" spc="-5" dirty="0">
                <a:solidFill>
                  <a:srgbClr val="002060"/>
                </a:solidFill>
                <a:cs typeface="Arial"/>
              </a:rPr>
              <a:t>6769</a:t>
            </a:r>
            <a:r>
              <a:rPr sz="1800" spc="-15" dirty="0">
                <a:solidFill>
                  <a:srgbClr val="002060"/>
                </a:solidFill>
                <a:cs typeface="Arial"/>
              </a:rPr>
              <a:t> </a:t>
            </a:r>
            <a:r>
              <a:rPr sz="1800" dirty="0">
                <a:solidFill>
                  <a:srgbClr val="002060"/>
                </a:solidFill>
                <a:cs typeface="Arial"/>
              </a:rPr>
              <a:t>SMK</a:t>
            </a:r>
            <a:r>
              <a:rPr sz="1800" spc="-15" dirty="0">
                <a:solidFill>
                  <a:srgbClr val="002060"/>
                </a:solidFill>
                <a:cs typeface="Arial"/>
              </a:rPr>
              <a:t> </a:t>
            </a:r>
            <a:r>
              <a:rPr sz="1800" dirty="0">
                <a:solidFill>
                  <a:srgbClr val="002060"/>
                </a:solidFill>
                <a:cs typeface="Arial"/>
              </a:rPr>
              <a:t>Madde</a:t>
            </a:r>
            <a:r>
              <a:rPr sz="1800" spc="-20" dirty="0">
                <a:solidFill>
                  <a:srgbClr val="002060"/>
                </a:solidFill>
                <a:cs typeface="Arial"/>
              </a:rPr>
              <a:t> </a:t>
            </a:r>
            <a:r>
              <a:rPr sz="1800" spc="-5" dirty="0">
                <a:solidFill>
                  <a:srgbClr val="002060"/>
                </a:solidFill>
                <a:cs typeface="Arial"/>
              </a:rPr>
              <a:t>142</a:t>
            </a:r>
            <a:r>
              <a:rPr sz="1800" spc="-15" dirty="0">
                <a:solidFill>
                  <a:srgbClr val="002060"/>
                </a:solidFill>
                <a:cs typeface="Arial"/>
              </a:rPr>
              <a:t> </a:t>
            </a:r>
            <a:r>
              <a:rPr sz="1800" dirty="0">
                <a:solidFill>
                  <a:srgbClr val="002060"/>
                </a:solidFill>
                <a:cs typeface="Arial"/>
              </a:rPr>
              <a:t>–</a:t>
            </a:r>
          </a:p>
          <a:p>
            <a:pPr marL="419100" marR="1134745" indent="-419100">
              <a:lnSpc>
                <a:spcPct val="100000"/>
              </a:lnSpc>
              <a:spcBef>
                <a:spcPts val="600"/>
              </a:spcBef>
              <a:buClr>
                <a:srgbClr val="000000"/>
              </a:buClr>
              <a:buAutoNum type="arabicParenBoth" startAt="2"/>
              <a:tabLst>
                <a:tab pos="419100" algn="l"/>
                <a:tab pos="419734" algn="l"/>
              </a:tabLst>
            </a:pPr>
            <a:r>
              <a:rPr sz="1800" spc="-5" dirty="0">
                <a:solidFill>
                  <a:srgbClr val="002060"/>
                </a:solidFill>
                <a:uFill>
                  <a:solidFill>
                    <a:srgbClr val="FF0000"/>
                  </a:solidFill>
                </a:uFill>
                <a:cs typeface="Arial"/>
              </a:rPr>
              <a:t>Faydalı modelin yenilik değerlendirmesinde, </a:t>
            </a:r>
            <a:r>
              <a:rPr sz="1800" b="1" dirty="0">
                <a:solidFill>
                  <a:srgbClr val="002060"/>
                </a:solidFill>
                <a:uFill>
                  <a:solidFill>
                    <a:srgbClr val="FF0000"/>
                  </a:solidFill>
                </a:uFill>
                <a:cs typeface="Arial"/>
              </a:rPr>
              <a:t>buluş </a:t>
            </a:r>
            <a:r>
              <a:rPr sz="1800" b="1" spc="-5" dirty="0" err="1">
                <a:solidFill>
                  <a:srgbClr val="002060"/>
                </a:solidFill>
                <a:uFill>
                  <a:solidFill>
                    <a:srgbClr val="FF0000"/>
                  </a:solidFill>
                </a:uFill>
                <a:cs typeface="Arial"/>
              </a:rPr>
              <a:t>konusuna</a:t>
            </a:r>
            <a:r>
              <a:rPr sz="1800" b="1" spc="-5" dirty="0">
                <a:solidFill>
                  <a:srgbClr val="002060"/>
                </a:solidFill>
                <a:uFill>
                  <a:solidFill>
                    <a:srgbClr val="FF0000"/>
                  </a:solidFill>
                </a:uFill>
                <a:cs typeface="Arial"/>
              </a:rPr>
              <a:t> </a:t>
            </a:r>
            <a:r>
              <a:rPr sz="1800" b="1" spc="-5" dirty="0" err="1">
                <a:solidFill>
                  <a:srgbClr val="002060"/>
                </a:solidFill>
                <a:uFill>
                  <a:solidFill>
                    <a:srgbClr val="FF0000"/>
                  </a:solidFill>
                </a:uFill>
                <a:cs typeface="Arial"/>
              </a:rPr>
              <a:t>katkı</a:t>
            </a:r>
            <a:r>
              <a:rPr lang="tr-TR" sz="1800" b="1" spc="-5" dirty="0">
                <a:solidFill>
                  <a:srgbClr val="002060"/>
                </a:solidFill>
                <a:uFill>
                  <a:solidFill>
                    <a:srgbClr val="FF0000"/>
                  </a:solidFill>
                </a:uFill>
                <a:cs typeface="Arial"/>
              </a:rPr>
              <a:t> </a:t>
            </a:r>
            <a:r>
              <a:rPr lang="tr-TR" sz="1800" b="1" spc="-490" dirty="0">
                <a:solidFill>
                  <a:srgbClr val="002060"/>
                </a:solidFill>
                <a:cs typeface="Arial"/>
              </a:rPr>
              <a:t> </a:t>
            </a:r>
            <a:r>
              <a:rPr sz="1800" b="1" spc="-10" dirty="0" err="1">
                <a:solidFill>
                  <a:srgbClr val="002060"/>
                </a:solidFill>
                <a:uFill>
                  <a:solidFill>
                    <a:srgbClr val="FF0000"/>
                  </a:solidFill>
                </a:uFill>
                <a:cs typeface="Arial"/>
              </a:rPr>
              <a:t>sağlamayan</a:t>
            </a:r>
            <a:r>
              <a:rPr sz="1800" b="1" spc="20" dirty="0">
                <a:solidFill>
                  <a:srgbClr val="002060"/>
                </a:solidFill>
                <a:uFill>
                  <a:solidFill>
                    <a:srgbClr val="FF0000"/>
                  </a:solidFill>
                </a:uFill>
                <a:cs typeface="Arial"/>
              </a:rPr>
              <a:t> </a:t>
            </a:r>
            <a:r>
              <a:rPr sz="1800" spc="-5" dirty="0">
                <a:solidFill>
                  <a:srgbClr val="002060"/>
                </a:solidFill>
                <a:uFill>
                  <a:solidFill>
                    <a:srgbClr val="FF0000"/>
                  </a:solidFill>
                </a:uFill>
                <a:cs typeface="Arial"/>
              </a:rPr>
              <a:t>teknik </a:t>
            </a:r>
            <a:r>
              <a:rPr sz="1800" dirty="0">
                <a:solidFill>
                  <a:srgbClr val="002060"/>
                </a:solidFill>
                <a:uFill>
                  <a:solidFill>
                    <a:srgbClr val="FF0000"/>
                  </a:solidFill>
                </a:uFill>
                <a:cs typeface="Arial"/>
              </a:rPr>
              <a:t>özellikler</a:t>
            </a:r>
            <a:r>
              <a:rPr sz="1800" spc="-20" dirty="0">
                <a:solidFill>
                  <a:srgbClr val="002060"/>
                </a:solidFill>
                <a:uFill>
                  <a:solidFill>
                    <a:srgbClr val="FF0000"/>
                  </a:solidFill>
                </a:uFill>
                <a:cs typeface="Arial"/>
              </a:rPr>
              <a:t> </a:t>
            </a:r>
            <a:r>
              <a:rPr sz="1800" spc="-5" dirty="0">
                <a:solidFill>
                  <a:srgbClr val="002060"/>
                </a:solidFill>
                <a:uFill>
                  <a:solidFill>
                    <a:srgbClr val="FF0000"/>
                  </a:solidFill>
                </a:uFill>
                <a:cs typeface="Arial"/>
              </a:rPr>
              <a:t>dikkate</a:t>
            </a:r>
            <a:r>
              <a:rPr sz="1800" spc="5" dirty="0">
                <a:solidFill>
                  <a:srgbClr val="002060"/>
                </a:solidFill>
                <a:uFill>
                  <a:solidFill>
                    <a:srgbClr val="FF0000"/>
                  </a:solidFill>
                </a:uFill>
                <a:cs typeface="Arial"/>
              </a:rPr>
              <a:t> </a:t>
            </a:r>
            <a:r>
              <a:rPr sz="1800" spc="-5" dirty="0">
                <a:solidFill>
                  <a:srgbClr val="002060"/>
                </a:solidFill>
                <a:uFill>
                  <a:solidFill>
                    <a:srgbClr val="FF0000"/>
                  </a:solidFill>
                </a:uFill>
                <a:cs typeface="Arial"/>
              </a:rPr>
              <a:t>alınmaz.</a:t>
            </a:r>
            <a:endParaRPr sz="1800" dirty="0">
              <a:solidFill>
                <a:srgbClr val="002060"/>
              </a:solidFill>
              <a:cs typeface="Arial"/>
            </a:endParaRPr>
          </a:p>
          <a:p>
            <a:pPr marL="419100" indent="-407034">
              <a:lnSpc>
                <a:spcPct val="100000"/>
              </a:lnSpc>
              <a:spcBef>
                <a:spcPts val="600"/>
              </a:spcBef>
              <a:buAutoNum type="arabicParenBoth" startAt="2"/>
              <a:tabLst>
                <a:tab pos="418465" algn="l"/>
                <a:tab pos="419734" algn="l"/>
              </a:tabLst>
            </a:pPr>
            <a:r>
              <a:rPr sz="1800" spc="-5" dirty="0">
                <a:solidFill>
                  <a:srgbClr val="002060"/>
                </a:solidFill>
                <a:cs typeface="Arial"/>
              </a:rPr>
              <a:t>82</a:t>
            </a:r>
            <a:r>
              <a:rPr sz="1800" spc="-10" dirty="0">
                <a:solidFill>
                  <a:srgbClr val="002060"/>
                </a:solidFill>
                <a:cs typeface="Arial"/>
              </a:rPr>
              <a:t> </a:t>
            </a:r>
            <a:r>
              <a:rPr sz="1800" dirty="0">
                <a:solidFill>
                  <a:srgbClr val="002060"/>
                </a:solidFill>
                <a:cs typeface="Arial"/>
              </a:rPr>
              <a:t>nci</a:t>
            </a:r>
            <a:r>
              <a:rPr sz="1800" spc="-10" dirty="0">
                <a:solidFill>
                  <a:srgbClr val="002060"/>
                </a:solidFill>
                <a:cs typeface="Arial"/>
              </a:rPr>
              <a:t> </a:t>
            </a:r>
            <a:r>
              <a:rPr sz="1800" spc="-5" dirty="0">
                <a:solidFill>
                  <a:srgbClr val="002060"/>
                </a:solidFill>
                <a:cs typeface="Arial"/>
              </a:rPr>
              <a:t>maddenin</a:t>
            </a:r>
            <a:r>
              <a:rPr sz="1800" spc="-10" dirty="0">
                <a:solidFill>
                  <a:srgbClr val="002060"/>
                </a:solidFill>
                <a:cs typeface="Arial"/>
              </a:rPr>
              <a:t> </a:t>
            </a:r>
            <a:r>
              <a:rPr sz="1800" dirty="0">
                <a:solidFill>
                  <a:srgbClr val="002060"/>
                </a:solidFill>
                <a:cs typeface="Arial"/>
              </a:rPr>
              <a:t>ikinci</a:t>
            </a:r>
            <a:r>
              <a:rPr sz="1800" spc="-10" dirty="0">
                <a:solidFill>
                  <a:srgbClr val="002060"/>
                </a:solidFill>
                <a:cs typeface="Arial"/>
              </a:rPr>
              <a:t> </a:t>
            </a:r>
            <a:r>
              <a:rPr sz="1800" spc="-25" dirty="0">
                <a:solidFill>
                  <a:srgbClr val="002060"/>
                </a:solidFill>
                <a:cs typeface="Arial"/>
              </a:rPr>
              <a:t>ve</a:t>
            </a:r>
            <a:r>
              <a:rPr sz="1800" spc="35" dirty="0">
                <a:solidFill>
                  <a:srgbClr val="002060"/>
                </a:solidFill>
                <a:cs typeface="Arial"/>
              </a:rPr>
              <a:t> </a:t>
            </a:r>
            <a:r>
              <a:rPr sz="1800" dirty="0">
                <a:solidFill>
                  <a:srgbClr val="002060"/>
                </a:solidFill>
                <a:cs typeface="Arial"/>
              </a:rPr>
              <a:t>üçüncü</a:t>
            </a:r>
            <a:r>
              <a:rPr sz="1800" spc="-10" dirty="0">
                <a:solidFill>
                  <a:srgbClr val="002060"/>
                </a:solidFill>
                <a:cs typeface="Arial"/>
              </a:rPr>
              <a:t> </a:t>
            </a:r>
            <a:r>
              <a:rPr sz="1800" spc="-5" dirty="0">
                <a:solidFill>
                  <a:srgbClr val="002060"/>
                </a:solidFill>
                <a:cs typeface="Arial"/>
              </a:rPr>
              <a:t>fıkralarına</a:t>
            </a:r>
            <a:r>
              <a:rPr sz="1800" spc="-10" dirty="0">
                <a:solidFill>
                  <a:srgbClr val="002060"/>
                </a:solidFill>
                <a:cs typeface="Arial"/>
              </a:rPr>
              <a:t> </a:t>
            </a:r>
            <a:r>
              <a:rPr sz="1800" spc="-5" dirty="0">
                <a:solidFill>
                  <a:srgbClr val="002060"/>
                </a:solidFill>
                <a:cs typeface="Arial"/>
              </a:rPr>
              <a:t>ek olarak;</a:t>
            </a:r>
            <a:endParaRPr sz="1800" dirty="0">
              <a:solidFill>
                <a:srgbClr val="002060"/>
              </a:solidFill>
              <a:cs typeface="Arial"/>
            </a:endParaRPr>
          </a:p>
          <a:p>
            <a:pPr marL="733425" marR="5080" lvl="1" indent="-264160">
              <a:lnSpc>
                <a:spcPct val="100000"/>
              </a:lnSpc>
              <a:spcBef>
                <a:spcPts val="600"/>
              </a:spcBef>
              <a:buClr>
                <a:srgbClr val="000000"/>
              </a:buClr>
              <a:buAutoNum type="alphaLcParenR"/>
              <a:tabLst>
                <a:tab pos="736600" algn="l"/>
              </a:tabLst>
            </a:pPr>
            <a:r>
              <a:rPr sz="1800" spc="-5" dirty="0">
                <a:solidFill>
                  <a:srgbClr val="002060"/>
                </a:solidFill>
                <a:uFill>
                  <a:solidFill>
                    <a:srgbClr val="FF0000"/>
                  </a:solidFill>
                </a:uFill>
                <a:cs typeface="Arial"/>
              </a:rPr>
              <a:t>Kimyasal</a:t>
            </a:r>
            <a:r>
              <a:rPr sz="1800" spc="35" dirty="0">
                <a:solidFill>
                  <a:srgbClr val="002060"/>
                </a:solidFill>
                <a:uFill>
                  <a:solidFill>
                    <a:srgbClr val="FF0000"/>
                  </a:solidFill>
                </a:uFill>
                <a:cs typeface="Arial"/>
              </a:rPr>
              <a:t> </a:t>
            </a:r>
            <a:r>
              <a:rPr sz="1800" spc="-25" dirty="0">
                <a:solidFill>
                  <a:srgbClr val="002060"/>
                </a:solidFill>
                <a:uFill>
                  <a:solidFill>
                    <a:srgbClr val="FF0000"/>
                  </a:solidFill>
                </a:uFill>
                <a:cs typeface="Arial"/>
              </a:rPr>
              <a:t>ve</a:t>
            </a:r>
            <a:r>
              <a:rPr sz="1800" spc="40" dirty="0">
                <a:solidFill>
                  <a:srgbClr val="002060"/>
                </a:solidFill>
                <a:uFill>
                  <a:solidFill>
                    <a:srgbClr val="FF0000"/>
                  </a:solidFill>
                </a:uFill>
                <a:cs typeface="Arial"/>
              </a:rPr>
              <a:t> </a:t>
            </a:r>
            <a:r>
              <a:rPr sz="1800" spc="-5" dirty="0">
                <a:solidFill>
                  <a:srgbClr val="002060"/>
                </a:solidFill>
                <a:uFill>
                  <a:solidFill>
                    <a:srgbClr val="FF0000"/>
                  </a:solidFill>
                </a:uFill>
                <a:cs typeface="Arial"/>
              </a:rPr>
              <a:t>biyolojik</a:t>
            </a:r>
            <a:r>
              <a:rPr sz="1800" dirty="0">
                <a:solidFill>
                  <a:srgbClr val="002060"/>
                </a:solidFill>
                <a:uFill>
                  <a:solidFill>
                    <a:srgbClr val="FF0000"/>
                  </a:solidFill>
                </a:uFill>
                <a:cs typeface="Arial"/>
              </a:rPr>
              <a:t> </a:t>
            </a:r>
            <a:r>
              <a:rPr sz="1800" spc="-5" dirty="0">
                <a:solidFill>
                  <a:srgbClr val="002060"/>
                </a:solidFill>
                <a:uFill>
                  <a:solidFill>
                    <a:srgbClr val="FF0000"/>
                  </a:solidFill>
                </a:uFill>
                <a:cs typeface="Arial"/>
              </a:rPr>
              <a:t>maddelere</a:t>
            </a:r>
            <a:r>
              <a:rPr sz="1800" spc="20" dirty="0">
                <a:solidFill>
                  <a:srgbClr val="002060"/>
                </a:solidFill>
                <a:uFill>
                  <a:solidFill>
                    <a:srgbClr val="FF0000"/>
                  </a:solidFill>
                </a:uFill>
                <a:cs typeface="Arial"/>
              </a:rPr>
              <a:t> </a:t>
            </a:r>
            <a:r>
              <a:rPr sz="1800" spc="-20" dirty="0">
                <a:solidFill>
                  <a:srgbClr val="002060"/>
                </a:solidFill>
                <a:uFill>
                  <a:solidFill>
                    <a:srgbClr val="FF0000"/>
                  </a:solidFill>
                </a:uFill>
                <a:cs typeface="Arial"/>
              </a:rPr>
              <a:t>veya</a:t>
            </a:r>
            <a:r>
              <a:rPr sz="1800" spc="65" dirty="0">
                <a:solidFill>
                  <a:srgbClr val="002060"/>
                </a:solidFill>
                <a:uFill>
                  <a:solidFill>
                    <a:srgbClr val="FF0000"/>
                  </a:solidFill>
                </a:uFill>
                <a:cs typeface="Arial"/>
              </a:rPr>
              <a:t> </a:t>
            </a:r>
            <a:r>
              <a:rPr sz="1800" spc="-10" dirty="0">
                <a:solidFill>
                  <a:srgbClr val="002060"/>
                </a:solidFill>
                <a:uFill>
                  <a:solidFill>
                    <a:srgbClr val="FF0000"/>
                  </a:solidFill>
                </a:uFill>
                <a:cs typeface="Arial"/>
              </a:rPr>
              <a:t>kimyasal</a:t>
            </a:r>
            <a:r>
              <a:rPr sz="1800" spc="40" dirty="0">
                <a:solidFill>
                  <a:srgbClr val="002060"/>
                </a:solidFill>
                <a:uFill>
                  <a:solidFill>
                    <a:srgbClr val="FF0000"/>
                  </a:solidFill>
                </a:uFill>
                <a:cs typeface="Arial"/>
              </a:rPr>
              <a:t> </a:t>
            </a:r>
            <a:r>
              <a:rPr sz="1800" spc="-25" dirty="0">
                <a:solidFill>
                  <a:srgbClr val="002060"/>
                </a:solidFill>
                <a:uFill>
                  <a:solidFill>
                    <a:srgbClr val="FF0000"/>
                  </a:solidFill>
                </a:uFill>
                <a:cs typeface="Arial"/>
              </a:rPr>
              <a:t>ve</a:t>
            </a:r>
            <a:r>
              <a:rPr sz="1800" spc="40" dirty="0">
                <a:solidFill>
                  <a:srgbClr val="002060"/>
                </a:solidFill>
                <a:uFill>
                  <a:solidFill>
                    <a:srgbClr val="FF0000"/>
                  </a:solidFill>
                </a:uFill>
                <a:cs typeface="Arial"/>
              </a:rPr>
              <a:t> </a:t>
            </a:r>
            <a:r>
              <a:rPr sz="1800" spc="-5" dirty="0">
                <a:solidFill>
                  <a:srgbClr val="002060"/>
                </a:solidFill>
                <a:uFill>
                  <a:solidFill>
                    <a:srgbClr val="FF0000"/>
                  </a:solidFill>
                </a:uFill>
                <a:cs typeface="Arial"/>
              </a:rPr>
              <a:t>biyolojik</a:t>
            </a:r>
            <a:r>
              <a:rPr sz="1800" dirty="0">
                <a:solidFill>
                  <a:srgbClr val="002060"/>
                </a:solidFill>
                <a:uFill>
                  <a:solidFill>
                    <a:srgbClr val="FF0000"/>
                  </a:solidFill>
                </a:uFill>
                <a:cs typeface="Arial"/>
              </a:rPr>
              <a:t> </a:t>
            </a:r>
            <a:r>
              <a:rPr sz="1800" spc="-5" dirty="0">
                <a:solidFill>
                  <a:srgbClr val="002060"/>
                </a:solidFill>
                <a:uFill>
                  <a:solidFill>
                    <a:srgbClr val="FF0000"/>
                  </a:solidFill>
                </a:uFill>
                <a:cs typeface="Arial"/>
              </a:rPr>
              <a:t>usullere</a:t>
            </a:r>
            <a:r>
              <a:rPr sz="1800" spc="10" dirty="0">
                <a:solidFill>
                  <a:srgbClr val="002060"/>
                </a:solidFill>
                <a:uFill>
                  <a:solidFill>
                    <a:srgbClr val="FF0000"/>
                  </a:solidFill>
                </a:uFill>
                <a:cs typeface="Arial"/>
              </a:rPr>
              <a:t> </a:t>
            </a:r>
            <a:r>
              <a:rPr sz="1800" spc="-15" dirty="0">
                <a:solidFill>
                  <a:srgbClr val="002060"/>
                </a:solidFill>
                <a:uFill>
                  <a:solidFill>
                    <a:srgbClr val="FF0000"/>
                  </a:solidFill>
                </a:uFill>
                <a:cs typeface="Arial"/>
              </a:rPr>
              <a:t>ya</a:t>
            </a:r>
            <a:r>
              <a:rPr sz="1800" spc="20" dirty="0">
                <a:solidFill>
                  <a:srgbClr val="002060"/>
                </a:solidFill>
                <a:uFill>
                  <a:solidFill>
                    <a:srgbClr val="FF0000"/>
                  </a:solidFill>
                </a:uFill>
                <a:cs typeface="Arial"/>
              </a:rPr>
              <a:t> </a:t>
            </a:r>
            <a:r>
              <a:rPr sz="1800" dirty="0">
                <a:solidFill>
                  <a:srgbClr val="002060"/>
                </a:solidFill>
                <a:uFill>
                  <a:solidFill>
                    <a:srgbClr val="FF0000"/>
                  </a:solidFill>
                </a:uFill>
                <a:cs typeface="Arial"/>
              </a:rPr>
              <a:t>da </a:t>
            </a:r>
            <a:r>
              <a:rPr sz="1800" spc="-484" dirty="0">
                <a:solidFill>
                  <a:srgbClr val="002060"/>
                </a:solidFill>
                <a:cs typeface="Arial"/>
              </a:rPr>
              <a:t> </a:t>
            </a:r>
            <a:r>
              <a:rPr sz="1800" dirty="0">
                <a:solidFill>
                  <a:srgbClr val="002060"/>
                </a:solidFill>
                <a:uFill>
                  <a:solidFill>
                    <a:srgbClr val="FF0000"/>
                  </a:solidFill>
                </a:uFill>
                <a:cs typeface="Arial"/>
              </a:rPr>
              <a:t>bu</a:t>
            </a:r>
            <a:r>
              <a:rPr sz="1800" spc="-5" dirty="0">
                <a:solidFill>
                  <a:srgbClr val="002060"/>
                </a:solidFill>
                <a:uFill>
                  <a:solidFill>
                    <a:srgbClr val="FF0000"/>
                  </a:solidFill>
                </a:uFill>
                <a:cs typeface="Arial"/>
              </a:rPr>
              <a:t> </a:t>
            </a:r>
            <a:r>
              <a:rPr sz="1800" dirty="0">
                <a:solidFill>
                  <a:srgbClr val="002060"/>
                </a:solidFill>
                <a:uFill>
                  <a:solidFill>
                    <a:srgbClr val="FF0000"/>
                  </a:solidFill>
                </a:uFill>
                <a:cs typeface="Arial"/>
              </a:rPr>
              <a:t>usuller</a:t>
            </a:r>
            <a:r>
              <a:rPr sz="1800" spc="-10" dirty="0">
                <a:solidFill>
                  <a:srgbClr val="002060"/>
                </a:solidFill>
                <a:cs typeface="Arial"/>
              </a:rPr>
              <a:t> </a:t>
            </a:r>
            <a:r>
              <a:rPr sz="1800" spc="-5" dirty="0">
                <a:solidFill>
                  <a:srgbClr val="002060"/>
                </a:solidFill>
                <a:cs typeface="Arial"/>
              </a:rPr>
              <a:t>sonucu</a:t>
            </a:r>
            <a:r>
              <a:rPr sz="1800" spc="-10" dirty="0">
                <a:solidFill>
                  <a:srgbClr val="002060"/>
                </a:solidFill>
                <a:cs typeface="Arial"/>
              </a:rPr>
              <a:t> </a:t>
            </a:r>
            <a:r>
              <a:rPr sz="1800" spc="-5" dirty="0">
                <a:solidFill>
                  <a:srgbClr val="002060"/>
                </a:solidFill>
                <a:cs typeface="Arial"/>
              </a:rPr>
              <a:t>elde edilen</a:t>
            </a:r>
            <a:r>
              <a:rPr sz="1800" spc="-10" dirty="0">
                <a:solidFill>
                  <a:srgbClr val="002060"/>
                </a:solidFill>
                <a:cs typeface="Arial"/>
              </a:rPr>
              <a:t> </a:t>
            </a:r>
            <a:r>
              <a:rPr sz="1800" spc="-5" dirty="0">
                <a:solidFill>
                  <a:srgbClr val="002060"/>
                </a:solidFill>
                <a:cs typeface="Arial"/>
              </a:rPr>
              <a:t>ürünlere ilişkin</a:t>
            </a:r>
            <a:r>
              <a:rPr sz="1800" spc="-15" dirty="0">
                <a:solidFill>
                  <a:srgbClr val="002060"/>
                </a:solidFill>
                <a:cs typeface="Arial"/>
              </a:rPr>
              <a:t> buluşlar,</a:t>
            </a:r>
            <a:endParaRPr sz="1800" dirty="0">
              <a:solidFill>
                <a:srgbClr val="002060"/>
              </a:solidFill>
              <a:cs typeface="Arial"/>
            </a:endParaRPr>
          </a:p>
          <a:p>
            <a:pPr marL="733425" marR="90805" lvl="1" indent="-264160">
              <a:lnSpc>
                <a:spcPct val="100000"/>
              </a:lnSpc>
              <a:spcBef>
                <a:spcPts val="600"/>
              </a:spcBef>
              <a:buClr>
                <a:srgbClr val="000000"/>
              </a:buClr>
              <a:buAutoNum type="alphaLcParenR"/>
              <a:tabLst>
                <a:tab pos="749300" algn="l"/>
              </a:tabLst>
            </a:pPr>
            <a:r>
              <a:rPr sz="1800" spc="-5" dirty="0">
                <a:solidFill>
                  <a:srgbClr val="002060"/>
                </a:solidFill>
                <a:uFill>
                  <a:solidFill>
                    <a:srgbClr val="FF0000"/>
                  </a:solidFill>
                </a:uFill>
                <a:cs typeface="Arial"/>
              </a:rPr>
              <a:t>Eczacılıkla</a:t>
            </a:r>
            <a:r>
              <a:rPr sz="1800" dirty="0">
                <a:solidFill>
                  <a:srgbClr val="002060"/>
                </a:solidFill>
                <a:uFill>
                  <a:solidFill>
                    <a:srgbClr val="FF0000"/>
                  </a:solidFill>
                </a:uFill>
                <a:cs typeface="Arial"/>
              </a:rPr>
              <a:t> ilgili</a:t>
            </a:r>
            <a:r>
              <a:rPr sz="1800" spc="-10" dirty="0">
                <a:solidFill>
                  <a:srgbClr val="002060"/>
                </a:solidFill>
                <a:uFill>
                  <a:solidFill>
                    <a:srgbClr val="FF0000"/>
                  </a:solidFill>
                </a:uFill>
                <a:cs typeface="Arial"/>
              </a:rPr>
              <a:t> </a:t>
            </a:r>
            <a:r>
              <a:rPr sz="1800" spc="-5" dirty="0">
                <a:solidFill>
                  <a:srgbClr val="002060"/>
                </a:solidFill>
                <a:uFill>
                  <a:solidFill>
                    <a:srgbClr val="FF0000"/>
                  </a:solidFill>
                </a:uFill>
                <a:cs typeface="Arial"/>
              </a:rPr>
              <a:t>maddelere</a:t>
            </a:r>
            <a:r>
              <a:rPr sz="1800" spc="10" dirty="0">
                <a:solidFill>
                  <a:srgbClr val="002060"/>
                </a:solidFill>
                <a:uFill>
                  <a:solidFill>
                    <a:srgbClr val="FF0000"/>
                  </a:solidFill>
                </a:uFill>
                <a:cs typeface="Arial"/>
              </a:rPr>
              <a:t> </a:t>
            </a:r>
            <a:r>
              <a:rPr sz="1800" spc="-20" dirty="0">
                <a:solidFill>
                  <a:srgbClr val="002060"/>
                </a:solidFill>
                <a:uFill>
                  <a:solidFill>
                    <a:srgbClr val="FF0000"/>
                  </a:solidFill>
                </a:uFill>
                <a:cs typeface="Arial"/>
              </a:rPr>
              <a:t>veya</a:t>
            </a:r>
            <a:r>
              <a:rPr sz="1800" spc="60" dirty="0">
                <a:solidFill>
                  <a:srgbClr val="002060"/>
                </a:solidFill>
                <a:uFill>
                  <a:solidFill>
                    <a:srgbClr val="FF0000"/>
                  </a:solidFill>
                </a:uFill>
                <a:cs typeface="Arial"/>
              </a:rPr>
              <a:t> </a:t>
            </a:r>
            <a:r>
              <a:rPr sz="1800" spc="-5" dirty="0">
                <a:solidFill>
                  <a:srgbClr val="002060"/>
                </a:solidFill>
                <a:uFill>
                  <a:solidFill>
                    <a:srgbClr val="FF0000"/>
                  </a:solidFill>
                </a:uFill>
                <a:cs typeface="Arial"/>
              </a:rPr>
              <a:t>eczacılıkla</a:t>
            </a:r>
            <a:r>
              <a:rPr sz="1800" spc="5" dirty="0">
                <a:solidFill>
                  <a:srgbClr val="002060"/>
                </a:solidFill>
                <a:uFill>
                  <a:solidFill>
                    <a:srgbClr val="FF0000"/>
                  </a:solidFill>
                </a:uFill>
                <a:cs typeface="Arial"/>
              </a:rPr>
              <a:t> </a:t>
            </a:r>
            <a:r>
              <a:rPr sz="1800" dirty="0">
                <a:solidFill>
                  <a:srgbClr val="002060"/>
                </a:solidFill>
                <a:uFill>
                  <a:solidFill>
                    <a:srgbClr val="FF0000"/>
                  </a:solidFill>
                </a:uFill>
                <a:cs typeface="Arial"/>
              </a:rPr>
              <a:t>ilgili</a:t>
            </a:r>
            <a:r>
              <a:rPr sz="1800" spc="-10" dirty="0">
                <a:solidFill>
                  <a:srgbClr val="002060"/>
                </a:solidFill>
                <a:uFill>
                  <a:solidFill>
                    <a:srgbClr val="FF0000"/>
                  </a:solidFill>
                </a:uFill>
                <a:cs typeface="Arial"/>
              </a:rPr>
              <a:t> </a:t>
            </a:r>
            <a:r>
              <a:rPr sz="1800" spc="-5" dirty="0">
                <a:solidFill>
                  <a:srgbClr val="002060"/>
                </a:solidFill>
                <a:uFill>
                  <a:solidFill>
                    <a:srgbClr val="FF0000"/>
                  </a:solidFill>
                </a:uFill>
                <a:cs typeface="Arial"/>
              </a:rPr>
              <a:t>usullere</a:t>
            </a:r>
            <a:r>
              <a:rPr sz="1800" spc="-10" dirty="0">
                <a:solidFill>
                  <a:srgbClr val="002060"/>
                </a:solidFill>
                <a:uFill>
                  <a:solidFill>
                    <a:srgbClr val="FF0000"/>
                  </a:solidFill>
                </a:uFill>
                <a:cs typeface="Arial"/>
              </a:rPr>
              <a:t> ya</a:t>
            </a:r>
            <a:r>
              <a:rPr sz="1800" spc="25" dirty="0">
                <a:solidFill>
                  <a:srgbClr val="002060"/>
                </a:solidFill>
                <a:uFill>
                  <a:solidFill>
                    <a:srgbClr val="FF0000"/>
                  </a:solidFill>
                </a:uFill>
                <a:cs typeface="Arial"/>
              </a:rPr>
              <a:t> </a:t>
            </a:r>
            <a:r>
              <a:rPr sz="1800" dirty="0">
                <a:solidFill>
                  <a:srgbClr val="002060"/>
                </a:solidFill>
                <a:uFill>
                  <a:solidFill>
                    <a:srgbClr val="FF0000"/>
                  </a:solidFill>
                </a:uFill>
                <a:cs typeface="Arial"/>
              </a:rPr>
              <a:t>da</a:t>
            </a:r>
            <a:r>
              <a:rPr sz="1800" spc="-5" dirty="0">
                <a:solidFill>
                  <a:srgbClr val="002060"/>
                </a:solidFill>
                <a:uFill>
                  <a:solidFill>
                    <a:srgbClr val="FF0000"/>
                  </a:solidFill>
                </a:uFill>
                <a:cs typeface="Arial"/>
              </a:rPr>
              <a:t> </a:t>
            </a:r>
            <a:r>
              <a:rPr sz="1800" dirty="0">
                <a:solidFill>
                  <a:srgbClr val="002060"/>
                </a:solidFill>
                <a:uFill>
                  <a:solidFill>
                    <a:srgbClr val="FF0000"/>
                  </a:solidFill>
                </a:uFill>
                <a:cs typeface="Arial"/>
              </a:rPr>
              <a:t>bu usuller </a:t>
            </a:r>
            <a:r>
              <a:rPr sz="1800" spc="-484" dirty="0">
                <a:solidFill>
                  <a:srgbClr val="002060"/>
                </a:solidFill>
                <a:cs typeface="Arial"/>
              </a:rPr>
              <a:t> </a:t>
            </a:r>
            <a:r>
              <a:rPr sz="1800" spc="-5" dirty="0">
                <a:solidFill>
                  <a:srgbClr val="002060"/>
                </a:solidFill>
                <a:uFill>
                  <a:solidFill>
                    <a:srgbClr val="FF0000"/>
                  </a:solidFill>
                </a:uFill>
                <a:cs typeface="Arial"/>
              </a:rPr>
              <a:t>sonucu</a:t>
            </a:r>
            <a:r>
              <a:rPr sz="1800" spc="-10" dirty="0">
                <a:solidFill>
                  <a:srgbClr val="002060"/>
                </a:solidFill>
                <a:uFill>
                  <a:solidFill>
                    <a:srgbClr val="FF0000"/>
                  </a:solidFill>
                </a:uFill>
                <a:cs typeface="Arial"/>
              </a:rPr>
              <a:t> </a:t>
            </a:r>
            <a:r>
              <a:rPr sz="1800" spc="-5" dirty="0">
                <a:solidFill>
                  <a:srgbClr val="002060"/>
                </a:solidFill>
                <a:uFill>
                  <a:solidFill>
                    <a:srgbClr val="FF0000"/>
                  </a:solidFill>
                </a:uFill>
                <a:cs typeface="Arial"/>
              </a:rPr>
              <a:t>elde edilen</a:t>
            </a:r>
            <a:r>
              <a:rPr sz="1800" spc="-10" dirty="0">
                <a:solidFill>
                  <a:srgbClr val="002060"/>
                </a:solidFill>
                <a:uFill>
                  <a:solidFill>
                    <a:srgbClr val="FF0000"/>
                  </a:solidFill>
                </a:uFill>
                <a:cs typeface="Arial"/>
              </a:rPr>
              <a:t> </a:t>
            </a:r>
            <a:r>
              <a:rPr sz="1800" dirty="0">
                <a:solidFill>
                  <a:srgbClr val="002060"/>
                </a:solidFill>
                <a:uFill>
                  <a:solidFill>
                    <a:srgbClr val="FF0000"/>
                  </a:solidFill>
                </a:uFill>
                <a:cs typeface="Arial"/>
              </a:rPr>
              <a:t>ürünler</a:t>
            </a:r>
            <a:r>
              <a:rPr sz="1800" dirty="0">
                <a:solidFill>
                  <a:srgbClr val="002060"/>
                </a:solidFill>
                <a:cs typeface="Arial"/>
              </a:rPr>
              <a:t>e</a:t>
            </a:r>
            <a:r>
              <a:rPr sz="1800" spc="-15" dirty="0">
                <a:solidFill>
                  <a:srgbClr val="002060"/>
                </a:solidFill>
                <a:cs typeface="Arial"/>
              </a:rPr>
              <a:t> </a:t>
            </a:r>
            <a:r>
              <a:rPr sz="1800" spc="-5" dirty="0">
                <a:solidFill>
                  <a:srgbClr val="002060"/>
                </a:solidFill>
                <a:cs typeface="Arial"/>
              </a:rPr>
              <a:t>ilişkin </a:t>
            </a:r>
            <a:r>
              <a:rPr sz="1800" spc="-15" dirty="0">
                <a:solidFill>
                  <a:srgbClr val="002060"/>
                </a:solidFill>
                <a:cs typeface="Arial"/>
              </a:rPr>
              <a:t>buluşlar,</a:t>
            </a:r>
            <a:endParaRPr sz="1800" dirty="0">
              <a:solidFill>
                <a:srgbClr val="002060"/>
              </a:solidFill>
              <a:cs typeface="Arial"/>
            </a:endParaRPr>
          </a:p>
          <a:p>
            <a:pPr marL="736600" lvl="1" indent="-266700">
              <a:lnSpc>
                <a:spcPct val="100000"/>
              </a:lnSpc>
              <a:spcBef>
                <a:spcPts val="600"/>
              </a:spcBef>
              <a:buClr>
                <a:srgbClr val="000000"/>
              </a:buClr>
              <a:buAutoNum type="alphaLcParenR"/>
              <a:tabLst>
                <a:tab pos="736600" algn="l"/>
              </a:tabLst>
            </a:pPr>
            <a:r>
              <a:rPr sz="1800" spc="-5" dirty="0">
                <a:solidFill>
                  <a:srgbClr val="002060"/>
                </a:solidFill>
                <a:uFill>
                  <a:solidFill>
                    <a:srgbClr val="FF0000"/>
                  </a:solidFill>
                </a:uFill>
                <a:cs typeface="Arial"/>
              </a:rPr>
              <a:t>Biyoteknolojik </a:t>
            </a:r>
            <a:r>
              <a:rPr sz="1800" spc="-15" dirty="0">
                <a:solidFill>
                  <a:srgbClr val="002060"/>
                </a:solidFill>
                <a:uFill>
                  <a:solidFill>
                    <a:srgbClr val="FF0000"/>
                  </a:solidFill>
                </a:uFill>
                <a:cs typeface="Arial"/>
              </a:rPr>
              <a:t>buluşlar</a:t>
            </a:r>
            <a:r>
              <a:rPr sz="1800" spc="-15" dirty="0">
                <a:solidFill>
                  <a:srgbClr val="002060"/>
                </a:solidFill>
                <a:cs typeface="Arial"/>
              </a:rPr>
              <a:t>,</a:t>
            </a:r>
            <a:endParaRPr sz="1800" dirty="0">
              <a:solidFill>
                <a:srgbClr val="002060"/>
              </a:solidFill>
              <a:cs typeface="Arial"/>
            </a:endParaRPr>
          </a:p>
          <a:p>
            <a:pPr marL="547370" marR="698500" indent="-78105">
              <a:lnSpc>
                <a:spcPct val="127800"/>
              </a:lnSpc>
              <a:spcBef>
                <a:spcPts val="5"/>
              </a:spcBef>
            </a:pPr>
            <a:r>
              <a:rPr sz="1800" spc="-5" dirty="0">
                <a:solidFill>
                  <a:srgbClr val="002060"/>
                </a:solidFill>
                <a:cs typeface="Arial"/>
              </a:rPr>
              <a:t>ç)</a:t>
            </a:r>
            <a:r>
              <a:rPr sz="1800" dirty="0">
                <a:solidFill>
                  <a:srgbClr val="002060"/>
                </a:solidFill>
                <a:cs typeface="Arial"/>
              </a:rPr>
              <a:t> </a:t>
            </a:r>
            <a:r>
              <a:rPr sz="1800" spc="-5" dirty="0">
                <a:solidFill>
                  <a:srgbClr val="002060"/>
                </a:solidFill>
                <a:uFill>
                  <a:solidFill>
                    <a:srgbClr val="FF0000"/>
                  </a:solidFill>
                </a:uFill>
                <a:cs typeface="Arial"/>
              </a:rPr>
              <a:t>Usuller</a:t>
            </a:r>
            <a:r>
              <a:rPr sz="1800" dirty="0">
                <a:solidFill>
                  <a:srgbClr val="002060"/>
                </a:solidFill>
                <a:uFill>
                  <a:solidFill>
                    <a:srgbClr val="FF0000"/>
                  </a:solidFill>
                </a:uFill>
                <a:cs typeface="Arial"/>
              </a:rPr>
              <a:t> </a:t>
            </a:r>
            <a:r>
              <a:rPr sz="1800" spc="-20" dirty="0">
                <a:solidFill>
                  <a:srgbClr val="002060"/>
                </a:solidFill>
                <a:uFill>
                  <a:solidFill>
                    <a:srgbClr val="FF0000"/>
                  </a:solidFill>
                </a:uFill>
                <a:cs typeface="Arial"/>
              </a:rPr>
              <a:t>veya</a:t>
            </a:r>
            <a:r>
              <a:rPr sz="1800" spc="60" dirty="0">
                <a:solidFill>
                  <a:srgbClr val="002060"/>
                </a:solidFill>
                <a:uFill>
                  <a:solidFill>
                    <a:srgbClr val="FF0000"/>
                  </a:solidFill>
                </a:uFill>
                <a:cs typeface="Arial"/>
              </a:rPr>
              <a:t> </a:t>
            </a:r>
            <a:r>
              <a:rPr sz="1800" dirty="0">
                <a:solidFill>
                  <a:srgbClr val="002060"/>
                </a:solidFill>
                <a:uFill>
                  <a:solidFill>
                    <a:srgbClr val="FF0000"/>
                  </a:solidFill>
                </a:uFill>
                <a:cs typeface="Arial"/>
              </a:rPr>
              <a:t>bu usuller</a:t>
            </a:r>
            <a:r>
              <a:rPr sz="1800" spc="-10" dirty="0">
                <a:solidFill>
                  <a:srgbClr val="002060"/>
                </a:solidFill>
                <a:uFill>
                  <a:solidFill>
                    <a:srgbClr val="FF0000"/>
                  </a:solidFill>
                </a:uFill>
                <a:cs typeface="Arial"/>
              </a:rPr>
              <a:t> </a:t>
            </a:r>
            <a:r>
              <a:rPr sz="1800" spc="-5" dirty="0">
                <a:solidFill>
                  <a:srgbClr val="002060"/>
                </a:solidFill>
                <a:uFill>
                  <a:solidFill>
                    <a:srgbClr val="FF0000"/>
                  </a:solidFill>
                </a:uFill>
                <a:cs typeface="Arial"/>
              </a:rPr>
              <a:t>sonucu elde</a:t>
            </a:r>
            <a:r>
              <a:rPr sz="1800" dirty="0">
                <a:solidFill>
                  <a:srgbClr val="002060"/>
                </a:solidFill>
                <a:uFill>
                  <a:solidFill>
                    <a:srgbClr val="FF0000"/>
                  </a:solidFill>
                </a:uFill>
                <a:cs typeface="Arial"/>
              </a:rPr>
              <a:t> </a:t>
            </a:r>
            <a:r>
              <a:rPr sz="1800" spc="-5" dirty="0">
                <a:solidFill>
                  <a:srgbClr val="002060"/>
                </a:solidFill>
                <a:uFill>
                  <a:solidFill>
                    <a:srgbClr val="FF0000"/>
                  </a:solidFill>
                </a:uFill>
                <a:cs typeface="Arial"/>
              </a:rPr>
              <a:t>edilen </a:t>
            </a:r>
            <a:r>
              <a:rPr sz="1800" dirty="0">
                <a:solidFill>
                  <a:srgbClr val="002060"/>
                </a:solidFill>
                <a:uFill>
                  <a:solidFill>
                    <a:srgbClr val="FF0000"/>
                  </a:solidFill>
                </a:uFill>
                <a:cs typeface="Arial"/>
              </a:rPr>
              <a:t>ürünler</a:t>
            </a:r>
            <a:r>
              <a:rPr sz="1800" dirty="0">
                <a:solidFill>
                  <a:srgbClr val="002060"/>
                </a:solidFill>
                <a:cs typeface="Arial"/>
              </a:rPr>
              <a:t>e</a:t>
            </a:r>
            <a:r>
              <a:rPr sz="1800" spc="-5" dirty="0">
                <a:solidFill>
                  <a:srgbClr val="002060"/>
                </a:solidFill>
                <a:cs typeface="Arial"/>
              </a:rPr>
              <a:t> ilişkin</a:t>
            </a:r>
            <a:r>
              <a:rPr sz="1800" spc="-10" dirty="0">
                <a:solidFill>
                  <a:srgbClr val="002060"/>
                </a:solidFill>
                <a:cs typeface="Arial"/>
              </a:rPr>
              <a:t> </a:t>
            </a:r>
            <a:r>
              <a:rPr sz="1800" spc="-15" dirty="0">
                <a:solidFill>
                  <a:srgbClr val="002060"/>
                </a:solidFill>
                <a:cs typeface="Arial"/>
              </a:rPr>
              <a:t>buluşlar, </a:t>
            </a:r>
            <a:r>
              <a:rPr sz="1800" spc="-484" dirty="0">
                <a:solidFill>
                  <a:srgbClr val="002060"/>
                </a:solidFill>
                <a:cs typeface="Arial"/>
              </a:rPr>
              <a:t> </a:t>
            </a:r>
            <a:r>
              <a:rPr sz="1800" spc="-50" dirty="0">
                <a:solidFill>
                  <a:srgbClr val="002060"/>
                </a:solidFill>
                <a:cs typeface="Arial"/>
              </a:rPr>
              <a:t>FAYDALI</a:t>
            </a:r>
            <a:r>
              <a:rPr sz="1800" spc="50" dirty="0">
                <a:solidFill>
                  <a:srgbClr val="002060"/>
                </a:solidFill>
                <a:cs typeface="Arial"/>
              </a:rPr>
              <a:t> </a:t>
            </a:r>
            <a:r>
              <a:rPr sz="1800" dirty="0">
                <a:solidFill>
                  <a:srgbClr val="002060"/>
                </a:solidFill>
                <a:cs typeface="Arial"/>
              </a:rPr>
              <a:t>MODEL</a:t>
            </a:r>
            <a:r>
              <a:rPr sz="1800" spc="-45" dirty="0">
                <a:solidFill>
                  <a:srgbClr val="002060"/>
                </a:solidFill>
                <a:cs typeface="Arial"/>
              </a:rPr>
              <a:t> </a:t>
            </a:r>
            <a:r>
              <a:rPr sz="1800" dirty="0">
                <a:solidFill>
                  <a:srgbClr val="002060"/>
                </a:solidFill>
                <a:cs typeface="Arial"/>
              </a:rPr>
              <a:t>İLE</a:t>
            </a:r>
            <a:r>
              <a:rPr sz="1800" spc="-10" dirty="0">
                <a:solidFill>
                  <a:srgbClr val="002060"/>
                </a:solidFill>
                <a:cs typeface="Arial"/>
              </a:rPr>
              <a:t> KORUNMAZ.</a:t>
            </a:r>
            <a:endParaRPr sz="1800" dirty="0">
              <a:solidFill>
                <a:srgbClr val="002060"/>
              </a:solidFill>
              <a:cs typeface="Arial"/>
            </a:endParaRPr>
          </a:p>
        </p:txBody>
      </p:sp>
      <p:sp>
        <p:nvSpPr>
          <p:cNvPr id="2" name="object 2">
            <a:extLst>
              <a:ext uri="{FF2B5EF4-FFF2-40B4-BE49-F238E27FC236}">
                <a16:creationId xmlns:a16="http://schemas.microsoft.com/office/drawing/2014/main" id="{99A7620B-8B4F-5F75-1048-1AEC50C0184F}"/>
              </a:ext>
            </a:extLst>
          </p:cNvPr>
          <p:cNvSpPr/>
          <p:nvPr/>
        </p:nvSpPr>
        <p:spPr>
          <a:xfrm>
            <a:off x="1700105" y="233322"/>
            <a:ext cx="227329" cy="492759"/>
          </a:xfrm>
          <a:custGeom>
            <a:avLst/>
            <a:gdLst/>
            <a:ahLst/>
            <a:cxnLst/>
            <a:rect l="l" t="t" r="r" b="b"/>
            <a:pathLst>
              <a:path w="227329" h="492760">
                <a:moveTo>
                  <a:pt x="227076" y="0"/>
                </a:moveTo>
                <a:lnTo>
                  <a:pt x="0" y="0"/>
                </a:lnTo>
                <a:lnTo>
                  <a:pt x="0" y="492239"/>
                </a:lnTo>
                <a:lnTo>
                  <a:pt x="227076" y="492239"/>
                </a:lnTo>
                <a:lnTo>
                  <a:pt x="227076" y="0"/>
                </a:lnTo>
                <a:close/>
              </a:path>
            </a:pathLst>
          </a:custGeom>
          <a:solidFill>
            <a:srgbClr val="293878"/>
          </a:solidFill>
        </p:spPr>
        <p:txBody>
          <a:bodyPr wrap="square" lIns="0" tIns="0" rIns="0" bIns="0" rtlCol="0"/>
          <a:lstStyle/>
          <a:p>
            <a:endParaRPr/>
          </a:p>
        </p:txBody>
      </p:sp>
      <p:sp>
        <p:nvSpPr>
          <p:cNvPr id="3" name="object 2">
            <a:extLst>
              <a:ext uri="{FF2B5EF4-FFF2-40B4-BE49-F238E27FC236}">
                <a16:creationId xmlns:a16="http://schemas.microsoft.com/office/drawing/2014/main" id="{5F322DB2-4693-52A9-9E02-0962531ABF4A}"/>
              </a:ext>
            </a:extLst>
          </p:cNvPr>
          <p:cNvSpPr/>
          <p:nvPr/>
        </p:nvSpPr>
        <p:spPr>
          <a:xfrm>
            <a:off x="6321134" y="237105"/>
            <a:ext cx="227329" cy="492759"/>
          </a:xfrm>
          <a:custGeom>
            <a:avLst/>
            <a:gdLst/>
            <a:ahLst/>
            <a:cxnLst/>
            <a:rect l="l" t="t" r="r" b="b"/>
            <a:pathLst>
              <a:path w="227329" h="492760">
                <a:moveTo>
                  <a:pt x="227076" y="0"/>
                </a:moveTo>
                <a:lnTo>
                  <a:pt x="0" y="0"/>
                </a:lnTo>
                <a:lnTo>
                  <a:pt x="0" y="492239"/>
                </a:lnTo>
                <a:lnTo>
                  <a:pt x="227076" y="492239"/>
                </a:lnTo>
                <a:lnTo>
                  <a:pt x="227076" y="0"/>
                </a:lnTo>
                <a:close/>
              </a:path>
            </a:pathLst>
          </a:custGeom>
          <a:solidFill>
            <a:srgbClr val="293878"/>
          </a:solidFill>
        </p:spPr>
        <p:txBody>
          <a:bodyPr wrap="square" lIns="0" tIns="0" rIns="0" bIns="0" rtlCol="0"/>
          <a:lstStyle/>
          <a:p>
            <a:endParaRPr/>
          </a:p>
        </p:txBody>
      </p:sp>
      <p:pic>
        <p:nvPicPr>
          <p:cNvPr id="4" name="object 3">
            <a:extLst>
              <a:ext uri="{FF2B5EF4-FFF2-40B4-BE49-F238E27FC236}">
                <a16:creationId xmlns:a16="http://schemas.microsoft.com/office/drawing/2014/main" id="{7073E7B4-E423-AF11-3D1A-44979850866F}"/>
              </a:ext>
            </a:extLst>
          </p:cNvPr>
          <p:cNvPicPr/>
          <p:nvPr/>
        </p:nvPicPr>
        <p:blipFill>
          <a:blip r:embed="rId3" cstate="print"/>
          <a:stretch>
            <a:fillRect/>
          </a:stretch>
        </p:blipFill>
        <p:spPr>
          <a:xfrm>
            <a:off x="9905490" y="180914"/>
            <a:ext cx="1869949" cy="724915"/>
          </a:xfrm>
          <a:prstGeom prst="rect">
            <a:avLst/>
          </a:prstGeom>
        </p:spPr>
      </p:pic>
      <p:sp>
        <p:nvSpPr>
          <p:cNvPr id="5" name="object 4">
            <a:extLst>
              <a:ext uri="{FF2B5EF4-FFF2-40B4-BE49-F238E27FC236}">
                <a16:creationId xmlns:a16="http://schemas.microsoft.com/office/drawing/2014/main" id="{5FDB23D3-1E38-BC78-08E7-B42C19B655C9}"/>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spTree>
    <p:extLst>
      <p:ext uri="{BB962C8B-B14F-4D97-AF65-F5344CB8AC3E}">
        <p14:creationId xmlns:p14="http://schemas.microsoft.com/office/powerpoint/2010/main" val="4106743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4C6FBDA-6C50-31E1-1152-D6E75D9B4A0A}"/>
              </a:ext>
            </a:extLst>
          </p:cNvPr>
          <p:cNvSpPr/>
          <p:nvPr/>
        </p:nvSpPr>
        <p:spPr>
          <a:xfrm>
            <a:off x="10173082" y="2211070"/>
            <a:ext cx="454659" cy="2246630"/>
          </a:xfrm>
          <a:custGeom>
            <a:avLst/>
            <a:gdLst/>
            <a:ahLst/>
            <a:cxnLst/>
            <a:rect l="l" t="t" r="r" b="b"/>
            <a:pathLst>
              <a:path w="454659" h="2246629">
                <a:moveTo>
                  <a:pt x="454151" y="0"/>
                </a:moveTo>
                <a:lnTo>
                  <a:pt x="0" y="0"/>
                </a:lnTo>
                <a:lnTo>
                  <a:pt x="0" y="2246375"/>
                </a:lnTo>
                <a:lnTo>
                  <a:pt x="454151" y="2246375"/>
                </a:lnTo>
                <a:lnTo>
                  <a:pt x="454151" y="0"/>
                </a:lnTo>
                <a:close/>
              </a:path>
            </a:pathLst>
          </a:custGeom>
          <a:solidFill>
            <a:srgbClr val="293878"/>
          </a:solidFill>
        </p:spPr>
        <p:txBody>
          <a:bodyPr wrap="square" lIns="0" tIns="0" rIns="0" bIns="0" rtlCol="0"/>
          <a:lstStyle/>
          <a:p>
            <a:endParaRPr/>
          </a:p>
        </p:txBody>
      </p:sp>
      <p:sp>
        <p:nvSpPr>
          <p:cNvPr id="3" name="object 3">
            <a:extLst>
              <a:ext uri="{FF2B5EF4-FFF2-40B4-BE49-F238E27FC236}">
                <a16:creationId xmlns:a16="http://schemas.microsoft.com/office/drawing/2014/main" id="{3DBC9C34-2535-DF4E-FCF6-C19538EFDBB1}"/>
              </a:ext>
            </a:extLst>
          </p:cNvPr>
          <p:cNvSpPr/>
          <p:nvPr/>
        </p:nvSpPr>
        <p:spPr>
          <a:xfrm>
            <a:off x="2418425" y="2805545"/>
            <a:ext cx="1115695" cy="86995"/>
          </a:xfrm>
          <a:custGeom>
            <a:avLst/>
            <a:gdLst/>
            <a:ahLst/>
            <a:cxnLst/>
            <a:rect l="l" t="t" r="r" b="b"/>
            <a:pathLst>
              <a:path w="1115695" h="86994">
                <a:moveTo>
                  <a:pt x="1115568" y="0"/>
                </a:moveTo>
                <a:lnTo>
                  <a:pt x="0" y="0"/>
                </a:lnTo>
                <a:lnTo>
                  <a:pt x="0" y="86867"/>
                </a:lnTo>
                <a:lnTo>
                  <a:pt x="1115568" y="86867"/>
                </a:lnTo>
                <a:lnTo>
                  <a:pt x="1115568" y="0"/>
                </a:lnTo>
                <a:close/>
              </a:path>
            </a:pathLst>
          </a:custGeom>
          <a:solidFill>
            <a:srgbClr val="293878"/>
          </a:solidFill>
        </p:spPr>
        <p:txBody>
          <a:bodyPr wrap="square" lIns="0" tIns="0" rIns="0" bIns="0" rtlCol="0"/>
          <a:lstStyle/>
          <a:p>
            <a:endParaRPr/>
          </a:p>
        </p:txBody>
      </p:sp>
      <p:sp>
        <p:nvSpPr>
          <p:cNvPr id="4" name="object 6">
            <a:extLst>
              <a:ext uri="{FF2B5EF4-FFF2-40B4-BE49-F238E27FC236}">
                <a16:creationId xmlns:a16="http://schemas.microsoft.com/office/drawing/2014/main" id="{50C1275A-EF12-5576-CBB1-8DED8542B511}"/>
              </a:ext>
            </a:extLst>
          </p:cNvPr>
          <p:cNvSpPr txBox="1"/>
          <p:nvPr/>
        </p:nvSpPr>
        <p:spPr>
          <a:xfrm>
            <a:off x="2406333" y="3019920"/>
            <a:ext cx="7379334" cy="627736"/>
          </a:xfrm>
          <a:prstGeom prst="rect">
            <a:avLst/>
          </a:prstGeom>
        </p:spPr>
        <p:txBody>
          <a:bodyPr vert="horz" wrap="square" lIns="0" tIns="12065" rIns="0" bIns="0" rtlCol="0">
            <a:spAutoFit/>
          </a:bodyPr>
          <a:lstStyle/>
          <a:p>
            <a:pPr marL="12700">
              <a:spcBef>
                <a:spcPts val="95"/>
              </a:spcBef>
              <a:tabLst>
                <a:tab pos="2783840" algn="l"/>
                <a:tab pos="3597910" algn="l"/>
              </a:tabLst>
            </a:pPr>
            <a:r>
              <a:rPr lang="tr-TR" sz="4000" b="1" spc="335" dirty="0">
                <a:solidFill>
                  <a:srgbClr val="293878"/>
                </a:solidFill>
                <a:latin typeface="Calibri"/>
                <a:cs typeface="Calibri"/>
              </a:rPr>
              <a:t>TARİFNAME TAKIMI</a:t>
            </a:r>
            <a:endParaRPr sz="4000" dirty="0">
              <a:latin typeface="Calibri"/>
              <a:cs typeface="Calibri"/>
            </a:endParaRPr>
          </a:p>
        </p:txBody>
      </p:sp>
      <p:pic>
        <p:nvPicPr>
          <p:cNvPr id="5" name="object 3">
            <a:extLst>
              <a:ext uri="{FF2B5EF4-FFF2-40B4-BE49-F238E27FC236}">
                <a16:creationId xmlns:a16="http://schemas.microsoft.com/office/drawing/2014/main" id="{B9D0AD7F-2B51-05BD-55BF-C999C07C17F6}"/>
              </a:ext>
            </a:extLst>
          </p:cNvPr>
          <p:cNvPicPr/>
          <p:nvPr/>
        </p:nvPicPr>
        <p:blipFill>
          <a:blip r:embed="rId2" cstate="print"/>
          <a:stretch>
            <a:fillRect/>
          </a:stretch>
        </p:blipFill>
        <p:spPr>
          <a:xfrm>
            <a:off x="9905490" y="180914"/>
            <a:ext cx="1869949" cy="724915"/>
          </a:xfrm>
          <a:prstGeom prst="rect">
            <a:avLst/>
          </a:prstGeom>
        </p:spPr>
      </p:pic>
    </p:spTree>
    <p:extLst>
      <p:ext uri="{BB962C8B-B14F-4D97-AF65-F5344CB8AC3E}">
        <p14:creationId xmlns:p14="http://schemas.microsoft.com/office/powerpoint/2010/main" val="3044618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BC2BC39-CAD8-7101-C4B0-3D3838CB3C2E}"/>
              </a:ext>
            </a:extLst>
          </p:cNvPr>
          <p:cNvSpPr txBox="1">
            <a:spLocks noChangeArrowheads="1"/>
          </p:cNvSpPr>
          <p:nvPr/>
        </p:nvSpPr>
        <p:spPr>
          <a:xfrm>
            <a:off x="2171700" y="908050"/>
            <a:ext cx="7848600" cy="5041900"/>
          </a:xfrm>
          <a:prstGeom prst="rect">
            <a:avLst/>
          </a:prstGeom>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Tx/>
              <a:buNone/>
            </a:pPr>
            <a:r>
              <a:rPr lang="tr-TR" altLang="tr-TR" sz="1800" b="1" dirty="0">
                <a:solidFill>
                  <a:srgbClr val="002060"/>
                </a:solidFill>
                <a:latin typeface="Arial" panose="020B0604020202020204" pitchFamily="34" charset="0"/>
                <a:cs typeface="Arial" panose="020B0604020202020204" pitchFamily="34" charset="0"/>
              </a:rPr>
              <a:t>Patent Tarifnamesi</a:t>
            </a:r>
          </a:p>
          <a:p>
            <a:pPr marL="0" indent="0">
              <a:buFontTx/>
              <a:buNone/>
            </a:pPr>
            <a:endParaRPr lang="tr-TR" altLang="tr-TR" sz="1800" b="1" dirty="0">
              <a:solidFill>
                <a:srgbClr val="002060"/>
              </a:solidFill>
              <a:latin typeface="Arial" panose="020B0604020202020204" pitchFamily="34" charset="0"/>
              <a:cs typeface="Arial" panose="020B0604020202020204" pitchFamily="34" charset="0"/>
            </a:endParaRPr>
          </a:p>
          <a:p>
            <a:pPr marL="0" indent="0">
              <a:buFontTx/>
              <a:buNone/>
            </a:pPr>
            <a:endParaRPr lang="tr-TR" altLang="tr-TR" sz="1800" b="1" dirty="0">
              <a:solidFill>
                <a:srgbClr val="002060"/>
              </a:solidFill>
              <a:latin typeface="Arial" panose="020B0604020202020204" pitchFamily="34" charset="0"/>
              <a:cs typeface="Arial" panose="020B0604020202020204" pitchFamily="34" charset="0"/>
            </a:endParaRPr>
          </a:p>
          <a:p>
            <a:pPr marL="0" indent="0">
              <a:buFontTx/>
              <a:buNone/>
            </a:pPr>
            <a:r>
              <a:rPr lang="tr-TR" altLang="tr-TR" sz="1800" b="1" dirty="0">
                <a:solidFill>
                  <a:srgbClr val="002060"/>
                </a:solidFill>
                <a:latin typeface="Arial" panose="020B0604020202020204" pitchFamily="34" charset="0"/>
                <a:cs typeface="Arial" panose="020B0604020202020204" pitchFamily="34" charset="0"/>
              </a:rPr>
              <a:t>Patent tarifnamesi şeklinde adlandırılan tarifname takımı genel yapısı itibariyle;</a:t>
            </a:r>
          </a:p>
          <a:p>
            <a:pPr marL="0" indent="0">
              <a:buFontTx/>
              <a:buNone/>
            </a:pPr>
            <a:r>
              <a:rPr lang="tr-TR" altLang="tr-TR" sz="1800" b="1" dirty="0">
                <a:solidFill>
                  <a:srgbClr val="002060"/>
                </a:solidFill>
                <a:latin typeface="Arial" panose="020B0604020202020204" pitchFamily="34" charset="0"/>
                <a:cs typeface="Arial" panose="020B0604020202020204" pitchFamily="34" charset="0"/>
              </a:rPr>
              <a:t> </a:t>
            </a:r>
          </a:p>
          <a:p>
            <a:pPr algn="just">
              <a:buFont typeface="Wingdings" panose="05000000000000000000" pitchFamily="2" charset="2"/>
              <a:buChar char="v"/>
            </a:pPr>
            <a:r>
              <a:rPr lang="tr-TR" altLang="tr-TR" sz="1800" b="1" dirty="0">
                <a:solidFill>
                  <a:srgbClr val="002060"/>
                </a:solidFill>
                <a:latin typeface="Arial" panose="020B0604020202020204" pitchFamily="34" charset="0"/>
                <a:cs typeface="Arial" panose="020B0604020202020204" pitchFamily="34" charset="0"/>
              </a:rPr>
              <a:t>Tarifname, </a:t>
            </a:r>
          </a:p>
          <a:p>
            <a:pPr algn="just">
              <a:buFont typeface="Wingdings" panose="05000000000000000000" pitchFamily="2" charset="2"/>
              <a:buChar char="v"/>
            </a:pPr>
            <a:r>
              <a:rPr lang="tr-TR" altLang="tr-TR" sz="1800" b="1" dirty="0">
                <a:solidFill>
                  <a:srgbClr val="002060"/>
                </a:solidFill>
                <a:latin typeface="Arial" panose="020B0604020202020204" pitchFamily="34" charset="0"/>
                <a:cs typeface="Arial" panose="020B0604020202020204" pitchFamily="34" charset="0"/>
              </a:rPr>
              <a:t>İstemler,</a:t>
            </a:r>
          </a:p>
          <a:p>
            <a:pPr algn="just">
              <a:buFont typeface="Wingdings" panose="05000000000000000000" pitchFamily="2" charset="2"/>
              <a:buChar char="v"/>
            </a:pPr>
            <a:r>
              <a:rPr lang="tr-TR" altLang="tr-TR" sz="1800" b="1" dirty="0">
                <a:solidFill>
                  <a:srgbClr val="002060"/>
                </a:solidFill>
                <a:latin typeface="Arial" panose="020B0604020202020204" pitchFamily="34" charset="0"/>
                <a:cs typeface="Arial" panose="020B0604020202020204" pitchFamily="34" charset="0"/>
              </a:rPr>
              <a:t>Özet, </a:t>
            </a:r>
          </a:p>
          <a:p>
            <a:pPr algn="just">
              <a:buFont typeface="Wingdings" panose="05000000000000000000" pitchFamily="2" charset="2"/>
              <a:buChar char="v"/>
            </a:pPr>
            <a:r>
              <a:rPr lang="tr-TR" altLang="tr-TR" sz="1800" b="1" dirty="0">
                <a:solidFill>
                  <a:srgbClr val="002060"/>
                </a:solidFill>
                <a:latin typeface="Arial" panose="020B0604020202020204" pitchFamily="34" charset="0"/>
                <a:cs typeface="Arial" panose="020B0604020202020204" pitchFamily="34" charset="0"/>
              </a:rPr>
              <a:t>Şekiller (</a:t>
            </a:r>
            <a:r>
              <a:rPr lang="tr-TR" altLang="tr-TR" sz="1800" b="1" dirty="0" err="1">
                <a:solidFill>
                  <a:srgbClr val="002060"/>
                </a:solidFill>
                <a:latin typeface="Arial" panose="020B0604020202020204" pitchFamily="34" charset="0"/>
                <a:cs typeface="Arial" panose="020B0604020202020204" pitchFamily="34" charset="0"/>
              </a:rPr>
              <a:t>Opsiyonel</a:t>
            </a:r>
            <a:r>
              <a:rPr lang="tr-TR" altLang="tr-TR" sz="1800" b="1" dirty="0">
                <a:solidFill>
                  <a:srgbClr val="002060"/>
                </a:solidFill>
                <a:latin typeface="Arial" panose="020B0604020202020204" pitchFamily="34" charset="0"/>
                <a:cs typeface="Arial" panose="020B0604020202020204" pitchFamily="34" charset="0"/>
              </a:rPr>
              <a:t>)</a:t>
            </a:r>
          </a:p>
          <a:p>
            <a:pPr marL="0" indent="0">
              <a:buNone/>
            </a:pPr>
            <a:endParaRPr lang="tr-TR" altLang="tr-TR" sz="1800" b="1" dirty="0">
              <a:solidFill>
                <a:srgbClr val="002060"/>
              </a:solidFill>
              <a:latin typeface="Arial" panose="020B0604020202020204" pitchFamily="34" charset="0"/>
              <a:cs typeface="Arial" panose="020B0604020202020204" pitchFamily="34" charset="0"/>
            </a:endParaRPr>
          </a:p>
          <a:p>
            <a:pPr marL="0" indent="0" algn="just">
              <a:buNone/>
            </a:pPr>
            <a:r>
              <a:rPr lang="tr-TR" altLang="tr-TR" sz="1800" b="1" dirty="0">
                <a:solidFill>
                  <a:srgbClr val="002060"/>
                </a:solidFill>
                <a:latin typeface="Arial" panose="020B0604020202020204" pitchFamily="34" charset="0"/>
                <a:cs typeface="Arial" panose="020B0604020202020204" pitchFamily="34" charset="0"/>
              </a:rPr>
              <a:t>kısımlarından oluşmaktadır.</a:t>
            </a:r>
          </a:p>
        </p:txBody>
      </p:sp>
      <p:sp>
        <p:nvSpPr>
          <p:cNvPr id="5" name="object 2">
            <a:extLst>
              <a:ext uri="{FF2B5EF4-FFF2-40B4-BE49-F238E27FC236}">
                <a16:creationId xmlns:a16="http://schemas.microsoft.com/office/drawing/2014/main" id="{75F4ECE0-EE7C-FC5F-51EB-89CA377A5F8C}"/>
              </a:ext>
            </a:extLst>
          </p:cNvPr>
          <p:cNvSpPr/>
          <p:nvPr/>
        </p:nvSpPr>
        <p:spPr>
          <a:xfrm>
            <a:off x="1944371" y="908050"/>
            <a:ext cx="227329" cy="492759"/>
          </a:xfrm>
          <a:custGeom>
            <a:avLst/>
            <a:gdLst/>
            <a:ahLst/>
            <a:cxnLst/>
            <a:rect l="l" t="t" r="r" b="b"/>
            <a:pathLst>
              <a:path w="227329" h="492760">
                <a:moveTo>
                  <a:pt x="227076" y="0"/>
                </a:moveTo>
                <a:lnTo>
                  <a:pt x="0" y="0"/>
                </a:lnTo>
                <a:lnTo>
                  <a:pt x="0" y="492239"/>
                </a:lnTo>
                <a:lnTo>
                  <a:pt x="227076" y="492239"/>
                </a:lnTo>
                <a:lnTo>
                  <a:pt x="227076" y="0"/>
                </a:lnTo>
                <a:close/>
              </a:path>
            </a:pathLst>
          </a:custGeom>
          <a:solidFill>
            <a:srgbClr val="293878"/>
          </a:solidFill>
        </p:spPr>
        <p:txBody>
          <a:bodyPr wrap="square" lIns="0" tIns="0" rIns="0" bIns="0" rtlCol="0"/>
          <a:lstStyle/>
          <a:p>
            <a:endParaRPr/>
          </a:p>
        </p:txBody>
      </p:sp>
      <p:pic>
        <p:nvPicPr>
          <p:cNvPr id="6" name="object 3">
            <a:extLst>
              <a:ext uri="{FF2B5EF4-FFF2-40B4-BE49-F238E27FC236}">
                <a16:creationId xmlns:a16="http://schemas.microsoft.com/office/drawing/2014/main" id="{89C56190-8C7A-306D-F190-F06DE7C9DB80}"/>
              </a:ext>
            </a:extLst>
          </p:cNvPr>
          <p:cNvPicPr/>
          <p:nvPr/>
        </p:nvPicPr>
        <p:blipFill>
          <a:blip r:embed="rId2" cstate="print"/>
          <a:stretch>
            <a:fillRect/>
          </a:stretch>
        </p:blipFill>
        <p:spPr>
          <a:xfrm>
            <a:off x="9905490" y="180914"/>
            <a:ext cx="1869949" cy="724915"/>
          </a:xfrm>
          <a:prstGeom prst="rect">
            <a:avLst/>
          </a:prstGeom>
        </p:spPr>
      </p:pic>
    </p:spTree>
    <p:extLst>
      <p:ext uri="{BB962C8B-B14F-4D97-AF65-F5344CB8AC3E}">
        <p14:creationId xmlns:p14="http://schemas.microsoft.com/office/powerpoint/2010/main" val="1298738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363DE2-6C87-8744-FC7E-7646E1279BCF}"/>
              </a:ext>
            </a:extLst>
          </p:cNvPr>
          <p:cNvSpPr txBox="1">
            <a:spLocks noChangeArrowheads="1"/>
          </p:cNvSpPr>
          <p:nvPr/>
        </p:nvSpPr>
        <p:spPr>
          <a:xfrm>
            <a:off x="2022475" y="1172493"/>
            <a:ext cx="8147050" cy="5685507"/>
          </a:xfrm>
          <a:prstGeom prst="rect">
            <a:avLst/>
          </a:prstGeom>
        </p:spPr>
        <p:txBody>
          <a:bodyPr vert="horz" lIns="90000" tIns="46800" rIns="90000" bIns="468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b="1" dirty="0">
                <a:solidFill>
                  <a:srgbClr val="002060"/>
                </a:solidFill>
                <a:latin typeface="Arial" charset="0"/>
                <a:cs typeface="Arial" charset="0"/>
              </a:rPr>
              <a:t>Patent Tarifnamesinin Bölümleri</a:t>
            </a:r>
          </a:p>
          <a:p>
            <a:pPr algn="l">
              <a:lnSpc>
                <a:spcPct val="90000"/>
              </a:lnSpc>
              <a:spcBef>
                <a:spcPts val="450"/>
              </a:spcBef>
              <a:buFont typeface="Tahoma"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b="1" dirty="0">
              <a:solidFill>
                <a:srgbClr val="002060"/>
              </a:solidFill>
              <a:latin typeface="Arial" charset="0"/>
              <a:cs typeface="Arial" charset="0"/>
            </a:endParaRPr>
          </a:p>
          <a:p>
            <a:pPr algn="l">
              <a:lnSpc>
                <a:spcPct val="9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b="1" dirty="0">
                <a:solidFill>
                  <a:srgbClr val="002060"/>
                </a:solidFill>
                <a:latin typeface="Arial" charset="0"/>
                <a:cs typeface="Arial" charset="0"/>
              </a:rPr>
              <a:t>Buluş başlığı</a:t>
            </a:r>
          </a:p>
          <a:p>
            <a:pPr algn="l">
              <a:lnSpc>
                <a:spcPct val="9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en-GB" altLang="tr-TR" sz="1800" b="1" dirty="0">
              <a:solidFill>
                <a:srgbClr val="002060"/>
              </a:solidFill>
              <a:latin typeface="Arial" charset="0"/>
              <a:cs typeface="Arial" charset="0"/>
            </a:endParaRPr>
          </a:p>
          <a:p>
            <a:pPr marL="742950" lvl="1" indent="-285750" algn="l">
              <a:lnSpc>
                <a:spcPct val="90000"/>
              </a:lnSpc>
              <a:spcBef>
                <a:spcPts val="350"/>
              </a:spcBef>
              <a:buFont typeface="Arial" panose="020B0604020202020204"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002060"/>
                </a:solidFill>
                <a:latin typeface="Arial" charset="0"/>
                <a:cs typeface="Arial" charset="0"/>
              </a:rPr>
              <a:t>Buluştaki yenilikleri içermesi şartı yoktur.</a:t>
            </a:r>
            <a:endParaRPr lang="en-GB" altLang="tr-TR" kern="0" dirty="0">
              <a:solidFill>
                <a:srgbClr val="002060"/>
              </a:solidFill>
              <a:latin typeface="Arial" charset="0"/>
              <a:cs typeface="Arial" charset="0"/>
            </a:endParaRPr>
          </a:p>
          <a:p>
            <a:pPr algn="l">
              <a:lnSpc>
                <a:spcPct val="90000"/>
              </a:lnSpc>
              <a:spcBef>
                <a:spcPts val="350"/>
              </a:spcBef>
              <a:buFont typeface="Microsoft Sans Serif"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b="1" dirty="0">
              <a:solidFill>
                <a:srgbClr val="002060"/>
              </a:solidFill>
              <a:latin typeface="Arial" charset="0"/>
              <a:cs typeface="Arial" charset="0"/>
            </a:endParaRPr>
          </a:p>
          <a:p>
            <a:pPr algn="l">
              <a:lnSpc>
                <a:spcPct val="9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b="1" dirty="0">
                <a:solidFill>
                  <a:srgbClr val="002060"/>
                </a:solidFill>
                <a:latin typeface="Arial" charset="0"/>
                <a:cs typeface="Arial" charset="0"/>
              </a:rPr>
              <a:t>Önceki teknik</a:t>
            </a:r>
          </a:p>
          <a:p>
            <a:pPr algn="l">
              <a:lnSpc>
                <a:spcPct val="9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en-GB" altLang="tr-TR" sz="1800" b="1" dirty="0">
              <a:solidFill>
                <a:srgbClr val="002060"/>
              </a:solidFill>
              <a:latin typeface="Arial" charset="0"/>
              <a:cs typeface="Arial" charset="0"/>
            </a:endParaRPr>
          </a:p>
          <a:p>
            <a:pPr marL="742950" lvl="1" indent="-285750" algn="l">
              <a:lnSpc>
                <a:spcPct val="90000"/>
              </a:lnSpc>
              <a:spcBef>
                <a:spcPts val="350"/>
              </a:spcBef>
              <a:buFont typeface="Arial" panose="020B0604020202020204"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002060"/>
                </a:solidFill>
                <a:latin typeface="Arial" charset="0"/>
                <a:cs typeface="Arial" charset="0"/>
              </a:rPr>
              <a:t>Önce ilgili teknik alana ait kısa bir giriş yapılır.</a:t>
            </a:r>
          </a:p>
          <a:p>
            <a:pPr marL="742950" lvl="1" indent="-285750" algn="l">
              <a:lnSpc>
                <a:spcPct val="90000"/>
              </a:lnSpc>
              <a:spcBef>
                <a:spcPts val="350"/>
              </a:spcBef>
              <a:buFont typeface="Arial" panose="020B0604020202020204"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002060"/>
                </a:solidFill>
                <a:latin typeface="Arial" charset="0"/>
                <a:cs typeface="Arial" charset="0"/>
              </a:rPr>
              <a:t>Sonrasında önceki teknikteki uygulamalar ve burada yaşanılan problemler anlatılır.</a:t>
            </a:r>
          </a:p>
          <a:p>
            <a:pPr marL="742950" lvl="1" indent="-285750" algn="l">
              <a:lnSpc>
                <a:spcPct val="90000"/>
              </a:lnSpc>
              <a:spcBef>
                <a:spcPts val="350"/>
              </a:spcBef>
              <a:buFont typeface="Arial" panose="020B0604020202020204"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002060"/>
                </a:solidFill>
                <a:latin typeface="Arial" charset="0"/>
                <a:cs typeface="Arial" charset="0"/>
              </a:rPr>
              <a:t>Mümkünse patent araştırmasında çıkan patentlere atıflar yapılır. </a:t>
            </a:r>
          </a:p>
          <a:p>
            <a:pPr marL="742950" lvl="1" indent="-285750" algn="l">
              <a:lnSpc>
                <a:spcPct val="90000"/>
              </a:lnSpc>
              <a:spcBef>
                <a:spcPts val="350"/>
              </a:spcBef>
              <a:buFont typeface="Arial" panose="020B0604020202020204"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002060"/>
                </a:solidFill>
                <a:latin typeface="Arial" charset="0"/>
                <a:cs typeface="Arial" charset="0"/>
              </a:rPr>
              <a:t>Önceki tekniği yerme ölçülü yapılmalıdır, gerekirse hiç yapılmamalıdır.</a:t>
            </a:r>
          </a:p>
          <a:p>
            <a:pPr marL="742950" lvl="1" indent="-285750" algn="l">
              <a:lnSpc>
                <a:spcPct val="90000"/>
              </a:lnSpc>
              <a:spcBef>
                <a:spcPts val="350"/>
              </a:spcBef>
              <a:buFont typeface="Arial" panose="020B0604020202020204"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002060"/>
                </a:solidFill>
                <a:latin typeface="Arial" charset="0"/>
                <a:cs typeface="Arial" charset="0"/>
              </a:rPr>
              <a:t>Buluştan ve buluşa ait özelliklerden bu bölümde bahsedilmez.</a:t>
            </a:r>
          </a:p>
        </p:txBody>
      </p:sp>
      <p:pic>
        <p:nvPicPr>
          <p:cNvPr id="4" name="object 3">
            <a:extLst>
              <a:ext uri="{FF2B5EF4-FFF2-40B4-BE49-F238E27FC236}">
                <a16:creationId xmlns:a16="http://schemas.microsoft.com/office/drawing/2014/main" id="{9A3E4656-26CC-2D4F-8297-126DACDDD62C}"/>
              </a:ext>
            </a:extLst>
          </p:cNvPr>
          <p:cNvPicPr/>
          <p:nvPr/>
        </p:nvPicPr>
        <p:blipFill>
          <a:blip r:embed="rId2" cstate="print"/>
          <a:stretch>
            <a:fillRect/>
          </a:stretch>
        </p:blipFill>
        <p:spPr>
          <a:xfrm>
            <a:off x="9905490" y="180914"/>
            <a:ext cx="1869949" cy="724915"/>
          </a:xfrm>
          <a:prstGeom prst="rect">
            <a:avLst/>
          </a:prstGeom>
        </p:spPr>
      </p:pic>
      <p:sp>
        <p:nvSpPr>
          <p:cNvPr id="5" name="object 2">
            <a:extLst>
              <a:ext uri="{FF2B5EF4-FFF2-40B4-BE49-F238E27FC236}">
                <a16:creationId xmlns:a16="http://schemas.microsoft.com/office/drawing/2014/main" id="{16533327-DAEB-30CE-B354-B126184470BC}"/>
              </a:ext>
            </a:extLst>
          </p:cNvPr>
          <p:cNvSpPr/>
          <p:nvPr/>
        </p:nvSpPr>
        <p:spPr>
          <a:xfrm>
            <a:off x="1908810" y="1172493"/>
            <a:ext cx="227329" cy="492759"/>
          </a:xfrm>
          <a:custGeom>
            <a:avLst/>
            <a:gdLst/>
            <a:ahLst/>
            <a:cxnLst/>
            <a:rect l="l" t="t" r="r" b="b"/>
            <a:pathLst>
              <a:path w="227329" h="492760">
                <a:moveTo>
                  <a:pt x="227076" y="0"/>
                </a:moveTo>
                <a:lnTo>
                  <a:pt x="0" y="0"/>
                </a:lnTo>
                <a:lnTo>
                  <a:pt x="0" y="492239"/>
                </a:lnTo>
                <a:lnTo>
                  <a:pt x="227076" y="492239"/>
                </a:lnTo>
                <a:lnTo>
                  <a:pt x="227076" y="0"/>
                </a:lnTo>
                <a:close/>
              </a:path>
            </a:pathLst>
          </a:custGeom>
          <a:solidFill>
            <a:srgbClr val="293878"/>
          </a:solidFill>
        </p:spPr>
        <p:txBody>
          <a:bodyPr wrap="square" lIns="0" tIns="0" rIns="0" bIns="0" rtlCol="0"/>
          <a:lstStyle/>
          <a:p>
            <a:endParaRPr/>
          </a:p>
        </p:txBody>
      </p:sp>
    </p:spTree>
    <p:extLst>
      <p:ext uri="{BB962C8B-B14F-4D97-AF65-F5344CB8AC3E}">
        <p14:creationId xmlns:p14="http://schemas.microsoft.com/office/powerpoint/2010/main" val="3000213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3CBB97-F1E0-8ACF-CA63-87870D22819B}"/>
              </a:ext>
            </a:extLst>
          </p:cNvPr>
          <p:cNvSpPr txBox="1">
            <a:spLocks noChangeArrowheads="1"/>
          </p:cNvSpPr>
          <p:nvPr/>
        </p:nvSpPr>
        <p:spPr>
          <a:xfrm>
            <a:off x="2022475" y="744136"/>
            <a:ext cx="8147050" cy="5904656"/>
          </a:xfrm>
          <a:prstGeom prst="rect">
            <a:avLst/>
          </a:prstGeom>
        </p:spPr>
        <p:txBody>
          <a:bodyPr vert="horz" lIns="90000" tIns="46800" rIns="90000" bIns="46800" rtlCol="0" anchor="t">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2600" b="1" dirty="0">
                <a:solidFill>
                  <a:srgbClr val="002060"/>
                </a:solidFill>
                <a:latin typeface="Arial" charset="0"/>
                <a:cs typeface="Arial" charset="0"/>
              </a:rPr>
              <a:t>Patent Tarifnamesinin Bölümleri</a:t>
            </a:r>
          </a:p>
          <a:p>
            <a:pPr algn="l">
              <a:lnSpc>
                <a:spcPct val="8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2600" b="1" dirty="0">
              <a:solidFill>
                <a:srgbClr val="002060"/>
              </a:solidFill>
              <a:latin typeface="Arial" charset="0"/>
              <a:cs typeface="Arial" charset="0"/>
            </a:endParaRPr>
          </a:p>
          <a:p>
            <a:pPr algn="l">
              <a:lnSpc>
                <a:spcPct val="8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2600" b="1" dirty="0">
              <a:solidFill>
                <a:srgbClr val="002060"/>
              </a:solidFill>
              <a:latin typeface="Arial" charset="0"/>
              <a:cs typeface="Arial" charset="0"/>
            </a:endParaRPr>
          </a:p>
          <a:p>
            <a:pPr algn="l">
              <a:lnSpc>
                <a:spcPct val="8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2600" b="1" dirty="0">
                <a:solidFill>
                  <a:srgbClr val="002060"/>
                </a:solidFill>
                <a:latin typeface="Arial" charset="0"/>
                <a:cs typeface="Arial" charset="0"/>
              </a:rPr>
              <a:t>Buluşun amacı</a:t>
            </a:r>
          </a:p>
          <a:p>
            <a:pPr marL="342900" indent="-342900" algn="l">
              <a:lnSpc>
                <a:spcPct val="170000"/>
              </a:lnSpc>
              <a:spcBef>
                <a:spcPts val="350"/>
              </a:spcBef>
              <a:buFont typeface="Arial" panose="020B0604020202020204"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2600" dirty="0">
                <a:solidFill>
                  <a:srgbClr val="002060"/>
                </a:solidFill>
                <a:latin typeface="Arial" charset="0"/>
                <a:cs typeface="Arial" charset="0"/>
              </a:rPr>
              <a:t>Buluşun, tekniğin bilinen durumundaki teknoloji ya da ürünlere göre getirdiği yenilikler, sağladığı avantajlar, ortadan kaldırdığı dezavantajlar veya çözdüğü problemler anlatılmalıdır. </a:t>
            </a:r>
          </a:p>
          <a:p>
            <a:pPr algn="l">
              <a:lnSpc>
                <a:spcPct val="8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2600" b="1" dirty="0">
              <a:solidFill>
                <a:srgbClr val="002060"/>
              </a:solidFill>
              <a:latin typeface="Arial" charset="0"/>
              <a:cs typeface="Arial" charset="0"/>
            </a:endParaRPr>
          </a:p>
          <a:p>
            <a:pPr algn="l">
              <a:lnSpc>
                <a:spcPct val="8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2600" b="1" dirty="0">
                <a:solidFill>
                  <a:srgbClr val="002060"/>
                </a:solidFill>
                <a:latin typeface="Arial" charset="0"/>
                <a:cs typeface="Arial" charset="0"/>
              </a:rPr>
              <a:t>Buluşun anlaşılmasına yardımcı olacak şekiller </a:t>
            </a:r>
          </a:p>
          <a:p>
            <a:pPr algn="l">
              <a:lnSpc>
                <a:spcPct val="8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2600" b="1" dirty="0">
              <a:solidFill>
                <a:srgbClr val="002060"/>
              </a:solidFill>
              <a:latin typeface="Arial" charset="0"/>
              <a:cs typeface="Arial" charset="0"/>
            </a:endParaRPr>
          </a:p>
          <a:p>
            <a:pPr marL="742950" lvl="1" indent="-285750" algn="l">
              <a:lnSpc>
                <a:spcPct val="150000"/>
              </a:lnSpc>
              <a:spcBef>
                <a:spcPts val="350"/>
              </a:spcBef>
              <a:buFont typeface="Arial" panose="020B0604020202020204"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2600" kern="0" dirty="0">
                <a:solidFill>
                  <a:srgbClr val="002060"/>
                </a:solidFill>
                <a:latin typeface="Arial" charset="0"/>
                <a:cs typeface="Arial" charset="0"/>
              </a:rPr>
              <a:t>Patentte kullanılan tüm resimlere veya grafiklere ait kısa açıklamalar verilir.</a:t>
            </a:r>
          </a:p>
          <a:p>
            <a:pPr lvl="0" algn="l">
              <a:lnSpc>
                <a:spcPct val="8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2600" b="1" dirty="0">
              <a:solidFill>
                <a:srgbClr val="002060"/>
              </a:solidFill>
              <a:latin typeface="Arial" charset="0"/>
              <a:ea typeface="+mn-ea"/>
              <a:cs typeface="Arial" charset="0"/>
            </a:endParaRPr>
          </a:p>
          <a:p>
            <a:pPr lvl="0" algn="l">
              <a:lnSpc>
                <a:spcPct val="8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2600" b="1" dirty="0">
                <a:solidFill>
                  <a:srgbClr val="002060"/>
                </a:solidFill>
                <a:latin typeface="Arial" charset="0"/>
                <a:ea typeface="+mn-ea"/>
                <a:cs typeface="Arial" charset="0"/>
              </a:rPr>
              <a:t>Referans numaraları</a:t>
            </a:r>
          </a:p>
          <a:p>
            <a:pPr lvl="0" algn="l">
              <a:lnSpc>
                <a:spcPct val="80000"/>
              </a:lnSpc>
              <a:spcBef>
                <a:spcPts val="350"/>
              </a:spcBef>
              <a:buFont typeface="Microsoft Sans Serif"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2600" b="1" dirty="0">
              <a:solidFill>
                <a:srgbClr val="002060"/>
              </a:solidFill>
              <a:latin typeface="Arial" charset="0"/>
              <a:ea typeface="+mn-ea"/>
              <a:cs typeface="Arial" charset="0"/>
            </a:endParaRPr>
          </a:p>
          <a:p>
            <a:pPr marL="742950" lvl="1" indent="-285750">
              <a:lnSpc>
                <a:spcPct val="120000"/>
              </a:lnSpc>
              <a:spcBef>
                <a:spcPts val="350"/>
              </a:spcBef>
              <a:buFont typeface="Arial" panose="020B0604020202020204"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2600" kern="0" dirty="0">
                <a:solidFill>
                  <a:srgbClr val="002060"/>
                </a:solidFill>
                <a:latin typeface="Arial" charset="0"/>
                <a:cs typeface="Arial" charset="0"/>
              </a:rPr>
              <a:t>Buluş ana bileşenlerine ayrılmalı, ana bileşenlere referans numaraları verilmelidir. Sonrasında ana bileşenlerin alt unsurları verilmelidir. </a:t>
            </a:r>
          </a:p>
          <a:p>
            <a:pPr marL="742950" lvl="1" indent="-285750">
              <a:lnSpc>
                <a:spcPct val="120000"/>
              </a:lnSpc>
              <a:spcBef>
                <a:spcPts val="350"/>
              </a:spcBef>
              <a:buFont typeface="Arial" panose="020B0604020202020204"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2600" kern="0" dirty="0">
              <a:solidFill>
                <a:srgbClr val="002060"/>
              </a:solidFill>
              <a:latin typeface="Arial" charset="0"/>
              <a:cs typeface="Arial" charset="0"/>
            </a:endParaRPr>
          </a:p>
          <a:p>
            <a:pPr marL="742950" lvl="1" indent="-285750">
              <a:lnSpc>
                <a:spcPct val="120000"/>
              </a:lnSpc>
              <a:spcBef>
                <a:spcPts val="350"/>
              </a:spcBef>
              <a:buFont typeface="Arial" panose="020B0604020202020204"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2600" kern="0" dirty="0">
                <a:solidFill>
                  <a:srgbClr val="002060"/>
                </a:solidFill>
                <a:latin typeface="Arial" charset="0"/>
                <a:cs typeface="Arial" charset="0"/>
              </a:rPr>
              <a:t>Referans numarasında yer alıp da tarifnamede ya da şekillerde yer almayan bir unsur olmamalıdır.</a:t>
            </a:r>
          </a:p>
          <a:p>
            <a:pPr marL="742950" lvl="1" indent="-285750">
              <a:lnSpc>
                <a:spcPct val="120000"/>
              </a:lnSpc>
              <a:spcBef>
                <a:spcPts val="350"/>
              </a:spcBef>
              <a:buFont typeface="Arial" panose="020B0604020202020204"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2600" kern="0" dirty="0">
              <a:solidFill>
                <a:srgbClr val="002060"/>
              </a:solidFill>
              <a:latin typeface="Arial" charset="0"/>
              <a:cs typeface="Arial" charset="0"/>
            </a:endParaRPr>
          </a:p>
          <a:p>
            <a:pPr marL="742950" lvl="1" indent="-285750">
              <a:lnSpc>
                <a:spcPct val="120000"/>
              </a:lnSpc>
              <a:spcBef>
                <a:spcPts val="350"/>
              </a:spcBef>
              <a:buFont typeface="Arial" panose="020B0604020202020204"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2600" kern="0" dirty="0">
                <a:solidFill>
                  <a:srgbClr val="002060"/>
                </a:solidFill>
                <a:latin typeface="Arial" charset="0"/>
                <a:cs typeface="Arial" charset="0"/>
              </a:rPr>
              <a:t>Parça isimlendirmeleri tercihen 3 kelimeyi geçmemelidir. </a:t>
            </a:r>
            <a:endParaRPr lang="en-GB" altLang="tr-TR" sz="2600" kern="0" dirty="0">
              <a:solidFill>
                <a:srgbClr val="002060"/>
              </a:solidFill>
              <a:latin typeface="Arial" charset="0"/>
              <a:cs typeface="Arial" charset="0"/>
            </a:endParaRPr>
          </a:p>
          <a:p>
            <a:pPr marL="1143000" lvl="2" indent="-228600" algn="l">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en-GB" altLang="tr-TR" kern="0" dirty="0">
              <a:solidFill>
                <a:srgbClr val="404040"/>
              </a:solidFill>
              <a:latin typeface="Arial" charset="0"/>
              <a:cs typeface="Arial" charset="0"/>
            </a:endParaRPr>
          </a:p>
        </p:txBody>
      </p:sp>
      <p:pic>
        <p:nvPicPr>
          <p:cNvPr id="3" name="object 3">
            <a:extLst>
              <a:ext uri="{FF2B5EF4-FFF2-40B4-BE49-F238E27FC236}">
                <a16:creationId xmlns:a16="http://schemas.microsoft.com/office/drawing/2014/main" id="{978749ED-A051-2722-B639-EA62C61CD69A}"/>
              </a:ext>
            </a:extLst>
          </p:cNvPr>
          <p:cNvPicPr/>
          <p:nvPr/>
        </p:nvPicPr>
        <p:blipFill>
          <a:blip r:embed="rId2" cstate="print"/>
          <a:stretch>
            <a:fillRect/>
          </a:stretch>
        </p:blipFill>
        <p:spPr>
          <a:xfrm>
            <a:off x="9905490" y="180914"/>
            <a:ext cx="1869949" cy="724915"/>
          </a:xfrm>
          <a:prstGeom prst="rect">
            <a:avLst/>
          </a:prstGeom>
        </p:spPr>
      </p:pic>
      <p:sp>
        <p:nvSpPr>
          <p:cNvPr id="4" name="object 2">
            <a:extLst>
              <a:ext uri="{FF2B5EF4-FFF2-40B4-BE49-F238E27FC236}">
                <a16:creationId xmlns:a16="http://schemas.microsoft.com/office/drawing/2014/main" id="{C3C7D32A-AAA5-F0BB-D2E2-DEBCD34292AA}"/>
              </a:ext>
            </a:extLst>
          </p:cNvPr>
          <p:cNvSpPr/>
          <p:nvPr/>
        </p:nvSpPr>
        <p:spPr>
          <a:xfrm>
            <a:off x="1795146" y="659449"/>
            <a:ext cx="227329" cy="492759"/>
          </a:xfrm>
          <a:custGeom>
            <a:avLst/>
            <a:gdLst/>
            <a:ahLst/>
            <a:cxnLst/>
            <a:rect l="l" t="t" r="r" b="b"/>
            <a:pathLst>
              <a:path w="227329" h="492760">
                <a:moveTo>
                  <a:pt x="227076" y="0"/>
                </a:moveTo>
                <a:lnTo>
                  <a:pt x="0" y="0"/>
                </a:lnTo>
                <a:lnTo>
                  <a:pt x="0" y="492239"/>
                </a:lnTo>
                <a:lnTo>
                  <a:pt x="227076" y="492239"/>
                </a:lnTo>
                <a:lnTo>
                  <a:pt x="227076" y="0"/>
                </a:lnTo>
                <a:close/>
              </a:path>
            </a:pathLst>
          </a:custGeom>
          <a:solidFill>
            <a:srgbClr val="293878"/>
          </a:solidFill>
        </p:spPr>
        <p:txBody>
          <a:bodyPr wrap="square" lIns="0" tIns="0" rIns="0" bIns="0" rtlCol="0"/>
          <a:lstStyle/>
          <a:p>
            <a:endParaRPr/>
          </a:p>
        </p:txBody>
      </p:sp>
    </p:spTree>
    <p:extLst>
      <p:ext uri="{BB962C8B-B14F-4D97-AF65-F5344CB8AC3E}">
        <p14:creationId xmlns:p14="http://schemas.microsoft.com/office/powerpoint/2010/main" val="4185855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7BBD125-595C-7D72-DBA8-1EA8B4EE8CCE}"/>
              </a:ext>
            </a:extLst>
          </p:cNvPr>
          <p:cNvSpPr/>
          <p:nvPr/>
        </p:nvSpPr>
        <p:spPr>
          <a:xfrm>
            <a:off x="10173082" y="2211070"/>
            <a:ext cx="454659" cy="2246630"/>
          </a:xfrm>
          <a:custGeom>
            <a:avLst/>
            <a:gdLst/>
            <a:ahLst/>
            <a:cxnLst/>
            <a:rect l="l" t="t" r="r" b="b"/>
            <a:pathLst>
              <a:path w="454659" h="2246629">
                <a:moveTo>
                  <a:pt x="454151" y="0"/>
                </a:moveTo>
                <a:lnTo>
                  <a:pt x="0" y="0"/>
                </a:lnTo>
                <a:lnTo>
                  <a:pt x="0" y="2246375"/>
                </a:lnTo>
                <a:lnTo>
                  <a:pt x="454151" y="2246375"/>
                </a:lnTo>
                <a:lnTo>
                  <a:pt x="454151" y="0"/>
                </a:lnTo>
                <a:close/>
              </a:path>
            </a:pathLst>
          </a:custGeom>
          <a:solidFill>
            <a:srgbClr val="293878"/>
          </a:solidFill>
        </p:spPr>
        <p:txBody>
          <a:bodyPr wrap="square" lIns="0" tIns="0" rIns="0" bIns="0" rtlCol="0"/>
          <a:lstStyle/>
          <a:p>
            <a:endParaRPr/>
          </a:p>
        </p:txBody>
      </p:sp>
      <p:sp>
        <p:nvSpPr>
          <p:cNvPr id="3" name="object 3">
            <a:extLst>
              <a:ext uri="{FF2B5EF4-FFF2-40B4-BE49-F238E27FC236}">
                <a16:creationId xmlns:a16="http://schemas.microsoft.com/office/drawing/2014/main" id="{3DC839A0-C414-684E-4800-EFFC6643638C}"/>
              </a:ext>
            </a:extLst>
          </p:cNvPr>
          <p:cNvSpPr/>
          <p:nvPr/>
        </p:nvSpPr>
        <p:spPr>
          <a:xfrm>
            <a:off x="2418425" y="2805545"/>
            <a:ext cx="1115695" cy="86995"/>
          </a:xfrm>
          <a:custGeom>
            <a:avLst/>
            <a:gdLst/>
            <a:ahLst/>
            <a:cxnLst/>
            <a:rect l="l" t="t" r="r" b="b"/>
            <a:pathLst>
              <a:path w="1115695" h="86994">
                <a:moveTo>
                  <a:pt x="1115568" y="0"/>
                </a:moveTo>
                <a:lnTo>
                  <a:pt x="0" y="0"/>
                </a:lnTo>
                <a:lnTo>
                  <a:pt x="0" y="86867"/>
                </a:lnTo>
                <a:lnTo>
                  <a:pt x="1115568" y="86867"/>
                </a:lnTo>
                <a:lnTo>
                  <a:pt x="1115568" y="0"/>
                </a:lnTo>
                <a:close/>
              </a:path>
            </a:pathLst>
          </a:custGeom>
          <a:solidFill>
            <a:srgbClr val="293878"/>
          </a:solidFill>
        </p:spPr>
        <p:txBody>
          <a:bodyPr wrap="square" lIns="0" tIns="0" rIns="0" bIns="0" rtlCol="0"/>
          <a:lstStyle/>
          <a:p>
            <a:endParaRPr/>
          </a:p>
        </p:txBody>
      </p:sp>
      <p:sp>
        <p:nvSpPr>
          <p:cNvPr id="4" name="object 6">
            <a:extLst>
              <a:ext uri="{FF2B5EF4-FFF2-40B4-BE49-F238E27FC236}">
                <a16:creationId xmlns:a16="http://schemas.microsoft.com/office/drawing/2014/main" id="{98DA1EBD-1A9C-F496-5D2C-100170F74096}"/>
              </a:ext>
            </a:extLst>
          </p:cNvPr>
          <p:cNvSpPr txBox="1"/>
          <p:nvPr/>
        </p:nvSpPr>
        <p:spPr>
          <a:xfrm>
            <a:off x="2406333" y="3019920"/>
            <a:ext cx="7379334" cy="627736"/>
          </a:xfrm>
          <a:prstGeom prst="rect">
            <a:avLst/>
          </a:prstGeom>
        </p:spPr>
        <p:txBody>
          <a:bodyPr vert="horz" wrap="square" lIns="0" tIns="12065" rIns="0" bIns="0" rtlCol="0">
            <a:spAutoFit/>
          </a:bodyPr>
          <a:lstStyle/>
          <a:p>
            <a:pPr marL="12700">
              <a:spcBef>
                <a:spcPts val="95"/>
              </a:spcBef>
              <a:tabLst>
                <a:tab pos="2783840" algn="l"/>
                <a:tab pos="3597910" algn="l"/>
              </a:tabLst>
            </a:pPr>
            <a:r>
              <a:rPr lang="tr-TR" sz="4000" b="1" spc="335" dirty="0">
                <a:solidFill>
                  <a:srgbClr val="293878"/>
                </a:solidFill>
                <a:latin typeface="Calibri"/>
                <a:cs typeface="Calibri"/>
              </a:rPr>
              <a:t>PATENT VE BULUŞ NEDİR?</a:t>
            </a:r>
            <a:endParaRPr sz="4000" dirty="0">
              <a:latin typeface="Calibri"/>
              <a:cs typeface="Calibri"/>
            </a:endParaRPr>
          </a:p>
        </p:txBody>
      </p:sp>
      <p:pic>
        <p:nvPicPr>
          <p:cNvPr id="5" name="object 3">
            <a:extLst>
              <a:ext uri="{FF2B5EF4-FFF2-40B4-BE49-F238E27FC236}">
                <a16:creationId xmlns:a16="http://schemas.microsoft.com/office/drawing/2014/main" id="{656F05B5-8FC9-F93C-E53B-70488F6F9051}"/>
              </a:ext>
            </a:extLst>
          </p:cNvPr>
          <p:cNvPicPr/>
          <p:nvPr/>
        </p:nvPicPr>
        <p:blipFill>
          <a:blip r:embed="rId2" cstate="print"/>
          <a:stretch>
            <a:fillRect/>
          </a:stretch>
        </p:blipFill>
        <p:spPr>
          <a:xfrm>
            <a:off x="9905490" y="180914"/>
            <a:ext cx="1869949" cy="724915"/>
          </a:xfrm>
          <a:prstGeom prst="rect">
            <a:avLst/>
          </a:prstGeom>
        </p:spPr>
      </p:pic>
    </p:spTree>
    <p:extLst>
      <p:ext uri="{BB962C8B-B14F-4D97-AF65-F5344CB8AC3E}">
        <p14:creationId xmlns:p14="http://schemas.microsoft.com/office/powerpoint/2010/main" val="2446887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389CA9B-A511-A1F4-5B02-ADED65261148}"/>
              </a:ext>
            </a:extLst>
          </p:cNvPr>
          <p:cNvSpPr txBox="1">
            <a:spLocks noChangeArrowheads="1"/>
          </p:cNvSpPr>
          <p:nvPr/>
        </p:nvSpPr>
        <p:spPr>
          <a:xfrm>
            <a:off x="2431976" y="1420024"/>
            <a:ext cx="8147050" cy="5614070"/>
          </a:xfrm>
          <a:prstGeom prst="rect">
            <a:avLst/>
          </a:prstGeom>
        </p:spPr>
        <p:txBody>
          <a:bodyPr vert="horz" lIns="90000" tIns="46800" rIns="90000" bIns="468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b="1" dirty="0">
                <a:solidFill>
                  <a:srgbClr val="193F6C"/>
                </a:solidFill>
                <a:latin typeface="Arial" charset="0"/>
                <a:cs typeface="Arial" charset="0"/>
              </a:rPr>
              <a:t>Patent Tarifnamesinin Bölümleri</a:t>
            </a:r>
          </a:p>
          <a:p>
            <a:pPr algn="l">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dirty="0">
              <a:solidFill>
                <a:srgbClr val="193F6C"/>
              </a:solidFill>
              <a:latin typeface="Arial" charset="0"/>
              <a:cs typeface="Arial" charset="0"/>
            </a:endParaRPr>
          </a:p>
          <a:p>
            <a:pPr algn="l">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dirty="0">
              <a:solidFill>
                <a:srgbClr val="193F6C"/>
              </a:solidFill>
              <a:latin typeface="Arial" charset="0"/>
              <a:cs typeface="Arial" charset="0"/>
            </a:endParaRPr>
          </a:p>
          <a:p>
            <a:pPr algn="l">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dirty="0">
              <a:solidFill>
                <a:srgbClr val="193F6C"/>
              </a:solidFill>
              <a:latin typeface="Arial" charset="0"/>
              <a:cs typeface="Arial" charset="0"/>
            </a:endParaRPr>
          </a:p>
          <a:p>
            <a:pPr algn="l">
              <a:lnSpc>
                <a:spcPct val="8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b="1" dirty="0">
                <a:solidFill>
                  <a:srgbClr val="193F6C"/>
                </a:solidFill>
                <a:latin typeface="Arial" charset="0"/>
                <a:cs typeface="Arial" charset="0"/>
              </a:rPr>
              <a:t>Şekiller</a:t>
            </a:r>
          </a:p>
          <a:p>
            <a:pPr algn="l">
              <a:lnSpc>
                <a:spcPct val="80000"/>
              </a:lnSpc>
              <a:spcBef>
                <a:spcPts val="350"/>
              </a:spcBef>
              <a:buFont typeface="Microsoft Sans Serif"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b="1" dirty="0">
              <a:solidFill>
                <a:srgbClr val="595959"/>
              </a:solidFill>
              <a:latin typeface="Arial" charset="0"/>
              <a:cs typeface="Arial" charset="0"/>
            </a:endParaRPr>
          </a:p>
          <a:p>
            <a:pPr marL="742950" lvl="1" indent="-285750" algn="l">
              <a:lnSpc>
                <a:spcPct val="80000"/>
              </a:lnSpc>
              <a:spcBef>
                <a:spcPts val="350"/>
              </a:spcBef>
              <a:buFont typeface="Arial" panose="020B0604020202020204"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595959"/>
                </a:solidFill>
                <a:latin typeface="Arial" charset="0"/>
                <a:cs typeface="Arial" charset="0"/>
              </a:rPr>
              <a:t>Şekiller dolgusuz, siyah çizgilerden oluşur şekilde olmalıdır.</a:t>
            </a:r>
          </a:p>
          <a:p>
            <a:pPr lvl="1" algn="l">
              <a:lnSpc>
                <a:spcPct val="8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kern="0" dirty="0">
              <a:solidFill>
                <a:srgbClr val="595959"/>
              </a:solidFill>
              <a:latin typeface="Arial" charset="0"/>
              <a:cs typeface="Arial" charset="0"/>
            </a:endParaRPr>
          </a:p>
          <a:p>
            <a:pPr marL="742950" lvl="1" indent="-285750" algn="l">
              <a:lnSpc>
                <a:spcPct val="80000"/>
              </a:lnSpc>
              <a:spcBef>
                <a:spcPts val="350"/>
              </a:spcBef>
              <a:buFont typeface="Arial" panose="020B0604020202020204"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595959"/>
                </a:solidFill>
                <a:latin typeface="Arial" charset="0"/>
                <a:cs typeface="Arial" charset="0"/>
              </a:rPr>
              <a:t>Resimler genelden detaya doğru gidecek şekilde sıralanır.</a:t>
            </a:r>
          </a:p>
          <a:p>
            <a:pPr marL="742950" lvl="1" indent="-285750" algn="l">
              <a:lnSpc>
                <a:spcPct val="80000"/>
              </a:lnSpc>
              <a:spcBef>
                <a:spcPts val="350"/>
              </a:spcBef>
              <a:buFont typeface="Arial" panose="020B0604020202020204"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kern="0" dirty="0">
              <a:solidFill>
                <a:srgbClr val="595959"/>
              </a:solidFill>
              <a:latin typeface="Arial" charset="0"/>
              <a:cs typeface="Arial" charset="0"/>
            </a:endParaRPr>
          </a:p>
          <a:p>
            <a:pPr marL="742950" lvl="1" indent="-285750">
              <a:lnSpc>
                <a:spcPct val="80000"/>
              </a:lnSpc>
              <a:spcBef>
                <a:spcPts val="350"/>
              </a:spcBef>
              <a:buFont typeface="Arial" panose="020B0604020202020204"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595959"/>
                </a:solidFill>
                <a:latin typeface="Arial" charset="0"/>
                <a:cs typeface="Arial" charset="0"/>
              </a:rPr>
              <a:t>Resimlerde buluşta ortaya konan tüm özellikler net bir şekilde gösterilmiş olmalı, buluşla ilgisiz detaylar silinmelidir.</a:t>
            </a:r>
          </a:p>
          <a:p>
            <a:pPr marL="742950" lvl="1" indent="-285750" algn="l">
              <a:lnSpc>
                <a:spcPct val="80000"/>
              </a:lnSpc>
              <a:spcBef>
                <a:spcPts val="350"/>
              </a:spcBef>
              <a:buFont typeface="Arial" panose="020B0604020202020204"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kern="0" dirty="0">
              <a:solidFill>
                <a:srgbClr val="595959"/>
              </a:solidFill>
              <a:latin typeface="Arial" charset="0"/>
              <a:cs typeface="Arial" charset="0"/>
            </a:endParaRPr>
          </a:p>
          <a:p>
            <a:pPr algn="l">
              <a:lnSpc>
                <a:spcPct val="8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b="1" dirty="0">
              <a:solidFill>
                <a:srgbClr val="595959"/>
              </a:solidFill>
              <a:latin typeface="Arial" charset="0"/>
              <a:cs typeface="Arial" charset="0"/>
            </a:endParaRPr>
          </a:p>
        </p:txBody>
      </p:sp>
      <p:pic>
        <p:nvPicPr>
          <p:cNvPr id="3" name="object 3">
            <a:extLst>
              <a:ext uri="{FF2B5EF4-FFF2-40B4-BE49-F238E27FC236}">
                <a16:creationId xmlns:a16="http://schemas.microsoft.com/office/drawing/2014/main" id="{D1DC5195-3039-2FE4-5CD4-20907BB98495}"/>
              </a:ext>
            </a:extLst>
          </p:cNvPr>
          <p:cNvPicPr/>
          <p:nvPr/>
        </p:nvPicPr>
        <p:blipFill>
          <a:blip r:embed="rId2" cstate="print"/>
          <a:stretch>
            <a:fillRect/>
          </a:stretch>
        </p:blipFill>
        <p:spPr>
          <a:xfrm>
            <a:off x="9905490" y="180914"/>
            <a:ext cx="1869949" cy="724915"/>
          </a:xfrm>
          <a:prstGeom prst="rect">
            <a:avLst/>
          </a:prstGeom>
        </p:spPr>
      </p:pic>
      <p:sp>
        <p:nvSpPr>
          <p:cNvPr id="4" name="object 2">
            <a:extLst>
              <a:ext uri="{FF2B5EF4-FFF2-40B4-BE49-F238E27FC236}">
                <a16:creationId xmlns:a16="http://schemas.microsoft.com/office/drawing/2014/main" id="{FC7F1D46-83D7-A3EE-981B-959BC342BB57}"/>
              </a:ext>
            </a:extLst>
          </p:cNvPr>
          <p:cNvSpPr/>
          <p:nvPr/>
        </p:nvSpPr>
        <p:spPr>
          <a:xfrm>
            <a:off x="2020571" y="1420024"/>
            <a:ext cx="227329" cy="492759"/>
          </a:xfrm>
          <a:custGeom>
            <a:avLst/>
            <a:gdLst/>
            <a:ahLst/>
            <a:cxnLst/>
            <a:rect l="l" t="t" r="r" b="b"/>
            <a:pathLst>
              <a:path w="227329" h="492760">
                <a:moveTo>
                  <a:pt x="227076" y="0"/>
                </a:moveTo>
                <a:lnTo>
                  <a:pt x="0" y="0"/>
                </a:lnTo>
                <a:lnTo>
                  <a:pt x="0" y="492239"/>
                </a:lnTo>
                <a:lnTo>
                  <a:pt x="227076" y="492239"/>
                </a:lnTo>
                <a:lnTo>
                  <a:pt x="227076" y="0"/>
                </a:lnTo>
                <a:close/>
              </a:path>
            </a:pathLst>
          </a:custGeom>
          <a:solidFill>
            <a:srgbClr val="293878"/>
          </a:solidFill>
        </p:spPr>
        <p:txBody>
          <a:bodyPr wrap="square" lIns="0" tIns="0" rIns="0" bIns="0" rtlCol="0"/>
          <a:lstStyle/>
          <a:p>
            <a:endParaRPr/>
          </a:p>
        </p:txBody>
      </p:sp>
    </p:spTree>
    <p:extLst>
      <p:ext uri="{BB962C8B-B14F-4D97-AF65-F5344CB8AC3E}">
        <p14:creationId xmlns:p14="http://schemas.microsoft.com/office/powerpoint/2010/main" val="622602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C9ED411-6B13-2DDC-186D-F1B4567D58ED}"/>
              </a:ext>
            </a:extLst>
          </p:cNvPr>
          <p:cNvSpPr txBox="1"/>
          <p:nvPr/>
        </p:nvSpPr>
        <p:spPr>
          <a:xfrm>
            <a:off x="2462456" y="1565176"/>
            <a:ext cx="184731" cy="369332"/>
          </a:xfrm>
          <a:prstGeom prst="rect">
            <a:avLst/>
          </a:prstGeom>
          <a:noFill/>
        </p:spPr>
        <p:txBody>
          <a:bodyPr wrap="none" rtlCol="0">
            <a:spAutoFit/>
          </a:bodyPr>
          <a:lstStyle/>
          <a:p>
            <a:endParaRPr lang="tr-TR" dirty="0"/>
          </a:p>
        </p:txBody>
      </p:sp>
      <p:pic>
        <p:nvPicPr>
          <p:cNvPr id="3" name="Resim 2">
            <a:extLst>
              <a:ext uri="{FF2B5EF4-FFF2-40B4-BE49-F238E27FC236}">
                <a16:creationId xmlns:a16="http://schemas.microsoft.com/office/drawing/2014/main" id="{BAA7791E-CD89-AE6E-E9CC-11D4995E2E50}"/>
              </a:ext>
            </a:extLst>
          </p:cNvPr>
          <p:cNvPicPr>
            <a:picLocks noChangeAspect="1"/>
          </p:cNvPicPr>
          <p:nvPr/>
        </p:nvPicPr>
        <p:blipFill>
          <a:blip r:embed="rId2"/>
          <a:stretch>
            <a:fillRect/>
          </a:stretch>
        </p:blipFill>
        <p:spPr>
          <a:xfrm>
            <a:off x="2174424" y="701080"/>
            <a:ext cx="2320807" cy="4392488"/>
          </a:xfrm>
          <a:prstGeom prst="rect">
            <a:avLst/>
          </a:prstGeom>
        </p:spPr>
      </p:pic>
      <p:pic>
        <p:nvPicPr>
          <p:cNvPr id="4" name="Resim 3">
            <a:extLst>
              <a:ext uri="{FF2B5EF4-FFF2-40B4-BE49-F238E27FC236}">
                <a16:creationId xmlns:a16="http://schemas.microsoft.com/office/drawing/2014/main" id="{7E7FD1FF-C456-87EE-933A-0CC0214409C7}"/>
              </a:ext>
            </a:extLst>
          </p:cNvPr>
          <p:cNvPicPr>
            <a:picLocks noChangeAspect="1"/>
          </p:cNvPicPr>
          <p:nvPr/>
        </p:nvPicPr>
        <p:blipFill>
          <a:blip r:embed="rId3"/>
          <a:stretch>
            <a:fillRect/>
          </a:stretch>
        </p:blipFill>
        <p:spPr>
          <a:xfrm>
            <a:off x="7431008" y="2645296"/>
            <a:ext cx="2548347" cy="3636961"/>
          </a:xfrm>
          <a:prstGeom prst="rect">
            <a:avLst/>
          </a:prstGeom>
        </p:spPr>
      </p:pic>
      <p:pic>
        <p:nvPicPr>
          <p:cNvPr id="5" name="Resim 4">
            <a:extLst>
              <a:ext uri="{FF2B5EF4-FFF2-40B4-BE49-F238E27FC236}">
                <a16:creationId xmlns:a16="http://schemas.microsoft.com/office/drawing/2014/main" id="{B22733D5-057C-4FFF-D22C-32DE2ED74AB5}"/>
              </a:ext>
            </a:extLst>
          </p:cNvPr>
          <p:cNvPicPr>
            <a:picLocks noChangeAspect="1"/>
          </p:cNvPicPr>
          <p:nvPr/>
        </p:nvPicPr>
        <p:blipFill>
          <a:blip r:embed="rId4"/>
          <a:stretch>
            <a:fillRect/>
          </a:stretch>
        </p:blipFill>
        <p:spPr>
          <a:xfrm>
            <a:off x="5270768" y="1259304"/>
            <a:ext cx="4610100" cy="981075"/>
          </a:xfrm>
          <a:prstGeom prst="rect">
            <a:avLst/>
          </a:prstGeom>
        </p:spPr>
      </p:pic>
      <p:pic>
        <p:nvPicPr>
          <p:cNvPr id="6" name="object 3">
            <a:extLst>
              <a:ext uri="{FF2B5EF4-FFF2-40B4-BE49-F238E27FC236}">
                <a16:creationId xmlns:a16="http://schemas.microsoft.com/office/drawing/2014/main" id="{67F6490A-84D7-B246-1A61-4F3DD4682BB1}"/>
              </a:ext>
            </a:extLst>
          </p:cNvPr>
          <p:cNvPicPr/>
          <p:nvPr/>
        </p:nvPicPr>
        <p:blipFill>
          <a:blip r:embed="rId5" cstate="print"/>
          <a:stretch>
            <a:fillRect/>
          </a:stretch>
        </p:blipFill>
        <p:spPr>
          <a:xfrm>
            <a:off x="9905490" y="180914"/>
            <a:ext cx="1869949" cy="724915"/>
          </a:xfrm>
          <a:prstGeom prst="rect">
            <a:avLst/>
          </a:prstGeom>
        </p:spPr>
      </p:pic>
    </p:spTree>
    <p:extLst>
      <p:ext uri="{BB962C8B-B14F-4D97-AF65-F5344CB8AC3E}">
        <p14:creationId xmlns:p14="http://schemas.microsoft.com/office/powerpoint/2010/main" val="813986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6F444CC-B62F-9BC0-94EB-D1F5C59147A7}"/>
              </a:ext>
            </a:extLst>
          </p:cNvPr>
          <p:cNvPicPr>
            <a:picLocks noChangeAspect="1"/>
          </p:cNvPicPr>
          <p:nvPr/>
        </p:nvPicPr>
        <p:blipFill>
          <a:blip r:embed="rId2"/>
          <a:stretch>
            <a:fillRect/>
          </a:stretch>
        </p:blipFill>
        <p:spPr>
          <a:xfrm>
            <a:off x="1319433" y="2043431"/>
            <a:ext cx="2864332" cy="2433681"/>
          </a:xfrm>
          <a:prstGeom prst="rect">
            <a:avLst/>
          </a:prstGeom>
        </p:spPr>
      </p:pic>
      <p:pic>
        <p:nvPicPr>
          <p:cNvPr id="3" name="Resim 2">
            <a:extLst>
              <a:ext uri="{FF2B5EF4-FFF2-40B4-BE49-F238E27FC236}">
                <a16:creationId xmlns:a16="http://schemas.microsoft.com/office/drawing/2014/main" id="{79E74B5D-9021-E329-83E5-F71B7157C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538" y="1484947"/>
            <a:ext cx="4857750" cy="3248025"/>
          </a:xfrm>
          <a:prstGeom prst="rect">
            <a:avLst/>
          </a:prstGeom>
        </p:spPr>
      </p:pic>
      <p:cxnSp>
        <p:nvCxnSpPr>
          <p:cNvPr id="4" name="Bağlayıcı: Eğri 3">
            <a:extLst>
              <a:ext uri="{FF2B5EF4-FFF2-40B4-BE49-F238E27FC236}">
                <a16:creationId xmlns:a16="http://schemas.microsoft.com/office/drawing/2014/main" id="{D4ECB038-B818-E1C4-018E-856B22E8ACC1}"/>
              </a:ext>
            </a:extLst>
          </p:cNvPr>
          <p:cNvCxnSpPr/>
          <p:nvPr/>
        </p:nvCxnSpPr>
        <p:spPr>
          <a:xfrm>
            <a:off x="6889269" y="1308760"/>
            <a:ext cx="432048" cy="360040"/>
          </a:xfrm>
          <a:prstGeom prst="curvedConnector3">
            <a:avLst/>
          </a:prstGeom>
          <a:ln>
            <a:prstDash val="solid"/>
            <a:tailEnd type="triangle"/>
          </a:ln>
        </p:spPr>
        <p:style>
          <a:lnRef idx="1">
            <a:schemeClr val="dk1"/>
          </a:lnRef>
          <a:fillRef idx="0">
            <a:schemeClr val="dk1"/>
          </a:fillRef>
          <a:effectRef idx="0">
            <a:schemeClr val="dk1"/>
          </a:effectRef>
          <a:fontRef idx="minor">
            <a:schemeClr val="tx1"/>
          </a:fontRef>
        </p:style>
      </p:cxnSp>
      <p:cxnSp>
        <p:nvCxnSpPr>
          <p:cNvPr id="5" name="Bağlayıcı: Eğri 4">
            <a:extLst>
              <a:ext uri="{FF2B5EF4-FFF2-40B4-BE49-F238E27FC236}">
                <a16:creationId xmlns:a16="http://schemas.microsoft.com/office/drawing/2014/main" id="{2B22105D-6AA1-C84A-7426-FA07FE2CE407}"/>
              </a:ext>
            </a:extLst>
          </p:cNvPr>
          <p:cNvCxnSpPr/>
          <p:nvPr/>
        </p:nvCxnSpPr>
        <p:spPr>
          <a:xfrm>
            <a:off x="5521117" y="2244864"/>
            <a:ext cx="288032" cy="144016"/>
          </a:xfrm>
          <a:prstGeom prst="curvedConnector3">
            <a:avLst/>
          </a:prstGeom>
          <a:ln>
            <a:prstDash val="solid"/>
            <a:tailEnd type="triangle"/>
          </a:ln>
        </p:spPr>
        <p:style>
          <a:lnRef idx="1">
            <a:schemeClr val="dk1"/>
          </a:lnRef>
          <a:fillRef idx="0">
            <a:schemeClr val="dk1"/>
          </a:fillRef>
          <a:effectRef idx="0">
            <a:schemeClr val="dk1"/>
          </a:effectRef>
          <a:fontRef idx="minor">
            <a:schemeClr val="tx1"/>
          </a:fontRef>
        </p:style>
      </p:cxnSp>
      <p:cxnSp>
        <p:nvCxnSpPr>
          <p:cNvPr id="6" name="Bağlayıcı: Eğri 5">
            <a:extLst>
              <a:ext uri="{FF2B5EF4-FFF2-40B4-BE49-F238E27FC236}">
                <a16:creationId xmlns:a16="http://schemas.microsoft.com/office/drawing/2014/main" id="{FBE7E107-E9BA-0583-D514-1ADDE5405C27}"/>
              </a:ext>
            </a:extLst>
          </p:cNvPr>
          <p:cNvCxnSpPr/>
          <p:nvPr/>
        </p:nvCxnSpPr>
        <p:spPr>
          <a:xfrm rot="5400000">
            <a:off x="9678167" y="1937418"/>
            <a:ext cx="432048" cy="182844"/>
          </a:xfrm>
          <a:prstGeom prst="curvedConnector3">
            <a:avLst/>
          </a:prstGeom>
          <a:ln>
            <a:prstDash val="solid"/>
            <a:tailEnd type="triangle"/>
          </a:ln>
        </p:spPr>
        <p:style>
          <a:lnRef idx="1">
            <a:schemeClr val="dk1"/>
          </a:lnRef>
          <a:fillRef idx="0">
            <a:schemeClr val="dk1"/>
          </a:fillRef>
          <a:effectRef idx="0">
            <a:schemeClr val="dk1"/>
          </a:effectRef>
          <a:fontRef idx="minor">
            <a:schemeClr val="tx1"/>
          </a:fontRef>
        </p:style>
      </p:cxnSp>
      <p:cxnSp>
        <p:nvCxnSpPr>
          <p:cNvPr id="7" name="Bağlayıcı: Eğri 6">
            <a:extLst>
              <a:ext uri="{FF2B5EF4-FFF2-40B4-BE49-F238E27FC236}">
                <a16:creationId xmlns:a16="http://schemas.microsoft.com/office/drawing/2014/main" id="{B431E0C0-D736-9841-ED6A-D2AA6508424E}"/>
              </a:ext>
            </a:extLst>
          </p:cNvPr>
          <p:cNvCxnSpPr/>
          <p:nvPr/>
        </p:nvCxnSpPr>
        <p:spPr>
          <a:xfrm rot="10800000">
            <a:off x="10417661" y="2676171"/>
            <a:ext cx="504056" cy="216024"/>
          </a:xfrm>
          <a:prstGeom prst="curvedConnector3">
            <a:avLst/>
          </a:prstGeom>
          <a:ln>
            <a:prstDash val="solid"/>
            <a:tailEnd type="triangle"/>
          </a:ln>
        </p:spPr>
        <p:style>
          <a:lnRef idx="1">
            <a:schemeClr val="dk1"/>
          </a:lnRef>
          <a:fillRef idx="0">
            <a:schemeClr val="dk1"/>
          </a:fillRef>
          <a:effectRef idx="0">
            <a:schemeClr val="dk1"/>
          </a:effectRef>
          <a:fontRef idx="minor">
            <a:schemeClr val="tx1"/>
          </a:fontRef>
        </p:style>
      </p:cxnSp>
      <p:cxnSp>
        <p:nvCxnSpPr>
          <p:cNvPr id="8" name="Bağlayıcı: Eğri 7">
            <a:extLst>
              <a:ext uri="{FF2B5EF4-FFF2-40B4-BE49-F238E27FC236}">
                <a16:creationId xmlns:a16="http://schemas.microsoft.com/office/drawing/2014/main" id="{EBDCB247-3315-19B1-64C7-F9A5A399C5F8}"/>
              </a:ext>
            </a:extLst>
          </p:cNvPr>
          <p:cNvCxnSpPr/>
          <p:nvPr/>
        </p:nvCxnSpPr>
        <p:spPr>
          <a:xfrm rot="16200000" flipH="1">
            <a:off x="9013505" y="1992836"/>
            <a:ext cx="504056" cy="144016"/>
          </a:xfrm>
          <a:prstGeom prst="curvedConnector3">
            <a:avLst/>
          </a:prstGeom>
          <a:ln>
            <a:prstDash val="solid"/>
            <a:tailEnd type="triangle"/>
          </a:ln>
        </p:spPr>
        <p:style>
          <a:lnRef idx="1">
            <a:schemeClr val="dk1"/>
          </a:lnRef>
          <a:fillRef idx="0">
            <a:schemeClr val="dk1"/>
          </a:fillRef>
          <a:effectRef idx="0">
            <a:schemeClr val="dk1"/>
          </a:effectRef>
          <a:fontRef idx="minor">
            <a:schemeClr val="tx1"/>
          </a:fontRef>
        </p:style>
      </p:cxnSp>
      <p:cxnSp>
        <p:nvCxnSpPr>
          <p:cNvPr id="9" name="Bağlayıcı: Eğri 8">
            <a:extLst>
              <a:ext uri="{FF2B5EF4-FFF2-40B4-BE49-F238E27FC236}">
                <a16:creationId xmlns:a16="http://schemas.microsoft.com/office/drawing/2014/main" id="{9135CBF4-081A-FFC2-54CD-E2C795B1626D}"/>
              </a:ext>
            </a:extLst>
          </p:cNvPr>
          <p:cNvCxnSpPr/>
          <p:nvPr/>
        </p:nvCxnSpPr>
        <p:spPr>
          <a:xfrm rot="10800000">
            <a:off x="10221035" y="4477112"/>
            <a:ext cx="448655" cy="379958"/>
          </a:xfrm>
          <a:prstGeom prst="curvedConnector3">
            <a:avLst/>
          </a:prstGeom>
          <a:ln>
            <a:prstDash val="solid"/>
            <a:tailEnd type="triangle"/>
          </a:ln>
        </p:spPr>
        <p:style>
          <a:lnRef idx="1">
            <a:schemeClr val="dk1"/>
          </a:lnRef>
          <a:fillRef idx="0">
            <a:schemeClr val="dk1"/>
          </a:fillRef>
          <a:effectRef idx="0">
            <a:schemeClr val="dk1"/>
          </a:effectRef>
          <a:fontRef idx="minor">
            <a:schemeClr val="tx1"/>
          </a:fontRef>
        </p:style>
      </p:cxnSp>
      <p:cxnSp>
        <p:nvCxnSpPr>
          <p:cNvPr id="10" name="Bağlayıcı: Eğri 9">
            <a:extLst>
              <a:ext uri="{FF2B5EF4-FFF2-40B4-BE49-F238E27FC236}">
                <a16:creationId xmlns:a16="http://schemas.microsoft.com/office/drawing/2014/main" id="{B54027BF-A34D-A20B-F758-CC802B7E4B10}"/>
              </a:ext>
            </a:extLst>
          </p:cNvPr>
          <p:cNvCxnSpPr/>
          <p:nvPr/>
        </p:nvCxnSpPr>
        <p:spPr>
          <a:xfrm rot="5400000" flipH="1" flipV="1">
            <a:off x="7161215" y="4749058"/>
            <a:ext cx="320204" cy="288032"/>
          </a:xfrm>
          <a:prstGeom prst="curvedConnector3">
            <a:avLst/>
          </a:prstGeom>
          <a:ln>
            <a:prstDash val="solid"/>
            <a:tailEnd type="triangle"/>
          </a:ln>
        </p:spPr>
        <p:style>
          <a:lnRef idx="1">
            <a:schemeClr val="dk1"/>
          </a:lnRef>
          <a:fillRef idx="0">
            <a:schemeClr val="dk1"/>
          </a:fillRef>
          <a:effectRef idx="0">
            <a:schemeClr val="dk1"/>
          </a:effectRef>
          <a:fontRef idx="minor">
            <a:schemeClr val="tx1"/>
          </a:fontRef>
        </p:style>
      </p:cxnSp>
      <p:cxnSp>
        <p:nvCxnSpPr>
          <p:cNvPr id="11" name="Bağlayıcı: Eğri 10">
            <a:extLst>
              <a:ext uri="{FF2B5EF4-FFF2-40B4-BE49-F238E27FC236}">
                <a16:creationId xmlns:a16="http://schemas.microsoft.com/office/drawing/2014/main" id="{352A076A-DA17-237F-DA57-5FBF9F6B37E2}"/>
              </a:ext>
            </a:extLst>
          </p:cNvPr>
          <p:cNvCxnSpPr/>
          <p:nvPr/>
        </p:nvCxnSpPr>
        <p:spPr>
          <a:xfrm rot="16200000" flipH="1">
            <a:off x="7691055" y="2235165"/>
            <a:ext cx="216024" cy="91405"/>
          </a:xfrm>
          <a:prstGeom prst="curvedConnector3">
            <a:avLst/>
          </a:prstGeom>
          <a:ln>
            <a:prstDash val="solid"/>
            <a:tailEnd type="triangle"/>
          </a:ln>
        </p:spPr>
        <p:style>
          <a:lnRef idx="1">
            <a:schemeClr val="dk1"/>
          </a:lnRef>
          <a:fillRef idx="0">
            <a:schemeClr val="dk1"/>
          </a:fillRef>
          <a:effectRef idx="0">
            <a:schemeClr val="dk1"/>
          </a:effectRef>
          <a:fontRef idx="minor">
            <a:schemeClr val="tx1"/>
          </a:fontRef>
        </p:style>
      </p:cxnSp>
      <p:sp>
        <p:nvSpPr>
          <p:cNvPr id="12" name="Metin kutusu 11">
            <a:extLst>
              <a:ext uri="{FF2B5EF4-FFF2-40B4-BE49-F238E27FC236}">
                <a16:creationId xmlns:a16="http://schemas.microsoft.com/office/drawing/2014/main" id="{D53E85F3-B31B-2B38-AA39-DC0F2D6976A8}"/>
              </a:ext>
            </a:extLst>
          </p:cNvPr>
          <p:cNvSpPr txBox="1"/>
          <p:nvPr/>
        </p:nvSpPr>
        <p:spPr>
          <a:xfrm>
            <a:off x="5288485" y="2111881"/>
            <a:ext cx="412651" cy="276999"/>
          </a:xfrm>
          <a:prstGeom prst="rect">
            <a:avLst/>
          </a:prstGeom>
          <a:noFill/>
        </p:spPr>
        <p:txBody>
          <a:bodyPr wrap="square" rtlCol="0">
            <a:spAutoFit/>
          </a:bodyPr>
          <a:lstStyle/>
          <a:p>
            <a:r>
              <a:rPr lang="tr-TR" sz="1200" b="1" dirty="0"/>
              <a:t>R</a:t>
            </a:r>
            <a:endParaRPr lang="tr-TR" b="1" dirty="0"/>
          </a:p>
        </p:txBody>
      </p:sp>
      <p:sp>
        <p:nvSpPr>
          <p:cNvPr id="13" name="Metin kutusu 12">
            <a:extLst>
              <a:ext uri="{FF2B5EF4-FFF2-40B4-BE49-F238E27FC236}">
                <a16:creationId xmlns:a16="http://schemas.microsoft.com/office/drawing/2014/main" id="{337C86F8-A134-BB49-75E5-43AF60A73EB5}"/>
              </a:ext>
            </a:extLst>
          </p:cNvPr>
          <p:cNvSpPr txBox="1"/>
          <p:nvPr/>
        </p:nvSpPr>
        <p:spPr>
          <a:xfrm>
            <a:off x="6590077" y="1168428"/>
            <a:ext cx="412651" cy="276999"/>
          </a:xfrm>
          <a:prstGeom prst="rect">
            <a:avLst/>
          </a:prstGeom>
          <a:noFill/>
        </p:spPr>
        <p:txBody>
          <a:bodyPr wrap="square" rtlCol="0">
            <a:spAutoFit/>
          </a:bodyPr>
          <a:lstStyle/>
          <a:p>
            <a:r>
              <a:rPr lang="tr-TR" sz="1200" b="1" dirty="0"/>
              <a:t>M</a:t>
            </a:r>
            <a:endParaRPr lang="tr-TR" b="1" dirty="0"/>
          </a:p>
        </p:txBody>
      </p:sp>
      <p:sp>
        <p:nvSpPr>
          <p:cNvPr id="14" name="Metin kutusu 13">
            <a:extLst>
              <a:ext uri="{FF2B5EF4-FFF2-40B4-BE49-F238E27FC236}">
                <a16:creationId xmlns:a16="http://schemas.microsoft.com/office/drawing/2014/main" id="{DB441A70-55D0-7E03-36D3-2348CB3D86A7}"/>
              </a:ext>
            </a:extLst>
          </p:cNvPr>
          <p:cNvSpPr txBox="1"/>
          <p:nvPr/>
        </p:nvSpPr>
        <p:spPr>
          <a:xfrm>
            <a:off x="8987199" y="1581532"/>
            <a:ext cx="412651" cy="276999"/>
          </a:xfrm>
          <a:prstGeom prst="rect">
            <a:avLst/>
          </a:prstGeom>
          <a:noFill/>
        </p:spPr>
        <p:txBody>
          <a:bodyPr wrap="square" rtlCol="0">
            <a:spAutoFit/>
          </a:bodyPr>
          <a:lstStyle/>
          <a:p>
            <a:r>
              <a:rPr lang="tr-TR" sz="1200" b="1" dirty="0"/>
              <a:t>W</a:t>
            </a:r>
            <a:endParaRPr lang="tr-TR" b="1" dirty="0"/>
          </a:p>
        </p:txBody>
      </p:sp>
      <p:sp>
        <p:nvSpPr>
          <p:cNvPr id="15" name="Metin kutusu 14">
            <a:extLst>
              <a:ext uri="{FF2B5EF4-FFF2-40B4-BE49-F238E27FC236}">
                <a16:creationId xmlns:a16="http://schemas.microsoft.com/office/drawing/2014/main" id="{86808352-4B53-5F8B-C69E-96B2E0DF8BB4}"/>
              </a:ext>
            </a:extLst>
          </p:cNvPr>
          <p:cNvSpPr txBox="1"/>
          <p:nvPr/>
        </p:nvSpPr>
        <p:spPr>
          <a:xfrm>
            <a:off x="9808383" y="1570861"/>
            <a:ext cx="412651" cy="276999"/>
          </a:xfrm>
          <a:prstGeom prst="rect">
            <a:avLst/>
          </a:prstGeom>
          <a:noFill/>
        </p:spPr>
        <p:txBody>
          <a:bodyPr wrap="square" rtlCol="0">
            <a:spAutoFit/>
          </a:bodyPr>
          <a:lstStyle/>
          <a:p>
            <a:r>
              <a:rPr lang="tr-TR" sz="1200" b="1" dirty="0"/>
              <a:t>  E</a:t>
            </a:r>
            <a:endParaRPr lang="tr-TR" b="1" dirty="0"/>
          </a:p>
        </p:txBody>
      </p:sp>
      <p:sp>
        <p:nvSpPr>
          <p:cNvPr id="16" name="Metin kutusu 15">
            <a:extLst>
              <a:ext uri="{FF2B5EF4-FFF2-40B4-BE49-F238E27FC236}">
                <a16:creationId xmlns:a16="http://schemas.microsoft.com/office/drawing/2014/main" id="{780FFEC3-F807-869D-45F7-E675AF0480DC}"/>
              </a:ext>
            </a:extLst>
          </p:cNvPr>
          <p:cNvSpPr txBox="1"/>
          <p:nvPr/>
        </p:nvSpPr>
        <p:spPr>
          <a:xfrm>
            <a:off x="10849709" y="2753695"/>
            <a:ext cx="412651" cy="276999"/>
          </a:xfrm>
          <a:prstGeom prst="rect">
            <a:avLst/>
          </a:prstGeom>
          <a:noFill/>
        </p:spPr>
        <p:txBody>
          <a:bodyPr wrap="square" rtlCol="0">
            <a:spAutoFit/>
          </a:bodyPr>
          <a:lstStyle/>
          <a:p>
            <a:r>
              <a:rPr lang="tr-TR" sz="1200" b="1" dirty="0"/>
              <a:t>C</a:t>
            </a:r>
            <a:endParaRPr lang="tr-TR" b="1" dirty="0"/>
          </a:p>
        </p:txBody>
      </p:sp>
      <p:sp>
        <p:nvSpPr>
          <p:cNvPr id="17" name="Metin kutusu 16">
            <a:extLst>
              <a:ext uri="{FF2B5EF4-FFF2-40B4-BE49-F238E27FC236}">
                <a16:creationId xmlns:a16="http://schemas.microsoft.com/office/drawing/2014/main" id="{62B7C2F6-9F4F-4B20-A2BB-792E6C649FC8}"/>
              </a:ext>
            </a:extLst>
          </p:cNvPr>
          <p:cNvSpPr txBox="1"/>
          <p:nvPr/>
        </p:nvSpPr>
        <p:spPr>
          <a:xfrm>
            <a:off x="7561322" y="1973381"/>
            <a:ext cx="412651" cy="276999"/>
          </a:xfrm>
          <a:prstGeom prst="rect">
            <a:avLst/>
          </a:prstGeom>
          <a:noFill/>
        </p:spPr>
        <p:txBody>
          <a:bodyPr wrap="square" rtlCol="0">
            <a:spAutoFit/>
          </a:bodyPr>
          <a:lstStyle/>
          <a:p>
            <a:r>
              <a:rPr lang="tr-TR" sz="1200" b="1" dirty="0"/>
              <a:t>  O</a:t>
            </a:r>
            <a:endParaRPr lang="tr-TR" b="1" dirty="0"/>
          </a:p>
        </p:txBody>
      </p:sp>
      <p:sp>
        <p:nvSpPr>
          <p:cNvPr id="18" name="Metin kutusu 17">
            <a:extLst>
              <a:ext uri="{FF2B5EF4-FFF2-40B4-BE49-F238E27FC236}">
                <a16:creationId xmlns:a16="http://schemas.microsoft.com/office/drawing/2014/main" id="{4836F6F7-BABD-9D14-7D91-80B6FA9CABA9}"/>
              </a:ext>
            </a:extLst>
          </p:cNvPr>
          <p:cNvSpPr txBox="1"/>
          <p:nvPr/>
        </p:nvSpPr>
        <p:spPr>
          <a:xfrm>
            <a:off x="10614288" y="4736257"/>
            <a:ext cx="412651" cy="276999"/>
          </a:xfrm>
          <a:prstGeom prst="rect">
            <a:avLst/>
          </a:prstGeom>
          <a:noFill/>
        </p:spPr>
        <p:txBody>
          <a:bodyPr wrap="square" rtlCol="0">
            <a:spAutoFit/>
          </a:bodyPr>
          <a:lstStyle/>
          <a:p>
            <a:r>
              <a:rPr lang="tr-TR" sz="1200" b="1" dirty="0"/>
              <a:t>D</a:t>
            </a:r>
            <a:endParaRPr lang="tr-TR" b="1" dirty="0"/>
          </a:p>
        </p:txBody>
      </p:sp>
      <p:sp>
        <p:nvSpPr>
          <p:cNvPr id="19" name="Metin kutusu 18">
            <a:extLst>
              <a:ext uri="{FF2B5EF4-FFF2-40B4-BE49-F238E27FC236}">
                <a16:creationId xmlns:a16="http://schemas.microsoft.com/office/drawing/2014/main" id="{969A2688-1B37-E5C3-6B7C-F0BD1599CBA7}"/>
              </a:ext>
            </a:extLst>
          </p:cNvPr>
          <p:cNvSpPr txBox="1"/>
          <p:nvPr/>
        </p:nvSpPr>
        <p:spPr>
          <a:xfrm>
            <a:off x="7002728" y="5002195"/>
            <a:ext cx="412651" cy="276999"/>
          </a:xfrm>
          <a:prstGeom prst="rect">
            <a:avLst/>
          </a:prstGeom>
          <a:noFill/>
        </p:spPr>
        <p:txBody>
          <a:bodyPr wrap="square" rtlCol="0">
            <a:spAutoFit/>
          </a:bodyPr>
          <a:lstStyle/>
          <a:p>
            <a:r>
              <a:rPr lang="tr-TR" sz="1200" b="1" dirty="0"/>
              <a:t>RC</a:t>
            </a:r>
            <a:endParaRPr lang="tr-TR" b="1" dirty="0"/>
          </a:p>
        </p:txBody>
      </p:sp>
      <p:pic>
        <p:nvPicPr>
          <p:cNvPr id="20" name="object 3">
            <a:extLst>
              <a:ext uri="{FF2B5EF4-FFF2-40B4-BE49-F238E27FC236}">
                <a16:creationId xmlns:a16="http://schemas.microsoft.com/office/drawing/2014/main" id="{2CED2C9A-4E04-ACC0-D6CD-F44F5923FCDB}"/>
              </a:ext>
            </a:extLst>
          </p:cNvPr>
          <p:cNvPicPr/>
          <p:nvPr/>
        </p:nvPicPr>
        <p:blipFill>
          <a:blip r:embed="rId4" cstate="print"/>
          <a:stretch>
            <a:fillRect/>
          </a:stretch>
        </p:blipFill>
        <p:spPr>
          <a:xfrm>
            <a:off x="9905490" y="180914"/>
            <a:ext cx="1869949" cy="724915"/>
          </a:xfrm>
          <a:prstGeom prst="rect">
            <a:avLst/>
          </a:prstGeom>
        </p:spPr>
      </p:pic>
    </p:spTree>
    <p:extLst>
      <p:ext uri="{BB962C8B-B14F-4D97-AF65-F5344CB8AC3E}">
        <p14:creationId xmlns:p14="http://schemas.microsoft.com/office/powerpoint/2010/main" val="2505113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8C4077E-E0E2-1F16-08E2-8CA7E6263902}"/>
              </a:ext>
            </a:extLst>
          </p:cNvPr>
          <p:cNvSpPr txBox="1">
            <a:spLocks noChangeArrowheads="1"/>
          </p:cNvSpPr>
          <p:nvPr/>
        </p:nvSpPr>
        <p:spPr>
          <a:xfrm>
            <a:off x="1887528" y="718984"/>
            <a:ext cx="8147050" cy="5685507"/>
          </a:xfrm>
          <a:prstGeom prst="rect">
            <a:avLst/>
          </a:prstGeom>
        </p:spPr>
        <p:txBody>
          <a:bodyPr vert="horz" lIns="90000" tIns="46800" rIns="90000" bIns="468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b="1" dirty="0">
                <a:solidFill>
                  <a:srgbClr val="002060"/>
                </a:solidFill>
                <a:latin typeface="Arial" charset="0"/>
                <a:cs typeface="Arial" charset="0"/>
              </a:rPr>
              <a:t>Patent Tarifnamesinin Bölümleri</a:t>
            </a:r>
          </a:p>
          <a:p>
            <a:pPr algn="l">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dirty="0">
              <a:solidFill>
                <a:srgbClr val="002060"/>
              </a:solidFill>
              <a:latin typeface="Arial" charset="0"/>
              <a:cs typeface="Arial" charset="0"/>
            </a:endParaRPr>
          </a:p>
          <a:p>
            <a:pPr algn="l">
              <a:lnSpc>
                <a:spcPct val="8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b="1" dirty="0">
                <a:solidFill>
                  <a:srgbClr val="002060"/>
                </a:solidFill>
                <a:latin typeface="Arial" charset="0"/>
                <a:cs typeface="Arial" charset="0"/>
              </a:rPr>
              <a:t>Buluşun detaylı açıklanması</a:t>
            </a:r>
          </a:p>
          <a:p>
            <a:pPr marL="742950" lvl="1" indent="-285750">
              <a:lnSpc>
                <a:spcPct val="150000"/>
              </a:lnSpc>
              <a:spcBef>
                <a:spcPts val="350"/>
              </a:spcBef>
              <a:buFont typeface="Wingdings" panose="05000000000000000000" pitchFamily="2" charset="2"/>
              <a:buChar char="v"/>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002060"/>
                </a:solidFill>
                <a:latin typeface="Arial" charset="0"/>
                <a:cs typeface="Arial" charset="0"/>
              </a:rPr>
              <a:t>Buluşun tüm detayı ile anlatılmaya başlandığı kısımdır. </a:t>
            </a:r>
          </a:p>
          <a:p>
            <a:pPr marL="742950" lvl="1" indent="-285750">
              <a:lnSpc>
                <a:spcPct val="150000"/>
              </a:lnSpc>
              <a:spcBef>
                <a:spcPts val="350"/>
              </a:spcBef>
              <a:buFont typeface="Wingdings" panose="05000000000000000000" pitchFamily="2" charset="2"/>
              <a:buChar char="v"/>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002060"/>
                </a:solidFill>
                <a:latin typeface="Arial" charset="0"/>
                <a:cs typeface="Arial" charset="0"/>
              </a:rPr>
              <a:t>Bu kısımda anlatım, buluşu teknikte uzman bir kişinin uygulamaya koyabileceği kadar detaylı, açık ve net olmalıdır. </a:t>
            </a:r>
          </a:p>
          <a:p>
            <a:pPr marL="742950" lvl="1" indent="-285750">
              <a:lnSpc>
                <a:spcPct val="150000"/>
              </a:lnSpc>
              <a:spcBef>
                <a:spcPts val="350"/>
              </a:spcBef>
              <a:buFont typeface="Wingdings" panose="05000000000000000000" pitchFamily="2" charset="2"/>
              <a:buChar char="v"/>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002060"/>
                </a:solidFill>
                <a:latin typeface="Arial" charset="0"/>
                <a:cs typeface="Arial" charset="0"/>
              </a:rPr>
              <a:t>Bu anlatım sırasında, daha önce numara verilen parçalardan/özelliklerden bahsedildikçe, hemen devamında parantez içinde ilgili referans numarası da yazılmalıdır. </a:t>
            </a:r>
          </a:p>
          <a:p>
            <a:pPr marL="742950" lvl="1" indent="-285750">
              <a:lnSpc>
                <a:spcPct val="150000"/>
              </a:lnSpc>
              <a:spcBef>
                <a:spcPts val="350"/>
              </a:spcBef>
              <a:buFont typeface="Wingdings" panose="05000000000000000000" pitchFamily="2" charset="2"/>
              <a:buChar char="v"/>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002060"/>
                </a:solidFill>
                <a:latin typeface="Arial" charset="0"/>
                <a:cs typeface="Arial" charset="0"/>
              </a:rPr>
              <a:t>Buluşun örnek en az bir kullanım uygulamasının da anlatılması çok faydalıdır. </a:t>
            </a:r>
          </a:p>
          <a:p>
            <a:pPr marL="742950" lvl="1" indent="-285750">
              <a:lnSpc>
                <a:spcPct val="150000"/>
              </a:lnSpc>
              <a:spcBef>
                <a:spcPts val="350"/>
              </a:spcBef>
              <a:buFont typeface="Wingdings" panose="05000000000000000000" pitchFamily="2" charset="2"/>
              <a:buChar char="v"/>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002060"/>
                </a:solidFill>
                <a:latin typeface="Arial" charset="0"/>
                <a:cs typeface="Arial" charset="0"/>
              </a:rPr>
              <a:t>Tarifnameye başvurudan sonra yeni bir unsur eklenemez, dolayısıyla başta çok dikkatli ve olabildiğince detaylı hazırlanması gerekmektedir.</a:t>
            </a:r>
          </a:p>
          <a:p>
            <a:pPr marL="742950" lvl="1" indent="-285750">
              <a:lnSpc>
                <a:spcPct val="80000"/>
              </a:lnSpc>
              <a:spcBef>
                <a:spcPts val="350"/>
              </a:spcBef>
              <a:buFontTx/>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kern="0" dirty="0">
              <a:solidFill>
                <a:srgbClr val="002060"/>
              </a:solidFill>
              <a:latin typeface="Arial" charset="0"/>
              <a:cs typeface="Arial" charset="0"/>
            </a:endParaRPr>
          </a:p>
          <a:p>
            <a:pPr algn="l">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dirty="0">
              <a:solidFill>
                <a:srgbClr val="002060"/>
              </a:solidFill>
              <a:latin typeface="Arial" charset="0"/>
              <a:cs typeface="Arial" charset="0"/>
            </a:endParaRPr>
          </a:p>
        </p:txBody>
      </p:sp>
      <p:pic>
        <p:nvPicPr>
          <p:cNvPr id="3" name="object 3">
            <a:extLst>
              <a:ext uri="{FF2B5EF4-FFF2-40B4-BE49-F238E27FC236}">
                <a16:creationId xmlns:a16="http://schemas.microsoft.com/office/drawing/2014/main" id="{5C02E792-BC6F-40C3-C408-41BF1219B05F}"/>
              </a:ext>
            </a:extLst>
          </p:cNvPr>
          <p:cNvPicPr/>
          <p:nvPr/>
        </p:nvPicPr>
        <p:blipFill>
          <a:blip r:embed="rId2" cstate="print"/>
          <a:stretch>
            <a:fillRect/>
          </a:stretch>
        </p:blipFill>
        <p:spPr>
          <a:xfrm>
            <a:off x="9905490" y="180914"/>
            <a:ext cx="1869949" cy="724915"/>
          </a:xfrm>
          <a:prstGeom prst="rect">
            <a:avLst/>
          </a:prstGeom>
        </p:spPr>
      </p:pic>
      <p:sp>
        <p:nvSpPr>
          <p:cNvPr id="4" name="object 2">
            <a:extLst>
              <a:ext uri="{FF2B5EF4-FFF2-40B4-BE49-F238E27FC236}">
                <a16:creationId xmlns:a16="http://schemas.microsoft.com/office/drawing/2014/main" id="{B20FE9BE-B60A-3787-AA21-946A6B8BBDFD}"/>
              </a:ext>
            </a:extLst>
          </p:cNvPr>
          <p:cNvSpPr/>
          <p:nvPr/>
        </p:nvSpPr>
        <p:spPr>
          <a:xfrm>
            <a:off x="1660199" y="659449"/>
            <a:ext cx="227329" cy="492759"/>
          </a:xfrm>
          <a:custGeom>
            <a:avLst/>
            <a:gdLst/>
            <a:ahLst/>
            <a:cxnLst/>
            <a:rect l="l" t="t" r="r" b="b"/>
            <a:pathLst>
              <a:path w="227329" h="492760">
                <a:moveTo>
                  <a:pt x="227076" y="0"/>
                </a:moveTo>
                <a:lnTo>
                  <a:pt x="0" y="0"/>
                </a:lnTo>
                <a:lnTo>
                  <a:pt x="0" y="492239"/>
                </a:lnTo>
                <a:lnTo>
                  <a:pt x="227076" y="492239"/>
                </a:lnTo>
                <a:lnTo>
                  <a:pt x="227076" y="0"/>
                </a:lnTo>
                <a:close/>
              </a:path>
            </a:pathLst>
          </a:custGeom>
          <a:solidFill>
            <a:srgbClr val="293878"/>
          </a:solidFill>
        </p:spPr>
        <p:txBody>
          <a:bodyPr wrap="square" lIns="0" tIns="0" rIns="0" bIns="0" rtlCol="0"/>
          <a:lstStyle/>
          <a:p>
            <a:endParaRPr/>
          </a:p>
        </p:txBody>
      </p:sp>
    </p:spTree>
    <p:extLst>
      <p:ext uri="{BB962C8B-B14F-4D97-AF65-F5344CB8AC3E}">
        <p14:creationId xmlns:p14="http://schemas.microsoft.com/office/powerpoint/2010/main" val="4275647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8C4077E-E0E2-1F16-08E2-8CA7E6263902}"/>
              </a:ext>
            </a:extLst>
          </p:cNvPr>
          <p:cNvSpPr txBox="1">
            <a:spLocks noChangeArrowheads="1"/>
          </p:cNvSpPr>
          <p:nvPr/>
        </p:nvSpPr>
        <p:spPr>
          <a:xfrm>
            <a:off x="1887528" y="718984"/>
            <a:ext cx="8147050" cy="5685507"/>
          </a:xfrm>
          <a:prstGeom prst="rect">
            <a:avLst/>
          </a:prstGeom>
        </p:spPr>
        <p:txBody>
          <a:bodyPr vert="horz" lIns="90000" tIns="46800" rIns="90000" bIns="468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b="1" dirty="0">
                <a:solidFill>
                  <a:srgbClr val="002060"/>
                </a:solidFill>
                <a:latin typeface="Arial" charset="0"/>
                <a:cs typeface="Arial" charset="0"/>
              </a:rPr>
              <a:t>Patent Tarifnamesinin Bölümleri</a:t>
            </a:r>
          </a:p>
          <a:p>
            <a:pPr algn="l">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dirty="0">
              <a:solidFill>
                <a:srgbClr val="002060"/>
              </a:solidFill>
              <a:latin typeface="Arial" charset="0"/>
              <a:cs typeface="Arial" charset="0"/>
            </a:endParaRPr>
          </a:p>
          <a:p>
            <a:pPr algn="l">
              <a:lnSpc>
                <a:spcPct val="8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b="1" dirty="0">
                <a:solidFill>
                  <a:srgbClr val="002060"/>
                </a:solidFill>
                <a:latin typeface="Arial" charset="0"/>
                <a:cs typeface="Arial" charset="0"/>
              </a:rPr>
              <a:t>Buluşun detaylı açıklamada bulunması gereken bilgiler</a:t>
            </a:r>
          </a:p>
          <a:p>
            <a:pPr marL="742950" lvl="1" indent="-285750">
              <a:lnSpc>
                <a:spcPct val="150000"/>
              </a:lnSpc>
              <a:spcBef>
                <a:spcPts val="350"/>
              </a:spcBef>
              <a:buFont typeface="Wingdings" panose="05000000000000000000" pitchFamily="2" charset="2"/>
              <a:buChar char="v"/>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002060"/>
                </a:solidFill>
                <a:latin typeface="Arial" charset="0"/>
                <a:cs typeface="Arial" charset="0"/>
              </a:rPr>
              <a:t>.Teknik Faydanın Kanıtlanmasına Yönelik Veri</a:t>
            </a:r>
          </a:p>
          <a:p>
            <a:pPr lvl="1">
              <a:lnSpc>
                <a:spcPct val="15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b="1" kern="0" dirty="0">
                <a:solidFill>
                  <a:srgbClr val="002060"/>
                </a:solidFill>
                <a:latin typeface="Arial" charset="0"/>
                <a:cs typeface="Arial" charset="0"/>
              </a:rPr>
              <a:t>Örnek: Dayanım arttıran kimyasal kompozisyon:</a:t>
            </a:r>
          </a:p>
          <a:p>
            <a:pPr lvl="1">
              <a:lnSpc>
                <a:spcPct val="15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002060"/>
                </a:solidFill>
                <a:latin typeface="Arial" charset="0"/>
                <a:cs typeface="Arial" charset="0"/>
              </a:rPr>
              <a:t>İlgili dayanım testlerinin sonuçları; Testlerin detayı; Ölçüm Parametreleri; Testin gerçekleştirildiği kompozisyonun tam içeriği.</a:t>
            </a:r>
          </a:p>
          <a:p>
            <a:pPr lvl="1">
              <a:lnSpc>
                <a:spcPct val="15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002060"/>
                </a:solidFill>
                <a:latin typeface="Arial" charset="0"/>
                <a:cs typeface="Arial" charset="0"/>
              </a:rPr>
              <a:t>Örnek: </a:t>
            </a:r>
            <a:r>
              <a:rPr lang="tr-TR" altLang="tr-TR" b="1" kern="0" dirty="0">
                <a:solidFill>
                  <a:srgbClr val="002060"/>
                </a:solidFill>
                <a:latin typeface="Arial" charset="0"/>
                <a:cs typeface="Arial" charset="0"/>
              </a:rPr>
              <a:t>Kanser tedavisinde kullanılan ilaç</a:t>
            </a:r>
          </a:p>
          <a:p>
            <a:pPr lvl="1">
              <a:lnSpc>
                <a:spcPct val="15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002060"/>
                </a:solidFill>
                <a:latin typeface="Arial" charset="0"/>
                <a:cs typeface="Arial" charset="0"/>
              </a:rPr>
              <a:t>Yapılan deneyler, deney şartları, denekler, sonuçlar, denenen içeriğin tam kompozisyonu</a:t>
            </a:r>
          </a:p>
          <a:p>
            <a:pPr lvl="1">
              <a:lnSpc>
                <a:spcPct val="15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002060"/>
                </a:solidFill>
                <a:latin typeface="Arial" charset="0"/>
                <a:cs typeface="Arial" charset="0"/>
              </a:rPr>
              <a:t>Örnek: </a:t>
            </a:r>
            <a:r>
              <a:rPr lang="tr-TR" altLang="tr-TR" b="1" kern="0" dirty="0">
                <a:solidFill>
                  <a:srgbClr val="002060"/>
                </a:solidFill>
                <a:latin typeface="Arial" charset="0"/>
                <a:cs typeface="Arial" charset="0"/>
              </a:rPr>
              <a:t>Araç hız kontrolü sağlayan bir yapay zeka</a:t>
            </a:r>
          </a:p>
          <a:p>
            <a:pPr lvl="1">
              <a:lnSpc>
                <a:spcPct val="15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002060"/>
                </a:solidFill>
                <a:latin typeface="Arial" charset="0"/>
                <a:cs typeface="Arial" charset="0"/>
              </a:rPr>
              <a:t>Yapay zekanın eğitim modeli ve yöntemi, varsa modifikasyonu, veri seti, eğitim verisinin içeriği. F </a:t>
            </a:r>
            <a:r>
              <a:rPr lang="tr-TR" altLang="tr-TR" kern="0" dirty="0" err="1">
                <a:solidFill>
                  <a:srgbClr val="002060"/>
                </a:solidFill>
                <a:latin typeface="Arial" charset="0"/>
                <a:cs typeface="Arial" charset="0"/>
              </a:rPr>
              <a:t>score’ları</a:t>
            </a:r>
            <a:r>
              <a:rPr lang="tr-TR" altLang="tr-TR" kern="0" dirty="0">
                <a:solidFill>
                  <a:srgbClr val="002060"/>
                </a:solidFill>
                <a:latin typeface="Arial" charset="0"/>
                <a:cs typeface="Arial" charset="0"/>
              </a:rPr>
              <a:t>. </a:t>
            </a:r>
            <a:r>
              <a:rPr lang="tr-TR" altLang="tr-TR" kern="0" dirty="0" err="1">
                <a:solidFill>
                  <a:srgbClr val="002060"/>
                </a:solidFill>
                <a:latin typeface="Arial" charset="0"/>
                <a:cs typeface="Arial" charset="0"/>
              </a:rPr>
              <a:t>Test’te</a:t>
            </a:r>
            <a:r>
              <a:rPr lang="tr-TR" altLang="tr-TR" kern="0" dirty="0">
                <a:solidFill>
                  <a:srgbClr val="002060"/>
                </a:solidFill>
                <a:latin typeface="Arial" charset="0"/>
                <a:cs typeface="Arial" charset="0"/>
              </a:rPr>
              <a:t> kullanılan modelin detayları</a:t>
            </a:r>
          </a:p>
          <a:p>
            <a:pPr marL="742950" lvl="1" indent="-285750">
              <a:lnSpc>
                <a:spcPct val="80000"/>
              </a:lnSpc>
              <a:spcBef>
                <a:spcPts val="350"/>
              </a:spcBef>
              <a:buFontTx/>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kern="0" dirty="0">
              <a:solidFill>
                <a:srgbClr val="002060"/>
              </a:solidFill>
              <a:latin typeface="Arial" charset="0"/>
              <a:cs typeface="Arial" charset="0"/>
            </a:endParaRPr>
          </a:p>
          <a:p>
            <a:pPr algn="l">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dirty="0">
              <a:solidFill>
                <a:srgbClr val="002060"/>
              </a:solidFill>
              <a:latin typeface="Arial" charset="0"/>
              <a:cs typeface="Arial" charset="0"/>
            </a:endParaRPr>
          </a:p>
        </p:txBody>
      </p:sp>
      <p:pic>
        <p:nvPicPr>
          <p:cNvPr id="3" name="object 3">
            <a:extLst>
              <a:ext uri="{FF2B5EF4-FFF2-40B4-BE49-F238E27FC236}">
                <a16:creationId xmlns:a16="http://schemas.microsoft.com/office/drawing/2014/main" id="{5C02E792-BC6F-40C3-C408-41BF1219B05F}"/>
              </a:ext>
            </a:extLst>
          </p:cNvPr>
          <p:cNvPicPr/>
          <p:nvPr/>
        </p:nvPicPr>
        <p:blipFill>
          <a:blip r:embed="rId2" cstate="print"/>
          <a:stretch>
            <a:fillRect/>
          </a:stretch>
        </p:blipFill>
        <p:spPr>
          <a:xfrm>
            <a:off x="9905490" y="180914"/>
            <a:ext cx="1869949" cy="724915"/>
          </a:xfrm>
          <a:prstGeom prst="rect">
            <a:avLst/>
          </a:prstGeom>
        </p:spPr>
      </p:pic>
      <p:sp>
        <p:nvSpPr>
          <p:cNvPr id="4" name="object 2">
            <a:extLst>
              <a:ext uri="{FF2B5EF4-FFF2-40B4-BE49-F238E27FC236}">
                <a16:creationId xmlns:a16="http://schemas.microsoft.com/office/drawing/2014/main" id="{1DEF27BB-E927-C379-06D3-004D8CDAB147}"/>
              </a:ext>
            </a:extLst>
          </p:cNvPr>
          <p:cNvSpPr/>
          <p:nvPr/>
        </p:nvSpPr>
        <p:spPr>
          <a:xfrm>
            <a:off x="1607821" y="718984"/>
            <a:ext cx="227329" cy="492759"/>
          </a:xfrm>
          <a:custGeom>
            <a:avLst/>
            <a:gdLst/>
            <a:ahLst/>
            <a:cxnLst/>
            <a:rect l="l" t="t" r="r" b="b"/>
            <a:pathLst>
              <a:path w="227329" h="492760">
                <a:moveTo>
                  <a:pt x="227076" y="0"/>
                </a:moveTo>
                <a:lnTo>
                  <a:pt x="0" y="0"/>
                </a:lnTo>
                <a:lnTo>
                  <a:pt x="0" y="492239"/>
                </a:lnTo>
                <a:lnTo>
                  <a:pt x="227076" y="492239"/>
                </a:lnTo>
                <a:lnTo>
                  <a:pt x="227076" y="0"/>
                </a:lnTo>
                <a:close/>
              </a:path>
            </a:pathLst>
          </a:custGeom>
          <a:solidFill>
            <a:srgbClr val="293878"/>
          </a:solidFill>
        </p:spPr>
        <p:txBody>
          <a:bodyPr wrap="square" lIns="0" tIns="0" rIns="0" bIns="0" rtlCol="0"/>
          <a:lstStyle/>
          <a:p>
            <a:endParaRPr/>
          </a:p>
        </p:txBody>
      </p:sp>
    </p:spTree>
    <p:extLst>
      <p:ext uri="{BB962C8B-B14F-4D97-AF65-F5344CB8AC3E}">
        <p14:creationId xmlns:p14="http://schemas.microsoft.com/office/powerpoint/2010/main" val="3786911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FCC4801-A0F1-4C6C-BFF3-DD95CC6B7A02}"/>
              </a:ext>
            </a:extLst>
          </p:cNvPr>
          <p:cNvSpPr txBox="1">
            <a:spLocks noChangeArrowheads="1"/>
          </p:cNvSpPr>
          <p:nvPr/>
        </p:nvSpPr>
        <p:spPr bwMode="auto">
          <a:xfrm>
            <a:off x="2286000" y="703352"/>
            <a:ext cx="822960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fontAlgn="auto">
              <a:lnSpc>
                <a:spcPct val="90000"/>
              </a:lnSpc>
              <a:spcBef>
                <a:spcPts val="450"/>
              </a:spcBef>
              <a:spcAft>
                <a:spcPts val="0"/>
              </a:spcAft>
              <a:buNone/>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b="1" dirty="0">
                <a:solidFill>
                  <a:srgbClr val="002060"/>
                </a:solidFill>
                <a:latin typeface="Arial" charset="0"/>
                <a:cs typeface="Arial" charset="0"/>
              </a:rPr>
              <a:t>Patent Tarifnamesinin Bölümleri</a:t>
            </a:r>
          </a:p>
          <a:p>
            <a:pPr marL="0" lvl="0" indent="0" fontAlgn="auto">
              <a:lnSpc>
                <a:spcPct val="90000"/>
              </a:lnSpc>
              <a:spcBef>
                <a:spcPts val="450"/>
              </a:spcBef>
              <a:spcAft>
                <a:spcPts val="0"/>
              </a:spcAft>
              <a:buNone/>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dirty="0">
              <a:solidFill>
                <a:srgbClr val="002060"/>
              </a:solidFill>
              <a:latin typeface="Arial" charset="0"/>
              <a:cs typeface="Arial" charset="0"/>
            </a:endParaRPr>
          </a:p>
          <a:p>
            <a:pPr marL="0" lvl="0" indent="0" fontAlgn="auto">
              <a:lnSpc>
                <a:spcPct val="80000"/>
              </a:lnSpc>
              <a:spcBef>
                <a:spcPts val="350"/>
              </a:spcBef>
              <a:spcAft>
                <a:spcPts val="0"/>
              </a:spcAft>
              <a:buNone/>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b="1" dirty="0">
                <a:solidFill>
                  <a:srgbClr val="002060"/>
                </a:solidFill>
                <a:latin typeface="Arial" charset="0"/>
                <a:cs typeface="Arial" charset="0"/>
              </a:rPr>
              <a:t>İstemler</a:t>
            </a: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endParaRPr kumimoji="0" lang="tr-TR" altLang="tr-TR" sz="2000" b="0" i="0" u="none" strike="noStrike" kern="1200" cap="none" spc="0" normalizeH="0" baseline="0" noProof="0" dirty="0">
              <a:ln>
                <a:noFill/>
              </a:ln>
              <a:solidFill>
                <a:srgbClr val="002060"/>
              </a:solidFill>
              <a:effectLst/>
              <a:uLnTx/>
              <a:uFillTx/>
              <a:latin typeface="Arial"/>
              <a:ea typeface="+mn-ea"/>
            </a:endParaRP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tr-TR" altLang="tr-TR" sz="2000" b="0" i="0" u="none" strike="noStrike" kern="1200" cap="none" spc="0" normalizeH="0" baseline="0" noProof="0" dirty="0">
                <a:ln>
                  <a:noFill/>
                </a:ln>
                <a:solidFill>
                  <a:srgbClr val="002060"/>
                </a:solidFill>
                <a:effectLst/>
                <a:uLnTx/>
                <a:uFillTx/>
                <a:latin typeface="Arial"/>
                <a:ea typeface="+mn-ea"/>
              </a:rPr>
              <a:t>Ana (</a:t>
            </a:r>
            <a:r>
              <a:rPr kumimoji="0" lang="tr-TR" altLang="tr-TR" sz="20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Ba</a:t>
            </a:r>
            <a:r>
              <a:rPr kumimoji="0" lang="tr-TR" altLang="tr-TR" sz="2000" b="0" i="0" u="none" strike="noStrike" kern="1200" cap="none" spc="0" normalizeH="0" baseline="0" noProof="0" dirty="0">
                <a:ln>
                  <a:noFill/>
                </a:ln>
                <a:solidFill>
                  <a:srgbClr val="002060"/>
                </a:solidFill>
                <a:effectLst/>
                <a:uLnTx/>
                <a:uFillTx/>
                <a:latin typeface="Arial"/>
                <a:ea typeface="+mn-ea"/>
              </a:rPr>
              <a:t>ğı</a:t>
            </a:r>
            <a:r>
              <a:rPr kumimoji="0" lang="tr-TR" altLang="tr-TR" sz="20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ms</a:t>
            </a:r>
            <a:r>
              <a:rPr kumimoji="0" lang="tr-TR" altLang="tr-TR" sz="2000" b="0" i="0" u="none" strike="noStrike" kern="1200" cap="none" spc="0" normalizeH="0" baseline="0" noProof="0" dirty="0">
                <a:ln>
                  <a:noFill/>
                </a:ln>
                <a:solidFill>
                  <a:srgbClr val="002060"/>
                </a:solidFill>
                <a:effectLst/>
                <a:uLnTx/>
                <a:uFillTx/>
                <a:latin typeface="Arial"/>
                <a:ea typeface="+mn-ea"/>
              </a:rPr>
              <a:t>ı</a:t>
            </a:r>
            <a:r>
              <a:rPr kumimoji="0" lang="tr-TR" altLang="tr-TR" sz="20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z</a:t>
            </a:r>
            <a:r>
              <a:rPr kumimoji="0" lang="tr-TR" altLang="tr-TR" sz="2000" b="0" i="0" u="none" strike="noStrike" kern="1200" cap="none" spc="0" normalizeH="0" baseline="0" noProof="0" dirty="0">
                <a:ln>
                  <a:noFill/>
                </a:ln>
                <a:solidFill>
                  <a:srgbClr val="002060"/>
                </a:solidFill>
                <a:effectLst/>
                <a:uLnTx/>
                <a:uFillTx/>
                <a:latin typeface="Arial"/>
                <a:ea typeface="+mn-ea"/>
              </a:rPr>
              <a:t>)</a:t>
            </a:r>
            <a:r>
              <a:rPr kumimoji="0" lang="tr-TR" altLang="tr-TR" sz="20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 </a:t>
            </a:r>
            <a:r>
              <a:rPr kumimoji="0" lang="tr-TR" altLang="tr-TR" sz="2000" b="0" i="0" u="none" strike="noStrike" kern="1200" cap="none" spc="0" normalizeH="0" baseline="0" noProof="0" dirty="0">
                <a:ln>
                  <a:noFill/>
                </a:ln>
                <a:solidFill>
                  <a:srgbClr val="002060"/>
                </a:solidFill>
                <a:effectLst/>
                <a:uLnTx/>
                <a:uFillTx/>
                <a:latin typeface="Arial"/>
                <a:ea typeface="+mn-ea"/>
              </a:rPr>
              <a:t>İstem</a:t>
            </a:r>
            <a:r>
              <a:rPr kumimoji="0" lang="tr-TR" altLang="tr-TR" sz="20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 </a:t>
            </a:r>
          </a:p>
          <a:p>
            <a:pPr marR="0" lvl="1"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lang="tr-TR" altLang="tr-TR" sz="1800" dirty="0">
                <a:solidFill>
                  <a:srgbClr val="002060"/>
                </a:solidFill>
                <a:latin typeface="Arial"/>
              </a:rPr>
              <a:t>B</a:t>
            </a:r>
            <a:r>
              <a:rPr kumimoji="0" lang="tr-TR" altLang="tr-TR" sz="1800" b="0" i="0" u="none" strike="noStrike" kern="1200" cap="none" spc="0" normalizeH="0" baseline="0" noProof="0" dirty="0">
                <a:ln>
                  <a:noFill/>
                </a:ln>
                <a:solidFill>
                  <a:srgbClr val="002060"/>
                </a:solidFill>
                <a:effectLst/>
                <a:uLnTx/>
                <a:uFillTx/>
                <a:latin typeface="Arial"/>
                <a:ea typeface="+mn-ea"/>
              </a:rPr>
              <a:t>uluşun ana</a:t>
            </a:r>
            <a:r>
              <a:rPr kumimoji="0" lang="tr-TR" altLang="tr-TR" sz="18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 özelliklerin</a:t>
            </a:r>
            <a:r>
              <a:rPr kumimoji="0" lang="tr-TR" altLang="tr-TR" sz="1800" b="0" i="0" u="none" strike="noStrike" kern="1200" cap="none" spc="0" normalizeH="0" baseline="0" noProof="0" dirty="0">
                <a:ln>
                  <a:noFill/>
                </a:ln>
                <a:solidFill>
                  <a:srgbClr val="002060"/>
                </a:solidFill>
                <a:effectLst/>
                <a:uLnTx/>
                <a:uFillTx/>
                <a:latin typeface="Arial"/>
                <a:ea typeface="+mn-ea"/>
              </a:rPr>
              <a:t>in</a:t>
            </a:r>
            <a:r>
              <a:rPr kumimoji="0" lang="tr-TR" altLang="tr-TR" sz="18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 belirtil</a:t>
            </a:r>
            <a:r>
              <a:rPr kumimoji="0" lang="tr-TR" altLang="tr-TR" sz="1800" b="0" i="0" u="none" strike="noStrike" kern="1200" cap="none" spc="0" normalizeH="0" baseline="0" noProof="0" dirty="0">
                <a:ln>
                  <a:noFill/>
                </a:ln>
                <a:solidFill>
                  <a:srgbClr val="002060"/>
                </a:solidFill>
                <a:effectLst/>
                <a:uLnTx/>
                <a:uFillTx/>
                <a:latin typeface="Arial"/>
                <a:ea typeface="+mn-ea"/>
              </a:rPr>
              <a:t>diği kısım</a:t>
            </a:r>
          </a:p>
          <a:p>
            <a:pPr marL="742950" marR="0" lvl="1" indent="-285750" algn="just" defTabSz="914400" rtl="0" eaLnBrk="1" fontAlgn="base" latinLnBrk="0" hangingPunct="1">
              <a:lnSpc>
                <a:spcPct val="100000"/>
              </a:lnSpc>
              <a:spcBef>
                <a:spcPct val="20000"/>
              </a:spcBef>
              <a:spcAft>
                <a:spcPct val="0"/>
              </a:spcAft>
              <a:buClrTx/>
              <a:buSzTx/>
              <a:buFontTx/>
              <a:buChar char="–"/>
              <a:tabLst/>
              <a:defRPr/>
            </a:pPr>
            <a:endParaRPr kumimoji="0" lang="tr-TR" altLang="tr-TR" sz="1800" b="0" i="0" u="none" strike="noStrike" kern="1200" cap="none" spc="0" normalizeH="0" baseline="0" noProof="0" dirty="0">
              <a:ln>
                <a:noFill/>
              </a:ln>
              <a:solidFill>
                <a:srgbClr val="002060"/>
              </a:solidFill>
              <a:effectLst/>
              <a:uLnTx/>
              <a:uFillTx/>
              <a:latin typeface="Arial"/>
              <a:ea typeface="+mn-ea"/>
            </a:endParaRP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tr-TR" altLang="tr-TR" sz="20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Ba</a:t>
            </a:r>
            <a:r>
              <a:rPr kumimoji="0" lang="tr-TR" altLang="tr-TR" sz="2000" b="0" i="0" u="none" strike="noStrike" kern="1200" cap="none" spc="0" normalizeH="0" baseline="0" noProof="0" dirty="0">
                <a:ln>
                  <a:noFill/>
                </a:ln>
                <a:solidFill>
                  <a:srgbClr val="002060"/>
                </a:solidFill>
                <a:effectLst/>
                <a:uLnTx/>
                <a:uFillTx/>
                <a:latin typeface="Arial"/>
                <a:ea typeface="+mn-ea"/>
              </a:rPr>
              <a:t>ğı</a:t>
            </a:r>
            <a:r>
              <a:rPr kumimoji="0" lang="tr-TR" altLang="tr-TR" sz="20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ml</a:t>
            </a:r>
            <a:r>
              <a:rPr kumimoji="0" lang="tr-TR" altLang="tr-TR" sz="2000" b="0" i="0" u="none" strike="noStrike" kern="1200" cap="none" spc="0" normalizeH="0" baseline="0" noProof="0" dirty="0">
                <a:ln>
                  <a:noFill/>
                </a:ln>
                <a:solidFill>
                  <a:srgbClr val="002060"/>
                </a:solidFill>
                <a:effectLst/>
                <a:uLnTx/>
                <a:uFillTx/>
                <a:latin typeface="Arial"/>
                <a:ea typeface="+mn-ea"/>
              </a:rPr>
              <a:t>ı</a:t>
            </a:r>
            <a:r>
              <a:rPr kumimoji="0" lang="tr-TR" altLang="tr-TR" sz="20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 istem</a:t>
            </a:r>
          </a:p>
          <a:p>
            <a:pPr marR="0" lvl="1"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lang="tr-TR" altLang="tr-TR" sz="1800" dirty="0">
                <a:solidFill>
                  <a:srgbClr val="002060"/>
                </a:solidFill>
                <a:latin typeface="Arial"/>
                <a:cs typeface="Times New Roman" panose="02020603050405020304" pitchFamily="18" charset="0"/>
              </a:rPr>
              <a:t>B</a:t>
            </a:r>
            <a:r>
              <a:rPr kumimoji="0" lang="tr-TR" altLang="tr-TR" sz="18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a</a:t>
            </a:r>
            <a:r>
              <a:rPr kumimoji="0" lang="tr-TR" altLang="tr-TR" sz="1800" b="0" i="0" u="none" strike="noStrike" kern="1200" cap="none" spc="0" normalizeH="0" baseline="0" noProof="0" dirty="0">
                <a:ln>
                  <a:noFill/>
                </a:ln>
                <a:solidFill>
                  <a:srgbClr val="002060"/>
                </a:solidFill>
                <a:effectLst/>
                <a:uLnTx/>
                <a:uFillTx/>
                <a:latin typeface="Arial"/>
                <a:ea typeface="+mn-ea"/>
              </a:rPr>
              <a:t>ğ</a:t>
            </a:r>
            <a:r>
              <a:rPr kumimoji="0" lang="tr-TR" altLang="tr-TR" sz="18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l</a:t>
            </a:r>
            <a:r>
              <a:rPr kumimoji="0" lang="tr-TR" altLang="tr-TR" sz="1800" b="0" i="0" u="none" strike="noStrike" kern="1200" cap="none" spc="0" normalizeH="0" baseline="0" noProof="0" dirty="0">
                <a:ln>
                  <a:noFill/>
                </a:ln>
                <a:solidFill>
                  <a:srgbClr val="002060"/>
                </a:solidFill>
                <a:effectLst/>
                <a:uLnTx/>
                <a:uFillTx/>
                <a:latin typeface="Arial"/>
                <a:ea typeface="+mn-ea"/>
              </a:rPr>
              <a:t>ı</a:t>
            </a:r>
            <a:r>
              <a:rPr kumimoji="0" lang="tr-TR" altLang="tr-TR" sz="18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 bulundu</a:t>
            </a:r>
            <a:r>
              <a:rPr kumimoji="0" lang="tr-TR" altLang="tr-TR" sz="1800" b="0" i="0" u="none" strike="noStrike" kern="1200" cap="none" spc="0" normalizeH="0" baseline="0" noProof="0" dirty="0">
                <a:ln>
                  <a:noFill/>
                </a:ln>
                <a:solidFill>
                  <a:srgbClr val="002060"/>
                </a:solidFill>
                <a:effectLst/>
                <a:uLnTx/>
                <a:uFillTx/>
                <a:latin typeface="Arial"/>
                <a:ea typeface="+mn-ea"/>
              </a:rPr>
              <a:t>ğ</a:t>
            </a:r>
            <a:r>
              <a:rPr kumimoji="0" lang="tr-TR" altLang="tr-TR" sz="18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u istemin tüm özelliklerini içerir</a:t>
            </a:r>
          </a:p>
          <a:p>
            <a:pPr marR="0" lvl="1"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lang="tr-TR" altLang="tr-TR" sz="1800" dirty="0">
                <a:solidFill>
                  <a:srgbClr val="002060"/>
                </a:solidFill>
                <a:latin typeface="Arial"/>
                <a:cs typeface="Times New Roman" panose="02020603050405020304" pitchFamily="18" charset="0"/>
              </a:rPr>
              <a:t>K</a:t>
            </a:r>
            <a:r>
              <a:rPr kumimoji="0" lang="tr-TR" altLang="tr-TR" sz="1800" b="0" i="0" u="none" strike="noStrike" kern="1200" cap="none" spc="0" normalizeH="0" baseline="0" noProof="0" dirty="0" err="1">
                <a:ln>
                  <a:noFill/>
                </a:ln>
                <a:solidFill>
                  <a:srgbClr val="002060"/>
                </a:solidFill>
                <a:effectLst/>
                <a:uLnTx/>
                <a:uFillTx/>
                <a:latin typeface="Arial"/>
                <a:ea typeface="+mn-ea"/>
                <a:cs typeface="Times New Roman" panose="02020603050405020304" pitchFamily="18" charset="0"/>
              </a:rPr>
              <a:t>orunmas</a:t>
            </a:r>
            <a:r>
              <a:rPr kumimoji="0" lang="tr-TR" altLang="tr-TR" sz="1800" b="0" i="0" u="none" strike="noStrike" kern="1200" cap="none" spc="0" normalizeH="0" baseline="0" noProof="0" dirty="0" err="1">
                <a:ln>
                  <a:noFill/>
                </a:ln>
                <a:solidFill>
                  <a:srgbClr val="002060"/>
                </a:solidFill>
                <a:effectLst/>
                <a:uLnTx/>
                <a:uFillTx/>
                <a:latin typeface="Arial"/>
                <a:ea typeface="+mn-ea"/>
              </a:rPr>
              <a:t>ı</a:t>
            </a:r>
            <a:r>
              <a:rPr kumimoji="0" lang="tr-TR" altLang="tr-TR" sz="18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 istenilen ilave özellikleri belirtilir</a:t>
            </a:r>
          </a:p>
          <a:p>
            <a:pPr marR="0" lvl="1"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lang="tr-TR" altLang="tr-TR" sz="1800" dirty="0">
                <a:solidFill>
                  <a:srgbClr val="002060"/>
                </a:solidFill>
                <a:latin typeface="Arial"/>
                <a:cs typeface="Times New Roman" panose="02020603050405020304" pitchFamily="18" charset="0"/>
              </a:rPr>
              <a:t>B</a:t>
            </a:r>
            <a:r>
              <a:rPr kumimoji="0" lang="tr-TR" altLang="tr-TR" sz="1800" b="0" i="0" u="none" strike="noStrike" kern="1200" cap="none" spc="0" normalizeH="0" baseline="0" noProof="0" dirty="0" err="1">
                <a:ln>
                  <a:noFill/>
                </a:ln>
                <a:solidFill>
                  <a:srgbClr val="002060"/>
                </a:solidFill>
                <a:effectLst/>
                <a:uLnTx/>
                <a:uFillTx/>
                <a:latin typeface="Arial"/>
                <a:ea typeface="+mn-ea"/>
                <a:cs typeface="Times New Roman" panose="02020603050405020304" pitchFamily="18" charset="0"/>
              </a:rPr>
              <a:t>a</a:t>
            </a:r>
            <a:r>
              <a:rPr kumimoji="0" lang="tr-TR" altLang="tr-TR" sz="1800" b="0" i="0" u="none" strike="noStrike" kern="1200" cap="none" spc="0" normalizeH="0" baseline="0" noProof="0" dirty="0" err="1">
                <a:ln>
                  <a:noFill/>
                </a:ln>
                <a:solidFill>
                  <a:srgbClr val="002060"/>
                </a:solidFill>
                <a:effectLst/>
                <a:uLnTx/>
                <a:uFillTx/>
                <a:latin typeface="Arial"/>
                <a:ea typeface="+mn-ea"/>
              </a:rPr>
              <a:t>ş</a:t>
            </a:r>
            <a:r>
              <a:rPr kumimoji="0" lang="tr-TR" altLang="tr-TR" sz="1800" b="0" i="0" u="none" strike="noStrike" kern="1200" cap="none" spc="0" normalizeH="0" baseline="0" noProof="0" dirty="0" err="1">
                <a:ln>
                  <a:noFill/>
                </a:ln>
                <a:solidFill>
                  <a:srgbClr val="002060"/>
                </a:solidFill>
                <a:effectLst/>
                <a:uLnTx/>
                <a:uFillTx/>
                <a:latin typeface="Arial"/>
                <a:ea typeface="+mn-ea"/>
                <a:cs typeface="Times New Roman" panose="02020603050405020304" pitchFamily="18" charset="0"/>
              </a:rPr>
              <a:t>lang</a:t>
            </a:r>
            <a:r>
              <a:rPr kumimoji="0" lang="tr-TR" altLang="tr-TR" sz="1800" b="0" i="0" u="none" strike="noStrike" kern="1200" cap="none" spc="0" normalizeH="0" baseline="0" noProof="0" dirty="0" err="1">
                <a:ln>
                  <a:noFill/>
                </a:ln>
                <a:solidFill>
                  <a:srgbClr val="002060"/>
                </a:solidFill>
                <a:effectLst/>
                <a:uLnTx/>
                <a:uFillTx/>
                <a:latin typeface="Arial"/>
                <a:ea typeface="+mn-ea"/>
              </a:rPr>
              <a:t>ı</a:t>
            </a:r>
            <a:r>
              <a:rPr kumimoji="0" lang="tr-TR" altLang="tr-TR" sz="1800" b="0" i="0" u="none" strike="noStrike" kern="1200" cap="none" spc="0" normalizeH="0" baseline="0" noProof="0" dirty="0" err="1">
                <a:ln>
                  <a:noFill/>
                </a:ln>
                <a:solidFill>
                  <a:srgbClr val="002060"/>
                </a:solidFill>
                <a:effectLst/>
                <a:uLnTx/>
                <a:uFillTx/>
                <a:latin typeface="Arial"/>
                <a:ea typeface="+mn-ea"/>
                <a:cs typeface="Times New Roman" panose="02020603050405020304" pitchFamily="18" charset="0"/>
              </a:rPr>
              <a:t>c</a:t>
            </a:r>
            <a:r>
              <a:rPr kumimoji="0" lang="tr-TR" altLang="tr-TR" sz="1800" b="0" i="0" u="none" strike="noStrike" kern="1200" cap="none" spc="0" normalizeH="0" baseline="0" noProof="0" dirty="0" err="1">
                <a:ln>
                  <a:noFill/>
                </a:ln>
                <a:solidFill>
                  <a:srgbClr val="002060"/>
                </a:solidFill>
                <a:effectLst/>
                <a:uLnTx/>
                <a:uFillTx/>
                <a:latin typeface="Arial"/>
                <a:ea typeface="+mn-ea"/>
              </a:rPr>
              <a:t>ı</a:t>
            </a:r>
            <a:r>
              <a:rPr kumimoji="0" lang="tr-TR" altLang="tr-TR" sz="1800" b="0" i="0" u="none" strike="noStrike" kern="1200" cap="none" spc="0" normalizeH="0" baseline="0" noProof="0" dirty="0" err="1">
                <a:ln>
                  <a:noFill/>
                </a:ln>
                <a:solidFill>
                  <a:srgbClr val="002060"/>
                </a:solidFill>
                <a:effectLst/>
                <a:uLnTx/>
                <a:uFillTx/>
                <a:latin typeface="Arial"/>
                <a:ea typeface="+mn-ea"/>
                <a:cs typeface="Times New Roman" panose="02020603050405020304" pitchFamily="18" charset="0"/>
              </a:rPr>
              <a:t>nda</a:t>
            </a:r>
            <a:r>
              <a:rPr kumimoji="0" lang="tr-TR" altLang="tr-TR" sz="18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 ba</a:t>
            </a:r>
            <a:r>
              <a:rPr kumimoji="0" lang="tr-TR" altLang="tr-TR" sz="1800" b="0" i="0" u="none" strike="noStrike" kern="1200" cap="none" spc="0" normalizeH="0" baseline="0" noProof="0" dirty="0">
                <a:ln>
                  <a:noFill/>
                </a:ln>
                <a:solidFill>
                  <a:srgbClr val="002060"/>
                </a:solidFill>
                <a:effectLst/>
                <a:uLnTx/>
                <a:uFillTx/>
                <a:latin typeface="Arial"/>
                <a:ea typeface="+mn-ea"/>
              </a:rPr>
              <a:t>ğı</a:t>
            </a:r>
            <a:r>
              <a:rPr kumimoji="0" lang="tr-TR" altLang="tr-TR" sz="18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ms</a:t>
            </a:r>
            <a:r>
              <a:rPr kumimoji="0" lang="tr-TR" altLang="tr-TR" sz="1800" b="0" i="0" u="none" strike="noStrike" kern="1200" cap="none" spc="0" normalizeH="0" baseline="0" noProof="0" dirty="0">
                <a:ln>
                  <a:noFill/>
                </a:ln>
                <a:solidFill>
                  <a:srgbClr val="002060"/>
                </a:solidFill>
                <a:effectLst/>
                <a:uLnTx/>
                <a:uFillTx/>
                <a:latin typeface="Arial"/>
                <a:ea typeface="+mn-ea"/>
              </a:rPr>
              <a:t>ı</a:t>
            </a:r>
            <a:r>
              <a:rPr kumimoji="0" lang="tr-TR" altLang="tr-TR" sz="18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z isteme at</a:t>
            </a:r>
            <a:r>
              <a:rPr kumimoji="0" lang="tr-TR" altLang="tr-TR" sz="1800" b="0" i="0" u="none" strike="noStrike" kern="1200" cap="none" spc="0" normalizeH="0" baseline="0" noProof="0" dirty="0">
                <a:ln>
                  <a:noFill/>
                </a:ln>
                <a:solidFill>
                  <a:srgbClr val="002060"/>
                </a:solidFill>
                <a:effectLst/>
                <a:uLnTx/>
                <a:uFillTx/>
                <a:latin typeface="Arial"/>
                <a:ea typeface="+mn-ea"/>
              </a:rPr>
              <a:t>ı</a:t>
            </a:r>
            <a:r>
              <a:rPr kumimoji="0" lang="tr-TR" altLang="tr-TR" sz="18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rPr>
              <a:t>f bulunur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tr-TR" altLang="tr-TR" sz="2000" b="0" i="0" u="none" strike="noStrike" kern="1200" cap="none" spc="0" normalizeH="0" baseline="0" noProof="0" dirty="0">
              <a:ln>
                <a:noFill/>
              </a:ln>
              <a:solidFill>
                <a:srgbClr val="002060"/>
              </a:solidFill>
              <a:effectLst/>
              <a:uLnTx/>
              <a:uFillTx/>
              <a:latin typeface="Arial"/>
              <a:ea typeface="+mn-ea"/>
              <a:cs typeface="+mn-cs"/>
            </a:endParaRPr>
          </a:p>
        </p:txBody>
      </p:sp>
      <p:sp>
        <p:nvSpPr>
          <p:cNvPr id="3" name="object 2">
            <a:extLst>
              <a:ext uri="{FF2B5EF4-FFF2-40B4-BE49-F238E27FC236}">
                <a16:creationId xmlns:a16="http://schemas.microsoft.com/office/drawing/2014/main" id="{44E7E830-9BA9-AFBD-1B18-FDD50D8C900B}"/>
              </a:ext>
            </a:extLst>
          </p:cNvPr>
          <p:cNvSpPr/>
          <p:nvPr/>
        </p:nvSpPr>
        <p:spPr>
          <a:xfrm>
            <a:off x="2058671" y="703352"/>
            <a:ext cx="227329" cy="492759"/>
          </a:xfrm>
          <a:custGeom>
            <a:avLst/>
            <a:gdLst/>
            <a:ahLst/>
            <a:cxnLst/>
            <a:rect l="l" t="t" r="r" b="b"/>
            <a:pathLst>
              <a:path w="227329" h="492760">
                <a:moveTo>
                  <a:pt x="227076" y="0"/>
                </a:moveTo>
                <a:lnTo>
                  <a:pt x="0" y="0"/>
                </a:lnTo>
                <a:lnTo>
                  <a:pt x="0" y="492239"/>
                </a:lnTo>
                <a:lnTo>
                  <a:pt x="227076" y="492239"/>
                </a:lnTo>
                <a:lnTo>
                  <a:pt x="227076" y="0"/>
                </a:lnTo>
                <a:close/>
              </a:path>
            </a:pathLst>
          </a:custGeom>
          <a:solidFill>
            <a:srgbClr val="293878"/>
          </a:solidFill>
        </p:spPr>
        <p:txBody>
          <a:bodyPr wrap="square" lIns="0" tIns="0" rIns="0" bIns="0" rtlCol="0"/>
          <a:lstStyle/>
          <a:p>
            <a:endParaRPr/>
          </a:p>
        </p:txBody>
      </p:sp>
      <p:sp>
        <p:nvSpPr>
          <p:cNvPr id="4" name="Dikdörtgen 3">
            <a:extLst>
              <a:ext uri="{FF2B5EF4-FFF2-40B4-BE49-F238E27FC236}">
                <a16:creationId xmlns:a16="http://schemas.microsoft.com/office/drawing/2014/main" id="{FAB7C0BE-BDA3-9C30-5469-ED94FA3814D8}"/>
              </a:ext>
            </a:extLst>
          </p:cNvPr>
          <p:cNvSpPr/>
          <p:nvPr/>
        </p:nvSpPr>
        <p:spPr>
          <a:xfrm>
            <a:off x="2286000" y="4706105"/>
            <a:ext cx="8435280" cy="1698927"/>
          </a:xfrm>
          <a:prstGeom prst="rect">
            <a:avLst/>
          </a:prstGeom>
        </p:spPr>
        <p:txBody>
          <a:bodyPr wrap="square">
            <a:spAutoFit/>
          </a:bodyPr>
          <a:lstStyle/>
          <a:p>
            <a:pPr marL="342900" lvl="0" indent="-342900" algn="just" fontAlgn="base">
              <a:spcBef>
                <a:spcPct val="20000"/>
              </a:spcBef>
              <a:spcAft>
                <a:spcPct val="0"/>
              </a:spcAft>
            </a:pPr>
            <a:r>
              <a:rPr lang="tr-TR" altLang="tr-TR" u="sng" dirty="0">
                <a:solidFill>
                  <a:srgbClr val="002060"/>
                </a:solidFill>
                <a:latin typeface="Arial"/>
              </a:rPr>
              <a:t>Örnek İstem Formatı:</a:t>
            </a:r>
          </a:p>
          <a:p>
            <a:pPr marL="342900" lvl="0" indent="-342900" algn="just" fontAlgn="base">
              <a:spcBef>
                <a:spcPct val="20000"/>
              </a:spcBef>
              <a:spcAft>
                <a:spcPct val="0"/>
              </a:spcAft>
            </a:pPr>
            <a:endParaRPr lang="tr-TR" altLang="tr-TR" u="sng" dirty="0">
              <a:solidFill>
                <a:srgbClr val="002060"/>
              </a:solidFill>
              <a:latin typeface="Arial"/>
            </a:endParaRPr>
          </a:p>
          <a:p>
            <a:pPr marL="342900" lvl="0" indent="-342900" algn="just" fontAlgn="base">
              <a:spcBef>
                <a:spcPct val="20000"/>
              </a:spcBef>
              <a:spcAft>
                <a:spcPct val="0"/>
              </a:spcAft>
            </a:pPr>
            <a:r>
              <a:rPr lang="tr-TR" altLang="tr-TR" dirty="0">
                <a:solidFill>
                  <a:srgbClr val="002060"/>
                </a:solidFill>
                <a:latin typeface="Arial"/>
              </a:rPr>
              <a:t>	1)Buluş, ...... olup, özelliği; </a:t>
            </a:r>
            <a:r>
              <a:rPr lang="tr-TR" altLang="tr-TR" i="1" dirty="0">
                <a:solidFill>
                  <a:srgbClr val="002060"/>
                </a:solidFill>
                <a:latin typeface="Arial"/>
              </a:rPr>
              <a:t>...............(Bağımsız istem)</a:t>
            </a:r>
          </a:p>
          <a:p>
            <a:pPr marL="342900" lvl="0" indent="-342900" algn="just" fontAlgn="base">
              <a:spcBef>
                <a:spcPct val="20000"/>
              </a:spcBef>
              <a:spcAft>
                <a:spcPct val="0"/>
              </a:spcAft>
            </a:pPr>
            <a:r>
              <a:rPr lang="tr-TR" altLang="tr-TR" dirty="0">
                <a:solidFill>
                  <a:srgbClr val="002060"/>
                </a:solidFill>
                <a:latin typeface="Arial"/>
              </a:rPr>
              <a:t>	2)İstem 1’ e uygun...... olup, özelliği; </a:t>
            </a:r>
            <a:r>
              <a:rPr lang="tr-TR" altLang="tr-TR" i="1" dirty="0">
                <a:solidFill>
                  <a:srgbClr val="002060"/>
                </a:solidFill>
                <a:latin typeface="Arial"/>
              </a:rPr>
              <a:t>......(Bağımlı istem)</a:t>
            </a:r>
          </a:p>
          <a:p>
            <a:pPr marL="342900" lvl="0" indent="-342900" algn="just" fontAlgn="base">
              <a:spcBef>
                <a:spcPct val="20000"/>
              </a:spcBef>
              <a:spcAft>
                <a:spcPct val="0"/>
              </a:spcAft>
            </a:pPr>
            <a:r>
              <a:rPr lang="tr-TR" altLang="tr-TR" dirty="0">
                <a:solidFill>
                  <a:srgbClr val="002060"/>
                </a:solidFill>
                <a:latin typeface="Arial"/>
              </a:rPr>
              <a:t>	3)İstem 1’ e uygun ...... olup, özelliği; </a:t>
            </a:r>
            <a:r>
              <a:rPr lang="tr-TR" altLang="tr-TR" i="1" dirty="0">
                <a:solidFill>
                  <a:srgbClr val="002060"/>
                </a:solidFill>
                <a:latin typeface="Arial"/>
              </a:rPr>
              <a:t>........(Bağımlı istem)</a:t>
            </a:r>
          </a:p>
        </p:txBody>
      </p:sp>
    </p:spTree>
    <p:extLst>
      <p:ext uri="{BB962C8B-B14F-4D97-AF65-F5344CB8AC3E}">
        <p14:creationId xmlns:p14="http://schemas.microsoft.com/office/powerpoint/2010/main" val="3636276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9B74DAD-37B2-E8F8-4A5D-9BC6F078AB88}"/>
              </a:ext>
            </a:extLst>
          </p:cNvPr>
          <p:cNvSpPr txBox="1">
            <a:spLocks noChangeArrowheads="1"/>
          </p:cNvSpPr>
          <p:nvPr/>
        </p:nvSpPr>
        <p:spPr>
          <a:xfrm>
            <a:off x="1822376" y="814616"/>
            <a:ext cx="8147050" cy="5901531"/>
          </a:xfrm>
          <a:prstGeom prst="rect">
            <a:avLst/>
          </a:prstGeom>
        </p:spPr>
        <p:txBody>
          <a:bodyPr vert="horz" lIns="90000" tIns="46800" rIns="90000" bIns="468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b="1" dirty="0">
                <a:solidFill>
                  <a:srgbClr val="002060"/>
                </a:solidFill>
                <a:latin typeface="Arial" charset="0"/>
                <a:cs typeface="Arial" charset="0"/>
              </a:rPr>
              <a:t>Patent Tarifnamesinin Bölümleri</a:t>
            </a:r>
          </a:p>
          <a:p>
            <a:pPr algn="l">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dirty="0">
              <a:solidFill>
                <a:srgbClr val="002060"/>
              </a:solidFill>
              <a:latin typeface="Arial" charset="0"/>
              <a:cs typeface="Arial" charset="0"/>
            </a:endParaRPr>
          </a:p>
          <a:p>
            <a:pPr algn="l">
              <a:lnSpc>
                <a:spcPct val="8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b="1" dirty="0">
                <a:solidFill>
                  <a:srgbClr val="002060"/>
                </a:solidFill>
                <a:latin typeface="Arial" charset="0"/>
                <a:cs typeface="Arial" charset="0"/>
              </a:rPr>
              <a:t>İstemler</a:t>
            </a:r>
          </a:p>
          <a:p>
            <a:pPr marL="342900" lvl="0" indent="-342900" algn="just" fontAlgn="base">
              <a:lnSpc>
                <a:spcPct val="80000"/>
              </a:lnSpc>
              <a:spcBef>
                <a:spcPct val="20000"/>
              </a:spcBef>
              <a:spcAft>
                <a:spcPct val="0"/>
              </a:spcAft>
              <a:buFontTx/>
              <a:buChar char="•"/>
            </a:pPr>
            <a:r>
              <a:rPr lang="tr-TR" altLang="tr-TR" sz="1800" dirty="0">
                <a:solidFill>
                  <a:srgbClr val="002060"/>
                </a:solidFill>
                <a:latin typeface="Arial" panose="020B0604020202020204" pitchFamily="34" charset="0"/>
                <a:ea typeface="+mn-ea"/>
                <a:cs typeface="Arial" panose="020B0604020202020204" pitchFamily="34" charset="0"/>
              </a:rPr>
              <a:t>Bir başvuruda en az bir tane bağımsız istem olmalıdır, ancak bağımlı istem olması zorunlu değildir. </a:t>
            </a:r>
          </a:p>
          <a:p>
            <a:pPr marL="342900" lvl="0" indent="-342900" algn="just" fontAlgn="base">
              <a:lnSpc>
                <a:spcPct val="80000"/>
              </a:lnSpc>
              <a:spcBef>
                <a:spcPct val="20000"/>
              </a:spcBef>
              <a:spcAft>
                <a:spcPct val="0"/>
              </a:spcAft>
              <a:buFontTx/>
              <a:buChar char="•"/>
            </a:pPr>
            <a:endParaRPr lang="tr-TR" altLang="tr-TR" sz="1800" dirty="0">
              <a:solidFill>
                <a:srgbClr val="002060"/>
              </a:solidFill>
              <a:latin typeface="Arial" panose="020B0604020202020204" pitchFamily="34" charset="0"/>
              <a:ea typeface="+mn-ea"/>
              <a:cs typeface="Arial" panose="020B0604020202020204" pitchFamily="34" charset="0"/>
            </a:endParaRPr>
          </a:p>
          <a:p>
            <a:pPr marL="342900" lvl="0" indent="-342900" algn="just" fontAlgn="base">
              <a:lnSpc>
                <a:spcPct val="80000"/>
              </a:lnSpc>
              <a:spcBef>
                <a:spcPct val="20000"/>
              </a:spcBef>
              <a:spcAft>
                <a:spcPct val="0"/>
              </a:spcAft>
              <a:buFontTx/>
              <a:buChar char="•"/>
            </a:pPr>
            <a:r>
              <a:rPr lang="tr-TR" altLang="tr-TR" sz="1800" dirty="0">
                <a:solidFill>
                  <a:srgbClr val="002060"/>
                </a:solidFill>
                <a:latin typeface="Arial" panose="020B0604020202020204" pitchFamily="34" charset="0"/>
                <a:ea typeface="+mn-ea"/>
                <a:cs typeface="Arial" panose="020B0604020202020204" pitchFamily="34" charset="0"/>
              </a:rPr>
              <a:t>Her iki tür istem de (bağımsız - bağımlı) birden fazla olabilir.</a:t>
            </a:r>
          </a:p>
          <a:p>
            <a:pPr lvl="0" algn="just" fontAlgn="base">
              <a:lnSpc>
                <a:spcPct val="80000"/>
              </a:lnSpc>
              <a:spcBef>
                <a:spcPct val="20000"/>
              </a:spcBef>
              <a:spcAft>
                <a:spcPct val="0"/>
              </a:spcAft>
            </a:pPr>
            <a:endParaRPr lang="tr-TR" altLang="tr-TR" sz="1800" dirty="0">
              <a:solidFill>
                <a:srgbClr val="002060"/>
              </a:solidFill>
              <a:latin typeface="Arial" panose="020B0604020202020204" pitchFamily="34" charset="0"/>
              <a:ea typeface="+mn-ea"/>
              <a:cs typeface="Arial" panose="020B0604020202020204" pitchFamily="34" charset="0"/>
            </a:endParaRPr>
          </a:p>
          <a:p>
            <a:pPr marL="342900" lvl="0" indent="-342900" algn="just" fontAlgn="base">
              <a:lnSpc>
                <a:spcPct val="80000"/>
              </a:lnSpc>
              <a:spcBef>
                <a:spcPct val="20000"/>
              </a:spcBef>
              <a:spcAft>
                <a:spcPct val="0"/>
              </a:spcAft>
              <a:buFontTx/>
              <a:buChar char="•"/>
            </a:pPr>
            <a:r>
              <a:rPr lang="en-GB" altLang="tr-TR" sz="1800" kern="0" dirty="0" err="1">
                <a:solidFill>
                  <a:srgbClr val="002060"/>
                </a:solidFill>
                <a:latin typeface="Arial" panose="020B0604020202020204" pitchFamily="34" charset="0"/>
                <a:cs typeface="Arial" panose="020B0604020202020204" pitchFamily="34" charset="0"/>
              </a:rPr>
              <a:t>Bağımlı</a:t>
            </a:r>
            <a:r>
              <a:rPr lang="en-GB" altLang="tr-TR" sz="1800" kern="0" dirty="0">
                <a:solidFill>
                  <a:srgbClr val="002060"/>
                </a:solidFill>
                <a:latin typeface="Arial" panose="020B0604020202020204" pitchFamily="34" charset="0"/>
                <a:cs typeface="Arial" panose="020B0604020202020204" pitchFamily="34" charset="0"/>
              </a:rPr>
              <a:t> </a:t>
            </a:r>
            <a:r>
              <a:rPr lang="en-GB" altLang="tr-TR" sz="1800" kern="0" dirty="0" err="1">
                <a:solidFill>
                  <a:srgbClr val="002060"/>
                </a:solidFill>
                <a:latin typeface="Arial" panose="020B0604020202020204" pitchFamily="34" charset="0"/>
                <a:cs typeface="Arial" panose="020B0604020202020204" pitchFamily="34" charset="0"/>
              </a:rPr>
              <a:t>istemler</a:t>
            </a:r>
            <a:r>
              <a:rPr lang="en-GB" altLang="tr-TR" sz="1800" kern="0" dirty="0">
                <a:solidFill>
                  <a:srgbClr val="002060"/>
                </a:solidFill>
                <a:latin typeface="Arial" panose="020B0604020202020204" pitchFamily="34" charset="0"/>
                <a:cs typeface="Arial" panose="020B0604020202020204" pitchFamily="34" charset="0"/>
              </a:rPr>
              <a:t> </a:t>
            </a:r>
            <a:r>
              <a:rPr lang="tr-TR" altLang="tr-TR" sz="1800" kern="0" dirty="0">
                <a:solidFill>
                  <a:srgbClr val="002060"/>
                </a:solidFill>
                <a:latin typeface="Arial" panose="020B0604020202020204" pitchFamily="34" charset="0"/>
                <a:cs typeface="Arial" panose="020B0604020202020204" pitchFamily="34" charset="0"/>
              </a:rPr>
              <a:t>bağımsız istemlerdeki </a:t>
            </a:r>
            <a:r>
              <a:rPr lang="en-GB" altLang="tr-TR" sz="1800" kern="0" dirty="0" err="1">
                <a:solidFill>
                  <a:srgbClr val="002060"/>
                </a:solidFill>
                <a:latin typeface="Arial" panose="020B0604020202020204" pitchFamily="34" charset="0"/>
                <a:cs typeface="Arial" panose="020B0604020202020204" pitchFamily="34" charset="0"/>
              </a:rPr>
              <a:t>unsurların</a:t>
            </a:r>
            <a:r>
              <a:rPr lang="en-GB" altLang="tr-TR" sz="1800" kern="0" dirty="0">
                <a:solidFill>
                  <a:srgbClr val="002060"/>
                </a:solidFill>
                <a:latin typeface="Arial" panose="020B0604020202020204" pitchFamily="34" charset="0"/>
                <a:cs typeface="Arial" panose="020B0604020202020204" pitchFamily="34" charset="0"/>
              </a:rPr>
              <a:t> </a:t>
            </a:r>
            <a:r>
              <a:rPr lang="en-GB" altLang="tr-TR" sz="1800" kern="0" dirty="0" err="1">
                <a:solidFill>
                  <a:srgbClr val="002060"/>
                </a:solidFill>
                <a:latin typeface="Arial" panose="020B0604020202020204" pitchFamily="34" charset="0"/>
                <a:cs typeface="Arial" panose="020B0604020202020204" pitchFamily="34" charset="0"/>
              </a:rPr>
              <a:t>tüm</a:t>
            </a:r>
            <a:r>
              <a:rPr lang="en-GB" altLang="tr-TR" sz="1800" kern="0" dirty="0">
                <a:solidFill>
                  <a:srgbClr val="002060"/>
                </a:solidFill>
                <a:latin typeface="Arial" panose="020B0604020202020204" pitchFamily="34" charset="0"/>
                <a:cs typeface="Arial" panose="020B0604020202020204" pitchFamily="34" charset="0"/>
              </a:rPr>
              <a:t> </a:t>
            </a:r>
            <a:r>
              <a:rPr lang="en-GB" altLang="tr-TR" sz="1800" kern="0" dirty="0" err="1">
                <a:solidFill>
                  <a:srgbClr val="002060"/>
                </a:solidFill>
                <a:latin typeface="Arial" panose="020B0604020202020204" pitchFamily="34" charset="0"/>
                <a:cs typeface="Arial" panose="020B0604020202020204" pitchFamily="34" charset="0"/>
              </a:rPr>
              <a:t>detaylarını</a:t>
            </a:r>
            <a:r>
              <a:rPr lang="tr-TR" altLang="tr-TR" sz="1800" kern="0" dirty="0">
                <a:solidFill>
                  <a:srgbClr val="002060"/>
                </a:solidFill>
                <a:latin typeface="Arial" panose="020B0604020202020204" pitchFamily="34" charset="0"/>
                <a:cs typeface="Arial" panose="020B0604020202020204" pitchFamily="34" charset="0"/>
              </a:rPr>
              <a:t>, isteğe bağlı diğer unsurları ve alternatif yapılanmaları</a:t>
            </a:r>
            <a:r>
              <a:rPr lang="en-GB" altLang="tr-TR" sz="1800" kern="0" dirty="0">
                <a:solidFill>
                  <a:srgbClr val="002060"/>
                </a:solidFill>
                <a:latin typeface="Arial" panose="020B0604020202020204" pitchFamily="34" charset="0"/>
                <a:cs typeface="Arial" panose="020B0604020202020204" pitchFamily="34" charset="0"/>
              </a:rPr>
              <a:t> </a:t>
            </a:r>
            <a:r>
              <a:rPr lang="en-GB" altLang="tr-TR" sz="1800" kern="0" dirty="0" err="1">
                <a:solidFill>
                  <a:srgbClr val="002060"/>
                </a:solidFill>
                <a:latin typeface="Arial" panose="020B0604020202020204" pitchFamily="34" charset="0"/>
                <a:cs typeface="Arial" panose="020B0604020202020204" pitchFamily="34" charset="0"/>
              </a:rPr>
              <a:t>içermeli</a:t>
            </a:r>
            <a:r>
              <a:rPr lang="tr-TR" altLang="tr-TR" sz="1800" kern="0" dirty="0" err="1">
                <a:solidFill>
                  <a:srgbClr val="002060"/>
                </a:solidFill>
                <a:latin typeface="Arial" panose="020B0604020202020204" pitchFamily="34" charset="0"/>
                <a:cs typeface="Arial" panose="020B0604020202020204" pitchFamily="34" charset="0"/>
              </a:rPr>
              <a:t>dir</a:t>
            </a:r>
            <a:r>
              <a:rPr lang="tr-TR" altLang="tr-TR" sz="1800" kern="0" dirty="0">
                <a:solidFill>
                  <a:srgbClr val="002060"/>
                </a:solidFill>
                <a:latin typeface="Arial" panose="020B0604020202020204" pitchFamily="34" charset="0"/>
                <a:cs typeface="Arial" panose="020B0604020202020204" pitchFamily="34" charset="0"/>
              </a:rPr>
              <a:t>.</a:t>
            </a:r>
          </a:p>
          <a:p>
            <a:pPr lvl="0" algn="just" fontAlgn="base">
              <a:lnSpc>
                <a:spcPct val="80000"/>
              </a:lnSpc>
              <a:spcBef>
                <a:spcPct val="20000"/>
              </a:spcBef>
              <a:spcAft>
                <a:spcPct val="0"/>
              </a:spcAft>
            </a:pPr>
            <a:endParaRPr lang="tr-TR" altLang="tr-TR" sz="1800" kern="0" dirty="0">
              <a:solidFill>
                <a:srgbClr val="002060"/>
              </a:solidFill>
              <a:latin typeface="Arial" panose="020B0604020202020204" pitchFamily="34" charset="0"/>
              <a:cs typeface="Arial" panose="020B0604020202020204" pitchFamily="34" charset="0"/>
            </a:endParaRPr>
          </a:p>
          <a:p>
            <a:pPr marL="342900" lvl="0" indent="-342900" algn="just" fontAlgn="base">
              <a:lnSpc>
                <a:spcPct val="80000"/>
              </a:lnSpc>
              <a:spcBef>
                <a:spcPct val="20000"/>
              </a:spcBef>
              <a:spcAft>
                <a:spcPct val="0"/>
              </a:spcAft>
              <a:buFontTx/>
              <a:buChar char="•"/>
            </a:pPr>
            <a:r>
              <a:rPr lang="tr-TR" altLang="tr-TR" sz="1800" kern="0" dirty="0">
                <a:solidFill>
                  <a:srgbClr val="002060"/>
                </a:solidFill>
                <a:latin typeface="Arial" panose="020B0604020202020204" pitchFamily="34" charset="0"/>
                <a:cs typeface="Arial" panose="020B0604020202020204" pitchFamily="34" charset="0"/>
              </a:rPr>
              <a:t>Bağımlı istemler koruma kapsamını kademe kademe daraltacak şekilde kurgulanmalıdır. </a:t>
            </a:r>
          </a:p>
          <a:p>
            <a:pPr marL="342900" lvl="0" indent="-342900" algn="just" fontAlgn="base">
              <a:lnSpc>
                <a:spcPct val="80000"/>
              </a:lnSpc>
              <a:spcBef>
                <a:spcPct val="20000"/>
              </a:spcBef>
              <a:spcAft>
                <a:spcPct val="0"/>
              </a:spcAft>
              <a:buFontTx/>
              <a:buChar char="•"/>
            </a:pPr>
            <a:endParaRPr lang="tr-TR" altLang="tr-TR" sz="1800" kern="0" dirty="0">
              <a:solidFill>
                <a:srgbClr val="002060"/>
              </a:solidFill>
              <a:latin typeface="Arial" panose="020B0604020202020204" pitchFamily="34" charset="0"/>
              <a:cs typeface="Arial" panose="020B0604020202020204" pitchFamily="34" charset="0"/>
            </a:endParaRPr>
          </a:p>
          <a:p>
            <a:pPr marL="342900" lvl="0" indent="-342900" algn="just" fontAlgn="base">
              <a:lnSpc>
                <a:spcPct val="80000"/>
              </a:lnSpc>
              <a:spcBef>
                <a:spcPct val="20000"/>
              </a:spcBef>
              <a:spcAft>
                <a:spcPct val="0"/>
              </a:spcAft>
              <a:buFontTx/>
              <a:buChar char="•"/>
            </a:pPr>
            <a:r>
              <a:rPr lang="tr-TR" altLang="tr-TR" sz="1800" kern="0" dirty="0">
                <a:solidFill>
                  <a:srgbClr val="002060"/>
                </a:solidFill>
                <a:latin typeface="Arial" panose="020B0604020202020204" pitchFamily="34" charset="0"/>
                <a:cs typeface="Arial" panose="020B0604020202020204" pitchFamily="34" charset="0"/>
              </a:rPr>
              <a:t>İstemlerin dayanağı tarifnamedir, istemlerde bahsedilen konuların tarifnamede mutlaka  açıklanmış olması gerekir!</a:t>
            </a:r>
          </a:p>
          <a:p>
            <a:pPr marL="342900" lvl="0" indent="-342900" algn="just" fontAlgn="base">
              <a:lnSpc>
                <a:spcPct val="80000"/>
              </a:lnSpc>
              <a:spcBef>
                <a:spcPct val="20000"/>
              </a:spcBef>
              <a:spcAft>
                <a:spcPct val="0"/>
              </a:spcAft>
              <a:buFontTx/>
              <a:buChar char="•"/>
            </a:pPr>
            <a:endParaRPr lang="tr-TR" altLang="tr-TR" sz="1800" kern="0" dirty="0">
              <a:solidFill>
                <a:srgbClr val="002060"/>
              </a:solidFill>
              <a:latin typeface="Arial" panose="020B0604020202020204" pitchFamily="34" charset="0"/>
              <a:cs typeface="Arial" panose="020B0604020202020204" pitchFamily="34" charset="0"/>
            </a:endParaRPr>
          </a:p>
          <a:p>
            <a:pPr marL="342900" lvl="0" indent="-342900" algn="just" fontAlgn="base">
              <a:lnSpc>
                <a:spcPct val="80000"/>
              </a:lnSpc>
              <a:spcBef>
                <a:spcPct val="20000"/>
              </a:spcBef>
              <a:spcAft>
                <a:spcPct val="0"/>
              </a:spcAft>
              <a:buFontTx/>
              <a:buChar char="•"/>
            </a:pPr>
            <a:r>
              <a:rPr lang="tr-TR" altLang="tr-TR" sz="1800" kern="0" dirty="0">
                <a:solidFill>
                  <a:srgbClr val="002060"/>
                </a:solidFill>
                <a:latin typeface="Arial" panose="020B0604020202020204" pitchFamily="34" charset="0"/>
                <a:cs typeface="Arial" panose="020B0604020202020204" pitchFamily="34" charset="0"/>
              </a:rPr>
              <a:t>İstemler tarifnamenin kapsamını aşamaz, tarifnamede bahsedilmemiş bir özellikten istemlerde bahsedilemez!</a:t>
            </a:r>
          </a:p>
          <a:p>
            <a:pPr marL="742950" lvl="1" indent="-285750" algn="l">
              <a:lnSpc>
                <a:spcPct val="90000"/>
              </a:lnSpc>
              <a:spcBef>
                <a:spcPts val="400"/>
              </a:spcBef>
              <a:buFont typeface="Arial"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en-GB" altLang="tr-TR" kern="0" dirty="0">
              <a:solidFill>
                <a:srgbClr val="002060"/>
              </a:solidFill>
              <a:latin typeface="Tahoma" pitchFamily="34" charset="0"/>
              <a:cs typeface="Tahoma" pitchFamily="34" charset="0"/>
            </a:endParaRPr>
          </a:p>
          <a:p>
            <a:pPr marL="742950" lvl="1" indent="-285750" algn="l">
              <a:lnSpc>
                <a:spcPct val="90000"/>
              </a:lnSpc>
              <a:spcBef>
                <a:spcPts val="400"/>
              </a:spcBef>
              <a:buFont typeface="Arial"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en-GB" altLang="tr-TR" kern="0" dirty="0">
              <a:solidFill>
                <a:srgbClr val="002060"/>
              </a:solidFill>
              <a:latin typeface="Tahoma" pitchFamily="34" charset="0"/>
              <a:cs typeface="Tahoma" pitchFamily="34" charset="0"/>
            </a:endParaRPr>
          </a:p>
        </p:txBody>
      </p:sp>
    </p:spTree>
    <p:extLst>
      <p:ext uri="{BB962C8B-B14F-4D97-AF65-F5344CB8AC3E}">
        <p14:creationId xmlns:p14="http://schemas.microsoft.com/office/powerpoint/2010/main" val="3377469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0BC8ECA-DC6F-912E-A913-CCCDDDCE9ABD}"/>
              </a:ext>
            </a:extLst>
          </p:cNvPr>
          <p:cNvSpPr txBox="1">
            <a:spLocks noChangeArrowheads="1"/>
          </p:cNvSpPr>
          <p:nvPr/>
        </p:nvSpPr>
        <p:spPr>
          <a:xfrm>
            <a:off x="2157656" y="1028477"/>
            <a:ext cx="8147050" cy="5829523"/>
          </a:xfrm>
          <a:prstGeom prst="rect">
            <a:avLst/>
          </a:prstGeom>
        </p:spPr>
        <p:txBody>
          <a:bodyPr vert="horz" lIns="90000" tIns="46800" rIns="90000" bIns="468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b="1" dirty="0">
                <a:solidFill>
                  <a:srgbClr val="002060"/>
                </a:solidFill>
                <a:latin typeface="Arial" panose="020B0604020202020204" pitchFamily="34" charset="0"/>
                <a:cs typeface="Arial" panose="020B0604020202020204" pitchFamily="34" charset="0"/>
              </a:rPr>
              <a:t>Patent Tarifnamesinin Bölümleri</a:t>
            </a:r>
          </a:p>
          <a:p>
            <a:pPr algn="l">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dirty="0">
              <a:solidFill>
                <a:srgbClr val="002060"/>
              </a:solidFill>
              <a:latin typeface="Arial" panose="020B0604020202020204" pitchFamily="34" charset="0"/>
              <a:cs typeface="Arial" panose="020B0604020202020204" pitchFamily="34" charset="0"/>
            </a:endParaRPr>
          </a:p>
          <a:p>
            <a:pPr algn="l">
              <a:lnSpc>
                <a:spcPct val="8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b="1" dirty="0">
                <a:solidFill>
                  <a:srgbClr val="002060"/>
                </a:solidFill>
                <a:latin typeface="Arial" panose="020B0604020202020204" pitchFamily="34" charset="0"/>
                <a:cs typeface="Arial" panose="020B0604020202020204" pitchFamily="34" charset="0"/>
              </a:rPr>
              <a:t>İstemler</a:t>
            </a:r>
          </a:p>
          <a:p>
            <a:pPr algn="l">
              <a:lnSpc>
                <a:spcPct val="8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b="1" dirty="0">
              <a:solidFill>
                <a:srgbClr val="002060"/>
              </a:solidFill>
              <a:latin typeface="Arial" panose="020B0604020202020204" pitchFamily="34" charset="0"/>
              <a:cs typeface="Arial" panose="020B0604020202020204" pitchFamily="34" charset="0"/>
            </a:endParaRPr>
          </a:p>
          <a:p>
            <a:pPr marL="742950" lvl="1" indent="-285750" algn="l">
              <a:lnSpc>
                <a:spcPct val="150000"/>
              </a:lnSpc>
              <a:spcBef>
                <a:spcPts val="400"/>
              </a:spcBef>
              <a:buFont typeface="Wingdings" panose="05000000000000000000" pitchFamily="2" charset="2"/>
              <a:buChar char="ü"/>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002060"/>
                </a:solidFill>
                <a:latin typeface="Arial" panose="020B0604020202020204" pitchFamily="34" charset="0"/>
                <a:cs typeface="Arial" panose="020B0604020202020204" pitchFamily="34" charset="0"/>
              </a:rPr>
              <a:t>K</a:t>
            </a:r>
            <a:r>
              <a:rPr lang="en-GB" altLang="tr-TR" kern="0" dirty="0" err="1">
                <a:solidFill>
                  <a:srgbClr val="002060"/>
                </a:solidFill>
                <a:latin typeface="Arial" panose="020B0604020202020204" pitchFamily="34" charset="0"/>
                <a:cs typeface="Arial" panose="020B0604020202020204" pitchFamily="34" charset="0"/>
              </a:rPr>
              <a:t>oruma</a:t>
            </a:r>
            <a:r>
              <a:rPr lang="en-GB" altLang="tr-TR" kern="0" dirty="0">
                <a:solidFill>
                  <a:srgbClr val="002060"/>
                </a:solidFill>
                <a:latin typeface="Arial" panose="020B0604020202020204" pitchFamily="34" charset="0"/>
                <a:cs typeface="Arial" panose="020B0604020202020204" pitchFamily="34" charset="0"/>
              </a:rPr>
              <a:t> </a:t>
            </a:r>
            <a:r>
              <a:rPr lang="en-GB" altLang="tr-TR" kern="0" dirty="0" err="1">
                <a:solidFill>
                  <a:srgbClr val="002060"/>
                </a:solidFill>
                <a:latin typeface="Arial" panose="020B0604020202020204" pitchFamily="34" charset="0"/>
                <a:cs typeface="Arial" panose="020B0604020202020204" pitchFamily="34" charset="0"/>
              </a:rPr>
              <a:t>kapsamını</a:t>
            </a:r>
            <a:r>
              <a:rPr lang="en-GB" altLang="tr-TR" kern="0" dirty="0">
                <a:solidFill>
                  <a:srgbClr val="002060"/>
                </a:solidFill>
                <a:latin typeface="Arial" panose="020B0604020202020204" pitchFamily="34" charset="0"/>
                <a:cs typeface="Arial" panose="020B0604020202020204" pitchFamily="34" charset="0"/>
              </a:rPr>
              <a:t> </a:t>
            </a:r>
            <a:r>
              <a:rPr lang="tr-TR" altLang="tr-TR" kern="0" dirty="0">
                <a:solidFill>
                  <a:srgbClr val="002060"/>
                </a:solidFill>
                <a:latin typeface="Arial" panose="020B0604020202020204" pitchFamily="34" charset="0"/>
                <a:cs typeface="Arial" panose="020B0604020202020204" pitchFamily="34" charset="0"/>
              </a:rPr>
              <a:t>istemler belirler</a:t>
            </a:r>
            <a:r>
              <a:rPr lang="en-GB" altLang="tr-TR" kern="0" dirty="0">
                <a:solidFill>
                  <a:srgbClr val="002060"/>
                </a:solidFill>
                <a:latin typeface="Arial" panose="020B0604020202020204" pitchFamily="34" charset="0"/>
                <a:cs typeface="Arial" panose="020B0604020202020204" pitchFamily="34" charset="0"/>
              </a:rPr>
              <a:t>.</a:t>
            </a:r>
            <a:endParaRPr lang="tr-TR" altLang="tr-TR" kern="0" dirty="0">
              <a:solidFill>
                <a:srgbClr val="002060"/>
              </a:solidFill>
              <a:latin typeface="Arial" panose="020B0604020202020204" pitchFamily="34" charset="0"/>
              <a:cs typeface="Arial" panose="020B0604020202020204" pitchFamily="34" charset="0"/>
            </a:endParaRPr>
          </a:p>
          <a:p>
            <a:pPr marL="742950" lvl="1" indent="-285750" algn="l">
              <a:lnSpc>
                <a:spcPct val="150000"/>
              </a:lnSpc>
              <a:spcBef>
                <a:spcPts val="400"/>
              </a:spcBef>
              <a:buFont typeface="Wingdings" panose="05000000000000000000" pitchFamily="2" charset="2"/>
              <a:buChar char="ü"/>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002060"/>
                </a:solidFill>
                <a:latin typeface="Arial" panose="020B0604020202020204" pitchFamily="34" charset="0"/>
                <a:cs typeface="Arial" panose="020B0604020202020204" pitchFamily="34" charset="0"/>
              </a:rPr>
              <a:t>İstemler buluşun teknik özelliklerini içerir. </a:t>
            </a:r>
          </a:p>
          <a:p>
            <a:pPr marL="742950" lvl="1" indent="-285750" algn="l">
              <a:lnSpc>
                <a:spcPct val="150000"/>
              </a:lnSpc>
              <a:spcBef>
                <a:spcPts val="400"/>
              </a:spcBef>
              <a:buFont typeface="Wingdings" panose="05000000000000000000" pitchFamily="2" charset="2"/>
              <a:buChar char="ü"/>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altLang="tr-TR" kern="0" dirty="0" err="1">
                <a:solidFill>
                  <a:srgbClr val="002060"/>
                </a:solidFill>
                <a:latin typeface="Arial" panose="020B0604020202020204" pitchFamily="34" charset="0"/>
                <a:cs typeface="Arial" panose="020B0604020202020204" pitchFamily="34" charset="0"/>
              </a:rPr>
              <a:t>İstemlerin</a:t>
            </a:r>
            <a:r>
              <a:rPr lang="en-GB" altLang="tr-TR" kern="0" dirty="0">
                <a:solidFill>
                  <a:srgbClr val="002060"/>
                </a:solidFill>
                <a:latin typeface="Arial" panose="020B0604020202020204" pitchFamily="34" charset="0"/>
                <a:cs typeface="Arial" panose="020B0604020202020204" pitchFamily="34" charset="0"/>
              </a:rPr>
              <a:t> </a:t>
            </a:r>
            <a:r>
              <a:rPr lang="en-GB" altLang="tr-TR" kern="0" dirty="0" err="1">
                <a:solidFill>
                  <a:srgbClr val="002060"/>
                </a:solidFill>
                <a:latin typeface="Arial" panose="020B0604020202020204" pitchFamily="34" charset="0"/>
                <a:cs typeface="Arial" panose="020B0604020202020204" pitchFamily="34" charset="0"/>
              </a:rPr>
              <a:t>tarifname</a:t>
            </a:r>
            <a:r>
              <a:rPr lang="tr-TR" altLang="tr-TR" kern="0" dirty="0">
                <a:solidFill>
                  <a:srgbClr val="002060"/>
                </a:solidFill>
                <a:latin typeface="Arial" panose="020B0604020202020204" pitchFamily="34" charset="0"/>
                <a:cs typeface="Arial" panose="020B0604020202020204" pitchFamily="34" charset="0"/>
              </a:rPr>
              <a:t> ile desteklenmesi gerekmekte</a:t>
            </a:r>
            <a:r>
              <a:rPr lang="en-GB" altLang="tr-TR" kern="0" dirty="0">
                <a:solidFill>
                  <a:srgbClr val="002060"/>
                </a:solidFill>
                <a:latin typeface="Arial" panose="020B0604020202020204" pitchFamily="34" charset="0"/>
                <a:cs typeface="Arial" panose="020B0604020202020204" pitchFamily="34" charset="0"/>
              </a:rPr>
              <a:t>dir.</a:t>
            </a:r>
          </a:p>
          <a:p>
            <a:pPr marL="742950" lvl="1" indent="-285750" algn="l">
              <a:lnSpc>
                <a:spcPct val="150000"/>
              </a:lnSpc>
              <a:spcBef>
                <a:spcPts val="400"/>
              </a:spcBef>
              <a:buFont typeface="Wingdings" panose="05000000000000000000" pitchFamily="2" charset="2"/>
              <a:buChar char="ü"/>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002060"/>
                </a:solidFill>
                <a:latin typeface="Arial" panose="020B0604020202020204" pitchFamily="34" charset="0"/>
                <a:cs typeface="Arial" panose="020B0604020202020204" pitchFamily="34" charset="0"/>
              </a:rPr>
              <a:t>Patent istemleri başkalarının hakkını ihlal etmeyecek kadar dar, kendi hakkından gereksiz feragat etmeyecek kadar geniş yazılmalıdır.</a:t>
            </a:r>
          </a:p>
          <a:p>
            <a:pPr marL="742950" lvl="1" indent="-285750" algn="l">
              <a:lnSpc>
                <a:spcPct val="150000"/>
              </a:lnSpc>
              <a:spcBef>
                <a:spcPts val="400"/>
              </a:spcBef>
              <a:buFont typeface="Wingdings" panose="05000000000000000000" pitchFamily="2" charset="2"/>
              <a:buChar char="ü"/>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002060"/>
                </a:solidFill>
                <a:latin typeface="Arial" panose="020B0604020202020204" pitchFamily="34" charset="0"/>
                <a:cs typeface="Arial" panose="020B0604020202020204" pitchFamily="34" charset="0"/>
              </a:rPr>
              <a:t>Bir aparat, kompozisyon üzerine kurgulanacağı gibi bir yöntem üzerine de kurgulanabilir.</a:t>
            </a:r>
          </a:p>
          <a:p>
            <a:pPr algn="l">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8841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D6EFFC9-11F1-BA4C-7E5B-A3ED824F8FF4}"/>
              </a:ext>
            </a:extLst>
          </p:cNvPr>
          <p:cNvSpPr txBox="1">
            <a:spLocks noChangeArrowheads="1"/>
          </p:cNvSpPr>
          <p:nvPr/>
        </p:nvSpPr>
        <p:spPr>
          <a:xfrm>
            <a:off x="2022475" y="677704"/>
            <a:ext cx="8147050" cy="5757515"/>
          </a:xfrm>
          <a:prstGeom prst="rect">
            <a:avLst/>
          </a:prstGeom>
        </p:spPr>
        <p:txBody>
          <a:bodyPr vert="horz" lIns="90000" tIns="46800" rIns="90000" bIns="468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b="1" dirty="0">
                <a:solidFill>
                  <a:srgbClr val="002060"/>
                </a:solidFill>
                <a:latin typeface="Arial" charset="0"/>
                <a:cs typeface="Arial" charset="0"/>
              </a:rPr>
              <a:t>Patent Tarifnamesinin Bölümleri</a:t>
            </a:r>
          </a:p>
          <a:p>
            <a:pPr algn="l">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dirty="0">
              <a:solidFill>
                <a:srgbClr val="002060"/>
              </a:solidFill>
              <a:latin typeface="Arial" charset="0"/>
              <a:cs typeface="Arial" charset="0"/>
            </a:endParaRPr>
          </a:p>
          <a:p>
            <a:pPr algn="l">
              <a:lnSpc>
                <a:spcPct val="80000"/>
              </a:lnSpc>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b="1" dirty="0">
                <a:solidFill>
                  <a:srgbClr val="002060"/>
                </a:solidFill>
                <a:latin typeface="Arial" charset="0"/>
                <a:cs typeface="Arial" charset="0"/>
              </a:rPr>
              <a:t>İstemler</a:t>
            </a:r>
          </a:p>
          <a:p>
            <a:pPr marL="742950" lvl="1" indent="-285750" algn="l">
              <a:lnSpc>
                <a:spcPct val="90000"/>
              </a:lnSpc>
              <a:spcBef>
                <a:spcPts val="400"/>
              </a:spcBef>
              <a:buFont typeface="Arial"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kern="0" dirty="0">
              <a:solidFill>
                <a:srgbClr val="002060"/>
              </a:solidFill>
              <a:latin typeface="Tahoma" pitchFamily="34" charset="0"/>
              <a:cs typeface="Tahoma" pitchFamily="34" charset="0"/>
            </a:endParaRPr>
          </a:p>
          <a:p>
            <a:pPr marL="742950" lvl="1" indent="-285750" algn="l">
              <a:lnSpc>
                <a:spcPct val="90000"/>
              </a:lnSpc>
              <a:spcBef>
                <a:spcPts val="400"/>
              </a:spcBef>
              <a:buFont typeface="Arial"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en-GB" altLang="tr-TR" sz="1000" kern="0" dirty="0">
              <a:solidFill>
                <a:srgbClr val="002060"/>
              </a:solidFill>
              <a:latin typeface="Tahoma" pitchFamily="34" charset="0"/>
              <a:cs typeface="Tahoma" pitchFamily="34" charset="0"/>
            </a:endParaRPr>
          </a:p>
          <a:p>
            <a:pPr marL="742950" lvl="1" indent="-285750" algn="l">
              <a:lnSpc>
                <a:spcPct val="90000"/>
              </a:lnSpc>
              <a:spcBef>
                <a:spcPts val="400"/>
              </a:spcBef>
              <a:buFont typeface="Arial"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002060"/>
                </a:solidFill>
                <a:latin typeface="Tahoma" pitchFamily="34" charset="0"/>
                <a:cs typeface="Tahoma" pitchFamily="34" charset="0"/>
              </a:rPr>
              <a:t>Buluşta ürüne ilave üretim yöntemi de yeni ise </a:t>
            </a:r>
            <a:r>
              <a:rPr lang="en-GB" altLang="tr-TR" kern="0" dirty="0" err="1">
                <a:solidFill>
                  <a:srgbClr val="002060"/>
                </a:solidFill>
                <a:latin typeface="Tahoma" pitchFamily="34" charset="0"/>
                <a:cs typeface="Tahoma" pitchFamily="34" charset="0"/>
              </a:rPr>
              <a:t>metot</a:t>
            </a:r>
            <a:r>
              <a:rPr lang="en-GB" altLang="tr-TR" kern="0" dirty="0">
                <a:solidFill>
                  <a:srgbClr val="002060"/>
                </a:solidFill>
                <a:latin typeface="Tahoma" pitchFamily="34" charset="0"/>
                <a:cs typeface="Tahoma" pitchFamily="34" charset="0"/>
              </a:rPr>
              <a:t> </a:t>
            </a:r>
            <a:r>
              <a:rPr lang="en-GB" altLang="tr-TR" kern="0" dirty="0" err="1">
                <a:solidFill>
                  <a:srgbClr val="002060"/>
                </a:solidFill>
                <a:latin typeface="Tahoma" pitchFamily="34" charset="0"/>
                <a:cs typeface="Tahoma" pitchFamily="34" charset="0"/>
              </a:rPr>
              <a:t>istemleri</a:t>
            </a:r>
            <a:r>
              <a:rPr lang="en-GB" altLang="tr-TR" kern="0" dirty="0">
                <a:solidFill>
                  <a:srgbClr val="002060"/>
                </a:solidFill>
                <a:latin typeface="Tahoma" pitchFamily="34" charset="0"/>
                <a:cs typeface="Tahoma" pitchFamily="34" charset="0"/>
              </a:rPr>
              <a:t> de </a:t>
            </a:r>
            <a:r>
              <a:rPr lang="en-GB" altLang="tr-TR" kern="0" dirty="0" err="1">
                <a:solidFill>
                  <a:srgbClr val="002060"/>
                </a:solidFill>
                <a:latin typeface="Tahoma" pitchFamily="34" charset="0"/>
                <a:cs typeface="Tahoma" pitchFamily="34" charset="0"/>
              </a:rPr>
              <a:t>yazılmalı</a:t>
            </a:r>
            <a:r>
              <a:rPr lang="tr-TR" altLang="tr-TR" kern="0" dirty="0" err="1">
                <a:solidFill>
                  <a:srgbClr val="002060"/>
                </a:solidFill>
                <a:latin typeface="Tahoma" pitchFamily="34" charset="0"/>
                <a:cs typeface="Tahoma" pitchFamily="34" charset="0"/>
              </a:rPr>
              <a:t>dır</a:t>
            </a:r>
            <a:r>
              <a:rPr lang="tr-TR" altLang="tr-TR" kern="0" dirty="0">
                <a:solidFill>
                  <a:srgbClr val="002060"/>
                </a:solidFill>
                <a:latin typeface="Tahoma" pitchFamily="34" charset="0"/>
                <a:cs typeface="Tahoma" pitchFamily="34" charset="0"/>
              </a:rPr>
              <a:t>.</a:t>
            </a:r>
            <a:endParaRPr lang="en-GB" altLang="tr-TR" kern="0" dirty="0">
              <a:solidFill>
                <a:srgbClr val="002060"/>
              </a:solidFill>
              <a:latin typeface="Tahoma" pitchFamily="34" charset="0"/>
              <a:cs typeface="Tahoma" pitchFamily="34" charset="0"/>
            </a:endParaRPr>
          </a:p>
          <a:p>
            <a:pPr marL="742950" lvl="1" indent="-285750" algn="l">
              <a:lnSpc>
                <a:spcPct val="90000"/>
              </a:lnSpc>
              <a:spcBef>
                <a:spcPts val="400"/>
              </a:spcBef>
              <a:buFont typeface="Arial"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en-GB" altLang="tr-TR" sz="1000" kern="0" dirty="0">
              <a:solidFill>
                <a:srgbClr val="002060"/>
              </a:solidFill>
              <a:latin typeface="Tahoma" pitchFamily="34" charset="0"/>
              <a:cs typeface="Tahoma" pitchFamily="34" charset="0"/>
            </a:endParaRPr>
          </a:p>
          <a:p>
            <a:pPr marL="742950" lvl="1" indent="-285750" algn="l">
              <a:lnSpc>
                <a:spcPct val="90000"/>
              </a:lnSpc>
              <a:spcBef>
                <a:spcPts val="400"/>
              </a:spcBef>
              <a:buFont typeface="Arial"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002060"/>
                </a:solidFill>
                <a:latin typeface="Tahoma" pitchFamily="34" charset="0"/>
                <a:cs typeface="Tahoma" pitchFamily="34" charset="0"/>
              </a:rPr>
              <a:t>İ</a:t>
            </a:r>
            <a:r>
              <a:rPr lang="en-GB" altLang="tr-TR" kern="0" dirty="0" err="1">
                <a:solidFill>
                  <a:srgbClr val="002060"/>
                </a:solidFill>
                <a:latin typeface="Tahoma" pitchFamily="34" charset="0"/>
                <a:cs typeface="Tahoma" pitchFamily="34" charset="0"/>
              </a:rPr>
              <a:t>stemler</a:t>
            </a:r>
            <a:r>
              <a:rPr lang="en-GB" altLang="tr-TR" kern="0" dirty="0">
                <a:solidFill>
                  <a:srgbClr val="002060"/>
                </a:solidFill>
                <a:latin typeface="Tahoma" pitchFamily="34" charset="0"/>
                <a:cs typeface="Tahoma" pitchFamily="34" charset="0"/>
              </a:rPr>
              <a:t> </a:t>
            </a:r>
            <a:r>
              <a:rPr lang="tr-TR" altLang="tr-TR" kern="0" dirty="0">
                <a:solidFill>
                  <a:srgbClr val="002060"/>
                </a:solidFill>
                <a:latin typeface="Tahoma" pitchFamily="34" charset="0"/>
                <a:cs typeface="Tahoma" pitchFamily="34" charset="0"/>
              </a:rPr>
              <a:t>kesinlikle </a:t>
            </a:r>
            <a:r>
              <a:rPr lang="en-GB" altLang="tr-TR" kern="0" dirty="0" err="1">
                <a:solidFill>
                  <a:srgbClr val="002060"/>
                </a:solidFill>
                <a:latin typeface="Tahoma" pitchFamily="34" charset="0"/>
                <a:cs typeface="Tahoma" pitchFamily="34" charset="0"/>
              </a:rPr>
              <a:t>parça</a:t>
            </a:r>
            <a:r>
              <a:rPr lang="en-GB" altLang="tr-TR" kern="0" dirty="0">
                <a:solidFill>
                  <a:srgbClr val="002060"/>
                </a:solidFill>
                <a:latin typeface="Tahoma" pitchFamily="34" charset="0"/>
                <a:cs typeface="Tahoma" pitchFamily="34" charset="0"/>
              </a:rPr>
              <a:t> </a:t>
            </a:r>
            <a:r>
              <a:rPr lang="en-GB" altLang="tr-TR" kern="0" dirty="0" err="1">
                <a:solidFill>
                  <a:srgbClr val="002060"/>
                </a:solidFill>
                <a:latin typeface="Tahoma" pitchFamily="34" charset="0"/>
                <a:cs typeface="Tahoma" pitchFamily="34" charset="0"/>
              </a:rPr>
              <a:t>listesi</a:t>
            </a:r>
            <a:r>
              <a:rPr lang="en-GB" altLang="tr-TR" kern="0" dirty="0">
                <a:solidFill>
                  <a:srgbClr val="002060"/>
                </a:solidFill>
                <a:latin typeface="Tahoma" pitchFamily="34" charset="0"/>
                <a:cs typeface="Tahoma" pitchFamily="34" charset="0"/>
              </a:rPr>
              <a:t> </a:t>
            </a:r>
            <a:r>
              <a:rPr lang="en-GB" altLang="tr-TR" kern="0" dirty="0" err="1">
                <a:solidFill>
                  <a:srgbClr val="002060"/>
                </a:solidFill>
                <a:latin typeface="Tahoma" pitchFamily="34" charset="0"/>
                <a:cs typeface="Tahoma" pitchFamily="34" charset="0"/>
              </a:rPr>
              <a:t>gibi</a:t>
            </a:r>
            <a:r>
              <a:rPr lang="en-GB" altLang="tr-TR" kern="0" dirty="0">
                <a:solidFill>
                  <a:srgbClr val="002060"/>
                </a:solidFill>
                <a:latin typeface="Tahoma" pitchFamily="34" charset="0"/>
                <a:cs typeface="Tahoma" pitchFamily="34" charset="0"/>
              </a:rPr>
              <a:t> </a:t>
            </a:r>
            <a:r>
              <a:rPr lang="en-GB" altLang="tr-TR" kern="0" dirty="0" err="1">
                <a:solidFill>
                  <a:srgbClr val="002060"/>
                </a:solidFill>
                <a:latin typeface="Tahoma" pitchFamily="34" charset="0"/>
                <a:cs typeface="Tahoma" pitchFamily="34" charset="0"/>
              </a:rPr>
              <a:t>yazılmamalı</a:t>
            </a:r>
            <a:r>
              <a:rPr lang="tr-TR" altLang="tr-TR" kern="0" dirty="0" err="1">
                <a:solidFill>
                  <a:srgbClr val="002060"/>
                </a:solidFill>
                <a:latin typeface="Tahoma" pitchFamily="34" charset="0"/>
                <a:cs typeface="Tahoma" pitchFamily="34" charset="0"/>
              </a:rPr>
              <a:t>dır</a:t>
            </a:r>
            <a:r>
              <a:rPr lang="en-GB" altLang="tr-TR" kern="0" dirty="0">
                <a:solidFill>
                  <a:srgbClr val="002060"/>
                </a:solidFill>
                <a:latin typeface="Tahoma" pitchFamily="34" charset="0"/>
                <a:cs typeface="Tahoma" pitchFamily="34" charset="0"/>
              </a:rPr>
              <a:t>.</a:t>
            </a:r>
          </a:p>
          <a:p>
            <a:pPr marL="742950" lvl="1" indent="-285750" algn="l">
              <a:lnSpc>
                <a:spcPct val="90000"/>
              </a:lnSpc>
              <a:spcBef>
                <a:spcPts val="400"/>
              </a:spcBef>
              <a:buFont typeface="Arial"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en-GB" altLang="tr-TR" sz="1000" kern="0" dirty="0">
              <a:solidFill>
                <a:srgbClr val="002060"/>
              </a:solidFill>
              <a:latin typeface="Tahoma" pitchFamily="34" charset="0"/>
              <a:cs typeface="Tahoma" pitchFamily="34" charset="0"/>
            </a:endParaRPr>
          </a:p>
          <a:p>
            <a:pPr marL="742950" lvl="1" indent="-285750" algn="l">
              <a:lnSpc>
                <a:spcPct val="90000"/>
              </a:lnSpc>
              <a:spcBef>
                <a:spcPts val="400"/>
              </a:spcBef>
              <a:buFont typeface="Arial"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altLang="tr-TR" kern="0" dirty="0" err="1">
                <a:solidFill>
                  <a:srgbClr val="002060"/>
                </a:solidFill>
                <a:latin typeface="Tahoma" pitchFamily="34" charset="0"/>
                <a:cs typeface="Tahoma" pitchFamily="34" charset="0"/>
              </a:rPr>
              <a:t>İstemlerde</a:t>
            </a:r>
            <a:r>
              <a:rPr lang="en-GB" altLang="tr-TR" kern="0" dirty="0">
                <a:solidFill>
                  <a:srgbClr val="002060"/>
                </a:solidFill>
                <a:latin typeface="Tahoma" pitchFamily="34" charset="0"/>
                <a:cs typeface="Tahoma" pitchFamily="34" charset="0"/>
              </a:rPr>
              <a:t> </a:t>
            </a:r>
            <a:r>
              <a:rPr lang="tr-TR" altLang="tr-TR" kern="0" dirty="0">
                <a:solidFill>
                  <a:srgbClr val="002060"/>
                </a:solidFill>
                <a:latin typeface="Tahoma" pitchFamily="34" charset="0"/>
                <a:cs typeface="Tahoma" pitchFamily="34" charset="0"/>
              </a:rPr>
              <a:t>daha özel, kolay, hızlı gibi</a:t>
            </a:r>
            <a:r>
              <a:rPr lang="en-GB" altLang="tr-TR" kern="0" dirty="0">
                <a:solidFill>
                  <a:srgbClr val="002060"/>
                </a:solidFill>
                <a:latin typeface="Tahoma" pitchFamily="34" charset="0"/>
                <a:cs typeface="Tahoma" pitchFamily="34" charset="0"/>
              </a:rPr>
              <a:t>  </a:t>
            </a:r>
            <a:r>
              <a:rPr lang="en-GB" altLang="tr-TR" kern="0" dirty="0" err="1">
                <a:solidFill>
                  <a:srgbClr val="002060"/>
                </a:solidFill>
                <a:latin typeface="Tahoma" pitchFamily="34" charset="0"/>
                <a:cs typeface="Tahoma" pitchFamily="34" charset="0"/>
              </a:rPr>
              <a:t>sıfatlar</a:t>
            </a:r>
            <a:r>
              <a:rPr lang="en-GB" altLang="tr-TR" kern="0" dirty="0">
                <a:solidFill>
                  <a:srgbClr val="002060"/>
                </a:solidFill>
                <a:latin typeface="Tahoma" pitchFamily="34" charset="0"/>
                <a:cs typeface="Tahoma" pitchFamily="34" charset="0"/>
              </a:rPr>
              <a:t> </a:t>
            </a:r>
            <a:r>
              <a:rPr lang="en-GB" altLang="tr-TR" kern="0" dirty="0" err="1">
                <a:solidFill>
                  <a:srgbClr val="002060"/>
                </a:solidFill>
                <a:latin typeface="Tahoma" pitchFamily="34" charset="0"/>
                <a:cs typeface="Tahoma" pitchFamily="34" charset="0"/>
              </a:rPr>
              <a:t>kullanılmamalı</a:t>
            </a:r>
            <a:r>
              <a:rPr lang="tr-TR" altLang="tr-TR" kern="0" dirty="0">
                <a:solidFill>
                  <a:srgbClr val="002060"/>
                </a:solidFill>
                <a:latin typeface="Tahoma" pitchFamily="34" charset="0"/>
                <a:cs typeface="Tahoma" pitchFamily="34" charset="0"/>
              </a:rPr>
              <a:t>.</a:t>
            </a:r>
            <a:endParaRPr lang="en-GB" altLang="tr-TR" kern="0" dirty="0">
              <a:solidFill>
                <a:srgbClr val="002060"/>
              </a:solidFill>
              <a:latin typeface="Tahoma" pitchFamily="34" charset="0"/>
              <a:cs typeface="Tahoma" pitchFamily="34" charset="0"/>
            </a:endParaRPr>
          </a:p>
          <a:p>
            <a:pPr marL="742950" lvl="1" indent="-285750" algn="l">
              <a:lnSpc>
                <a:spcPct val="90000"/>
              </a:lnSpc>
              <a:spcBef>
                <a:spcPts val="400"/>
              </a:spcBef>
              <a:buFont typeface="Arial"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en-GB" altLang="tr-TR" sz="1000" kern="0" dirty="0">
              <a:solidFill>
                <a:srgbClr val="002060"/>
              </a:solidFill>
              <a:latin typeface="Tahoma" pitchFamily="34" charset="0"/>
              <a:cs typeface="Tahoma" pitchFamily="34" charset="0"/>
            </a:endParaRPr>
          </a:p>
          <a:p>
            <a:pPr marL="742950" lvl="1" indent="-285750" algn="l">
              <a:lnSpc>
                <a:spcPct val="90000"/>
              </a:lnSpc>
              <a:spcBef>
                <a:spcPts val="400"/>
              </a:spcBef>
              <a:buFont typeface="Arial"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altLang="tr-TR" u="sng" kern="0" dirty="0" err="1">
                <a:solidFill>
                  <a:srgbClr val="002060"/>
                </a:solidFill>
                <a:latin typeface="Tahoma" pitchFamily="34" charset="0"/>
                <a:cs typeface="Tahoma" pitchFamily="34" charset="0"/>
              </a:rPr>
              <a:t>Buluşun</a:t>
            </a:r>
            <a:r>
              <a:rPr lang="en-GB" altLang="tr-TR" u="sng" kern="0" dirty="0">
                <a:solidFill>
                  <a:srgbClr val="002060"/>
                </a:solidFill>
                <a:latin typeface="Tahoma" pitchFamily="34" charset="0"/>
                <a:cs typeface="Tahoma" pitchFamily="34" charset="0"/>
              </a:rPr>
              <a:t> </a:t>
            </a:r>
            <a:r>
              <a:rPr lang="en-GB" altLang="tr-TR" u="sng" kern="0" dirty="0" err="1">
                <a:solidFill>
                  <a:srgbClr val="002060"/>
                </a:solidFill>
                <a:latin typeface="Tahoma" pitchFamily="34" charset="0"/>
                <a:cs typeface="Tahoma" pitchFamily="34" charset="0"/>
              </a:rPr>
              <a:t>çözdüğü</a:t>
            </a:r>
            <a:r>
              <a:rPr lang="en-GB" altLang="tr-TR" u="sng" kern="0" dirty="0">
                <a:solidFill>
                  <a:srgbClr val="002060"/>
                </a:solidFill>
                <a:latin typeface="Tahoma" pitchFamily="34" charset="0"/>
                <a:cs typeface="Tahoma" pitchFamily="34" charset="0"/>
              </a:rPr>
              <a:t> </a:t>
            </a:r>
            <a:r>
              <a:rPr lang="en-GB" altLang="tr-TR" u="sng" kern="0" dirty="0" err="1">
                <a:solidFill>
                  <a:srgbClr val="002060"/>
                </a:solidFill>
                <a:latin typeface="Tahoma" pitchFamily="34" charset="0"/>
                <a:cs typeface="Tahoma" pitchFamily="34" charset="0"/>
              </a:rPr>
              <a:t>teknik</a:t>
            </a:r>
            <a:r>
              <a:rPr lang="en-GB" altLang="tr-TR" u="sng" kern="0" dirty="0">
                <a:solidFill>
                  <a:srgbClr val="002060"/>
                </a:solidFill>
                <a:latin typeface="Tahoma" pitchFamily="34" charset="0"/>
                <a:cs typeface="Tahoma" pitchFamily="34" charset="0"/>
              </a:rPr>
              <a:t> </a:t>
            </a:r>
            <a:r>
              <a:rPr lang="en-GB" altLang="tr-TR" u="sng" kern="0" dirty="0" err="1">
                <a:solidFill>
                  <a:srgbClr val="002060"/>
                </a:solidFill>
                <a:latin typeface="Tahoma" pitchFamily="34" charset="0"/>
                <a:cs typeface="Tahoma" pitchFamily="34" charset="0"/>
              </a:rPr>
              <a:t>soruna</a:t>
            </a:r>
            <a:r>
              <a:rPr lang="en-GB" altLang="tr-TR" u="sng" kern="0" dirty="0">
                <a:solidFill>
                  <a:srgbClr val="002060"/>
                </a:solidFill>
                <a:latin typeface="Tahoma" pitchFamily="34" charset="0"/>
                <a:cs typeface="Tahoma" pitchFamily="34" charset="0"/>
              </a:rPr>
              <a:t> </a:t>
            </a:r>
            <a:r>
              <a:rPr lang="en-GB" altLang="tr-TR" u="sng" kern="0" dirty="0" err="1">
                <a:solidFill>
                  <a:srgbClr val="002060"/>
                </a:solidFill>
                <a:latin typeface="Tahoma" pitchFamily="34" charset="0"/>
                <a:cs typeface="Tahoma" pitchFamily="34" charset="0"/>
              </a:rPr>
              <a:t>direk</a:t>
            </a:r>
            <a:r>
              <a:rPr lang="en-GB" altLang="tr-TR" u="sng" kern="0" dirty="0">
                <a:solidFill>
                  <a:srgbClr val="002060"/>
                </a:solidFill>
                <a:latin typeface="Tahoma" pitchFamily="34" charset="0"/>
                <a:cs typeface="Tahoma" pitchFamily="34" charset="0"/>
              </a:rPr>
              <a:t> </a:t>
            </a:r>
            <a:r>
              <a:rPr lang="en-GB" altLang="tr-TR" u="sng" kern="0" dirty="0" err="1">
                <a:solidFill>
                  <a:srgbClr val="002060"/>
                </a:solidFill>
                <a:latin typeface="Tahoma" pitchFamily="34" charset="0"/>
                <a:cs typeface="Tahoma" pitchFamily="34" charset="0"/>
              </a:rPr>
              <a:t>hizmet</a:t>
            </a:r>
            <a:r>
              <a:rPr lang="en-GB" altLang="tr-TR" u="sng" kern="0" dirty="0">
                <a:solidFill>
                  <a:srgbClr val="002060"/>
                </a:solidFill>
                <a:latin typeface="Tahoma" pitchFamily="34" charset="0"/>
                <a:cs typeface="Tahoma" pitchFamily="34" charset="0"/>
              </a:rPr>
              <a:t> </a:t>
            </a:r>
            <a:r>
              <a:rPr lang="en-GB" altLang="tr-TR" u="sng" kern="0" dirty="0" err="1">
                <a:solidFill>
                  <a:srgbClr val="002060"/>
                </a:solidFill>
                <a:latin typeface="Tahoma" pitchFamily="34" charset="0"/>
                <a:cs typeface="Tahoma" pitchFamily="34" charset="0"/>
              </a:rPr>
              <a:t>etmeyen</a:t>
            </a:r>
            <a:r>
              <a:rPr lang="en-GB" altLang="tr-TR" u="sng" kern="0" dirty="0">
                <a:solidFill>
                  <a:srgbClr val="002060"/>
                </a:solidFill>
                <a:latin typeface="Tahoma" pitchFamily="34" charset="0"/>
                <a:cs typeface="Tahoma" pitchFamily="34" charset="0"/>
              </a:rPr>
              <a:t> </a:t>
            </a:r>
            <a:r>
              <a:rPr lang="en-GB" altLang="tr-TR" u="sng" kern="0" dirty="0" err="1">
                <a:solidFill>
                  <a:srgbClr val="002060"/>
                </a:solidFill>
                <a:latin typeface="Tahoma" pitchFamily="34" charset="0"/>
                <a:cs typeface="Tahoma" pitchFamily="34" charset="0"/>
              </a:rPr>
              <a:t>unsurlardan</a:t>
            </a:r>
            <a:r>
              <a:rPr lang="en-GB" altLang="tr-TR" u="sng" kern="0" dirty="0">
                <a:solidFill>
                  <a:srgbClr val="002060"/>
                </a:solidFill>
                <a:latin typeface="Tahoma" pitchFamily="34" charset="0"/>
                <a:cs typeface="Tahoma" pitchFamily="34" charset="0"/>
              </a:rPr>
              <a:t> </a:t>
            </a:r>
            <a:r>
              <a:rPr lang="tr-TR" altLang="tr-TR" u="sng" kern="0" dirty="0">
                <a:solidFill>
                  <a:srgbClr val="002060"/>
                </a:solidFill>
                <a:latin typeface="Tahoma" pitchFamily="34" charset="0"/>
                <a:cs typeface="Tahoma" pitchFamily="34" charset="0"/>
              </a:rPr>
              <a:t>istemlerde bahsetmeye gerek yoktur.</a:t>
            </a:r>
            <a:r>
              <a:rPr lang="tr-TR" altLang="tr-TR" kern="0" dirty="0">
                <a:solidFill>
                  <a:srgbClr val="002060"/>
                </a:solidFill>
                <a:latin typeface="Tahoma" pitchFamily="34" charset="0"/>
                <a:cs typeface="Tahoma" pitchFamily="34" charset="0"/>
              </a:rPr>
              <a:t> Lakin farklı teknik alanlardaki dokümanların, buluşun yeniliği veya buluş basamağını değerlendirilmesinde kapsama dahil olmaması için korumayı istediğimiz spesifik alana ait, jenerik terimler istemlerde sıklıkla kullanılmaktadır.</a:t>
            </a:r>
          </a:p>
          <a:p>
            <a:pPr marL="742950" lvl="1" indent="-285750" algn="l">
              <a:lnSpc>
                <a:spcPct val="90000"/>
              </a:lnSpc>
              <a:spcBef>
                <a:spcPts val="400"/>
              </a:spcBef>
              <a:buFont typeface="Arial"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000" kern="0" dirty="0">
              <a:solidFill>
                <a:srgbClr val="002060"/>
              </a:solidFill>
              <a:latin typeface="Tahoma" pitchFamily="34" charset="0"/>
              <a:cs typeface="Tahoma" pitchFamily="34" charset="0"/>
            </a:endParaRPr>
          </a:p>
          <a:p>
            <a:pPr marL="742950" lvl="1" indent="-285750" algn="l">
              <a:lnSpc>
                <a:spcPct val="90000"/>
              </a:lnSpc>
              <a:spcBef>
                <a:spcPts val="400"/>
              </a:spcBef>
              <a:buFont typeface="Arial"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002060"/>
                </a:solidFill>
                <a:latin typeface="Tahoma" pitchFamily="34" charset="0"/>
                <a:cs typeface="Tahoma" pitchFamily="34" charset="0"/>
              </a:rPr>
              <a:t>İstemlerin kendi içinde ve istemler ile tarifname arasında tutarsızlık olmamalıdır. </a:t>
            </a:r>
            <a:endParaRPr lang="en-GB" altLang="tr-TR" kern="0" dirty="0">
              <a:solidFill>
                <a:srgbClr val="002060"/>
              </a:solidFill>
              <a:latin typeface="Tahoma" pitchFamily="34" charset="0"/>
              <a:cs typeface="Tahoma" pitchFamily="34" charset="0"/>
            </a:endParaRPr>
          </a:p>
        </p:txBody>
      </p:sp>
    </p:spTree>
    <p:extLst>
      <p:ext uri="{BB962C8B-B14F-4D97-AF65-F5344CB8AC3E}">
        <p14:creationId xmlns:p14="http://schemas.microsoft.com/office/powerpoint/2010/main" val="1224442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04C65E3-87FF-17FB-0AC3-0AA8D2B25C7D}"/>
              </a:ext>
            </a:extLst>
          </p:cNvPr>
          <p:cNvPicPr>
            <a:picLocks noChangeAspect="1"/>
          </p:cNvPicPr>
          <p:nvPr/>
        </p:nvPicPr>
        <p:blipFill>
          <a:blip r:embed="rId2"/>
          <a:stretch>
            <a:fillRect/>
          </a:stretch>
        </p:blipFill>
        <p:spPr>
          <a:xfrm>
            <a:off x="2021632" y="3733378"/>
            <a:ext cx="7391400" cy="2647950"/>
          </a:xfrm>
          <a:prstGeom prst="rect">
            <a:avLst/>
          </a:prstGeom>
        </p:spPr>
      </p:pic>
      <p:sp>
        <p:nvSpPr>
          <p:cNvPr id="3" name="Rectangle 2">
            <a:extLst>
              <a:ext uri="{FF2B5EF4-FFF2-40B4-BE49-F238E27FC236}">
                <a16:creationId xmlns:a16="http://schemas.microsoft.com/office/drawing/2014/main" id="{28DFA59B-385D-CAB9-EBE3-D787FAD2591E}"/>
              </a:ext>
            </a:extLst>
          </p:cNvPr>
          <p:cNvSpPr txBox="1">
            <a:spLocks noChangeArrowheads="1"/>
          </p:cNvSpPr>
          <p:nvPr/>
        </p:nvSpPr>
        <p:spPr>
          <a:xfrm>
            <a:off x="1643807" y="476672"/>
            <a:ext cx="8147050" cy="3168352"/>
          </a:xfrm>
          <a:prstGeom prst="rect">
            <a:avLst/>
          </a:prstGeom>
        </p:spPr>
        <p:txBody>
          <a:bodyPr lIns="90000" tIns="46800" rIns="90000" bIns="4680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pPr>
            <a:r>
              <a:rPr lang="tr-TR" altLang="tr-TR" sz="1800" b="1" dirty="0">
                <a:solidFill>
                  <a:srgbClr val="193F6C"/>
                </a:solidFill>
                <a:latin typeface="Arial" charset="0"/>
                <a:cs typeface="Arial" charset="0"/>
              </a:rPr>
              <a:t>Patent Tarifnamesinin Bölümleri</a:t>
            </a:r>
          </a:p>
          <a:p>
            <a:pPr marL="0" indent="0">
              <a:spcBef>
                <a:spcPts val="450"/>
              </a:spcBef>
              <a:buFont typeface="Arial" panose="020B0604020202020204" pitchFamily="34" charset="0"/>
              <a:buNone/>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pPr>
            <a:r>
              <a:rPr lang="tr-TR" altLang="tr-TR" sz="1800" b="1" dirty="0">
                <a:solidFill>
                  <a:srgbClr val="193F6C"/>
                </a:solidFill>
                <a:latin typeface="Arial" charset="0"/>
                <a:cs typeface="Arial" charset="0"/>
              </a:rPr>
              <a:t> </a:t>
            </a:r>
          </a:p>
          <a:p>
            <a:pPr marL="0" indent="0">
              <a:spcBef>
                <a:spcPts val="450"/>
              </a:spcBef>
              <a:buFont typeface="Arial" panose="020B0604020202020204" pitchFamily="34" charset="0"/>
              <a:buNone/>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pPr>
            <a:r>
              <a:rPr lang="tr-TR" altLang="tr-TR" sz="1800" b="1" dirty="0">
                <a:solidFill>
                  <a:srgbClr val="193F6C"/>
                </a:solidFill>
                <a:latin typeface="Arial" charset="0"/>
                <a:cs typeface="Arial" charset="0"/>
              </a:rPr>
              <a:t>İstemler</a:t>
            </a:r>
          </a:p>
          <a:p>
            <a:pPr lvl="1">
              <a:lnSpc>
                <a:spcPct val="150000"/>
              </a:lnSpc>
              <a:spcBef>
                <a:spcPts val="400"/>
              </a:spcBef>
              <a:buFont typeface="Wingdings" panose="05000000000000000000" pitchFamily="2" charset="2"/>
              <a:buChar char="Ø"/>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kern="0" dirty="0">
                <a:solidFill>
                  <a:srgbClr val="595959"/>
                </a:solidFill>
                <a:latin typeface="Arial" panose="020B0604020202020204" pitchFamily="34" charset="0"/>
                <a:cs typeface="Arial" panose="020B0604020202020204" pitchFamily="34" charset="0"/>
              </a:rPr>
              <a:t>B</a:t>
            </a:r>
            <a:r>
              <a:rPr lang="en-GB" altLang="tr-TR" sz="1800" kern="0" dirty="0" err="1">
                <a:solidFill>
                  <a:srgbClr val="595959"/>
                </a:solidFill>
                <a:latin typeface="Arial" panose="020B0604020202020204" pitchFamily="34" charset="0"/>
                <a:cs typeface="Arial" panose="020B0604020202020204" pitchFamily="34" charset="0"/>
              </a:rPr>
              <a:t>ağımlı</a:t>
            </a:r>
            <a:r>
              <a:rPr lang="en-GB" altLang="tr-TR" sz="1800" kern="0" dirty="0">
                <a:solidFill>
                  <a:srgbClr val="595959"/>
                </a:solidFill>
                <a:latin typeface="Arial" panose="020B0604020202020204" pitchFamily="34" charset="0"/>
                <a:cs typeface="Arial" panose="020B0604020202020204" pitchFamily="34" charset="0"/>
              </a:rPr>
              <a:t> ve </a:t>
            </a:r>
            <a:r>
              <a:rPr lang="en-GB" altLang="tr-TR" sz="1800" kern="0" dirty="0" err="1">
                <a:solidFill>
                  <a:srgbClr val="595959"/>
                </a:solidFill>
                <a:latin typeface="Arial" panose="020B0604020202020204" pitchFamily="34" charset="0"/>
                <a:cs typeface="Arial" panose="020B0604020202020204" pitchFamily="34" charset="0"/>
              </a:rPr>
              <a:t>bağımsız</a:t>
            </a:r>
            <a:r>
              <a:rPr lang="en-GB" altLang="tr-TR" sz="1800" kern="0" dirty="0">
                <a:solidFill>
                  <a:srgbClr val="595959"/>
                </a:solidFill>
                <a:latin typeface="Arial" panose="020B0604020202020204" pitchFamily="34" charset="0"/>
                <a:cs typeface="Arial" panose="020B0604020202020204" pitchFamily="34" charset="0"/>
              </a:rPr>
              <a:t> </a:t>
            </a:r>
            <a:r>
              <a:rPr lang="tr-TR" altLang="tr-TR" sz="1800" kern="0" dirty="0">
                <a:solidFill>
                  <a:srgbClr val="595959"/>
                </a:solidFill>
                <a:latin typeface="Arial" panose="020B0604020202020204" pitchFamily="34" charset="0"/>
                <a:cs typeface="Arial" panose="020B0604020202020204" pitchFamily="34" charset="0"/>
              </a:rPr>
              <a:t>olmak üzere iki istem tipi vardır.</a:t>
            </a:r>
            <a:r>
              <a:rPr lang="en-GB" altLang="tr-TR" sz="1800" kern="0" dirty="0">
                <a:solidFill>
                  <a:srgbClr val="595959"/>
                </a:solidFill>
                <a:latin typeface="Arial" panose="020B0604020202020204" pitchFamily="34" charset="0"/>
                <a:cs typeface="Arial" panose="020B0604020202020204" pitchFamily="34" charset="0"/>
              </a:rPr>
              <a:t> </a:t>
            </a:r>
            <a:endParaRPr lang="tr-TR" altLang="tr-TR" sz="1800" kern="0" dirty="0">
              <a:solidFill>
                <a:srgbClr val="595959"/>
              </a:solidFill>
              <a:latin typeface="Arial" panose="020B0604020202020204" pitchFamily="34" charset="0"/>
              <a:cs typeface="Arial" panose="020B0604020202020204" pitchFamily="34" charset="0"/>
            </a:endParaRPr>
          </a:p>
          <a:p>
            <a:pPr lvl="1">
              <a:lnSpc>
                <a:spcPct val="150000"/>
              </a:lnSpc>
              <a:spcBef>
                <a:spcPts val="400"/>
              </a:spcBef>
              <a:buFont typeface="Wingdings" panose="05000000000000000000" pitchFamily="2" charset="2"/>
              <a:buChar char="Ø"/>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kern="0" dirty="0">
                <a:solidFill>
                  <a:srgbClr val="595959"/>
                </a:solidFill>
                <a:latin typeface="Arial" panose="020B0604020202020204" pitchFamily="34" charset="0"/>
                <a:cs typeface="Arial" panose="020B0604020202020204" pitchFamily="34" charset="0"/>
              </a:rPr>
              <a:t>Bağımsız istem, önceki teknik ve karakterize edici kısım olmak üzere iki bölümden oluşur. Karakterize edici kısım, yenilikçi unsurları içermektedir. Bunun yanında, yenilikçi unsurların iş yapışını da içerebilmektedir. </a:t>
            </a:r>
          </a:p>
          <a:p>
            <a:pPr>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pPr>
            <a:endParaRPr lang="tr-TR" altLang="tr-TR" sz="1800" b="1" dirty="0">
              <a:solidFill>
                <a:srgbClr val="193F6C"/>
              </a:solidFill>
              <a:latin typeface="Arial" charset="0"/>
              <a:cs typeface="Arial" charset="0"/>
            </a:endParaRPr>
          </a:p>
          <a:p>
            <a:pPr>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pPr>
            <a:endParaRPr lang="tr-TR" altLang="tr-TR" sz="1800" b="1" dirty="0">
              <a:solidFill>
                <a:srgbClr val="193F6C"/>
              </a:solidFill>
              <a:latin typeface="Arial" charset="0"/>
              <a:cs typeface="Arial" charset="0"/>
            </a:endParaRPr>
          </a:p>
          <a:p>
            <a:pPr>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pPr>
            <a:endParaRPr lang="tr-TR" altLang="tr-TR" sz="1800" b="1" dirty="0">
              <a:solidFill>
                <a:srgbClr val="193F6C"/>
              </a:solidFill>
              <a:latin typeface="Arial" charset="0"/>
              <a:cs typeface="Arial" charset="0"/>
            </a:endParaRPr>
          </a:p>
          <a:p>
            <a:pPr>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pPr>
            <a:endParaRPr lang="tr-TR" altLang="tr-TR" sz="1800" b="1" dirty="0">
              <a:solidFill>
                <a:srgbClr val="193F6C"/>
              </a:solidFill>
              <a:latin typeface="Arial" charset="0"/>
              <a:cs typeface="Arial" charset="0"/>
            </a:endParaRPr>
          </a:p>
        </p:txBody>
      </p:sp>
    </p:spTree>
    <p:extLst>
      <p:ext uri="{BB962C8B-B14F-4D97-AF65-F5344CB8AC3E}">
        <p14:creationId xmlns:p14="http://schemas.microsoft.com/office/powerpoint/2010/main" val="72676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9905490" y="180914"/>
            <a:ext cx="1869949" cy="724915"/>
          </a:xfrm>
          <a:prstGeom prst="rect">
            <a:avLst/>
          </a:prstGeom>
        </p:spPr>
      </p:pic>
      <p:sp>
        <p:nvSpPr>
          <p:cNvPr id="4" name="object 4"/>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sp>
        <p:nvSpPr>
          <p:cNvPr id="5" name="object 5"/>
          <p:cNvSpPr txBox="1">
            <a:spLocks noGrp="1"/>
          </p:cNvSpPr>
          <p:nvPr>
            <p:ph type="title"/>
          </p:nvPr>
        </p:nvSpPr>
        <p:spPr>
          <a:xfrm>
            <a:off x="1808300" y="809585"/>
            <a:ext cx="949188" cy="382156"/>
          </a:xfrm>
          <a:prstGeom prst="rect">
            <a:avLst/>
          </a:prstGeom>
        </p:spPr>
        <p:txBody>
          <a:bodyPr vert="horz" wrap="square" lIns="0" tIns="12700" rIns="0" bIns="0" rtlCol="0" anchor="ctr">
            <a:spAutoFit/>
          </a:bodyPr>
          <a:lstStyle/>
          <a:p>
            <a:pPr marL="12700">
              <a:lnSpc>
                <a:spcPct val="100000"/>
              </a:lnSpc>
              <a:spcBef>
                <a:spcPts val="100"/>
              </a:spcBef>
            </a:pPr>
            <a:r>
              <a:rPr sz="2400" b="1" spc="-5" dirty="0">
                <a:solidFill>
                  <a:srgbClr val="293878"/>
                </a:solidFill>
                <a:latin typeface="Calibri"/>
                <a:cs typeface="Calibri"/>
              </a:rPr>
              <a:t>B</a:t>
            </a:r>
            <a:r>
              <a:rPr sz="2400" b="1" dirty="0">
                <a:solidFill>
                  <a:srgbClr val="293878"/>
                </a:solidFill>
                <a:latin typeface="Calibri"/>
                <a:cs typeface="Calibri"/>
              </a:rPr>
              <a:t>U</a:t>
            </a:r>
            <a:r>
              <a:rPr sz="2400" b="1" spc="-55" dirty="0">
                <a:solidFill>
                  <a:srgbClr val="293878"/>
                </a:solidFill>
                <a:latin typeface="Calibri"/>
                <a:cs typeface="Calibri"/>
              </a:rPr>
              <a:t>L</a:t>
            </a:r>
            <a:r>
              <a:rPr sz="2400" b="1" dirty="0">
                <a:solidFill>
                  <a:srgbClr val="293878"/>
                </a:solidFill>
                <a:latin typeface="Calibri"/>
                <a:cs typeface="Calibri"/>
              </a:rPr>
              <a:t>UŞ</a:t>
            </a:r>
            <a:endParaRPr sz="2400" dirty="0">
              <a:latin typeface="Calibri"/>
              <a:cs typeface="Calibri"/>
            </a:endParaRPr>
          </a:p>
        </p:txBody>
      </p:sp>
      <p:sp>
        <p:nvSpPr>
          <p:cNvPr id="6" name="object 6"/>
          <p:cNvSpPr txBox="1"/>
          <p:nvPr/>
        </p:nvSpPr>
        <p:spPr>
          <a:xfrm>
            <a:off x="1808300" y="1372011"/>
            <a:ext cx="8708390" cy="4809009"/>
          </a:xfrm>
          <a:prstGeom prst="rect">
            <a:avLst/>
          </a:prstGeom>
        </p:spPr>
        <p:txBody>
          <a:bodyPr vert="horz" wrap="square" lIns="0" tIns="12700" rIns="0" bIns="0" rtlCol="0">
            <a:spAutoFit/>
          </a:bodyPr>
          <a:lstStyle/>
          <a:p>
            <a:pPr marL="269875" indent="-257810">
              <a:spcBef>
                <a:spcPts val="100"/>
              </a:spcBef>
              <a:buFont typeface="Arial MT"/>
              <a:buChar char="•"/>
              <a:tabLst>
                <a:tab pos="269875" algn="l"/>
                <a:tab pos="270510" algn="l"/>
              </a:tabLst>
            </a:pPr>
            <a:r>
              <a:rPr sz="2800" spc="-5" dirty="0">
                <a:solidFill>
                  <a:srgbClr val="293878"/>
                </a:solidFill>
                <a:latin typeface="Calibri"/>
                <a:cs typeface="Calibri"/>
              </a:rPr>
              <a:t>BELİRLİ</a:t>
            </a:r>
            <a:r>
              <a:rPr sz="2800" spc="15" dirty="0">
                <a:solidFill>
                  <a:srgbClr val="293878"/>
                </a:solidFill>
                <a:latin typeface="Calibri"/>
                <a:cs typeface="Calibri"/>
              </a:rPr>
              <a:t> </a:t>
            </a:r>
            <a:r>
              <a:rPr sz="2800" spc="-5" dirty="0">
                <a:solidFill>
                  <a:srgbClr val="293878"/>
                </a:solidFill>
                <a:latin typeface="Calibri"/>
                <a:cs typeface="Calibri"/>
              </a:rPr>
              <a:t>BİR</a:t>
            </a:r>
            <a:r>
              <a:rPr sz="2800" spc="10" dirty="0">
                <a:solidFill>
                  <a:srgbClr val="293878"/>
                </a:solidFill>
                <a:latin typeface="Calibri"/>
                <a:cs typeface="Calibri"/>
              </a:rPr>
              <a:t> </a:t>
            </a:r>
            <a:r>
              <a:rPr sz="2800" u="heavy" spc="-5" dirty="0">
                <a:solidFill>
                  <a:srgbClr val="293878"/>
                </a:solidFill>
                <a:uFill>
                  <a:solidFill>
                    <a:srgbClr val="293878"/>
                  </a:solidFill>
                </a:uFill>
                <a:latin typeface="Calibri"/>
                <a:cs typeface="Calibri"/>
              </a:rPr>
              <a:t>TEKNİK</a:t>
            </a:r>
            <a:r>
              <a:rPr sz="2800" u="heavy" spc="10" dirty="0">
                <a:solidFill>
                  <a:srgbClr val="293878"/>
                </a:solidFill>
                <a:uFill>
                  <a:solidFill>
                    <a:srgbClr val="293878"/>
                  </a:solidFill>
                </a:uFill>
                <a:latin typeface="Calibri"/>
                <a:cs typeface="Calibri"/>
              </a:rPr>
              <a:t> </a:t>
            </a:r>
            <a:r>
              <a:rPr sz="2800" u="heavy" spc="-10" dirty="0">
                <a:solidFill>
                  <a:srgbClr val="293878"/>
                </a:solidFill>
                <a:uFill>
                  <a:solidFill>
                    <a:srgbClr val="293878"/>
                  </a:solidFill>
                </a:uFill>
                <a:latin typeface="Calibri"/>
                <a:cs typeface="Calibri"/>
              </a:rPr>
              <a:t>PROBLEMİN</a:t>
            </a:r>
            <a:r>
              <a:rPr sz="2800" spc="25" dirty="0">
                <a:solidFill>
                  <a:srgbClr val="293878"/>
                </a:solidFill>
                <a:latin typeface="Calibri"/>
                <a:cs typeface="Calibri"/>
              </a:rPr>
              <a:t> </a:t>
            </a:r>
            <a:r>
              <a:rPr sz="2800" spc="-10" dirty="0">
                <a:solidFill>
                  <a:srgbClr val="293878"/>
                </a:solidFill>
                <a:latin typeface="Calibri"/>
                <a:cs typeface="Calibri"/>
              </a:rPr>
              <a:t>ÇÖZÜMÜNE</a:t>
            </a:r>
            <a:r>
              <a:rPr sz="2800" spc="-5" dirty="0">
                <a:solidFill>
                  <a:srgbClr val="293878"/>
                </a:solidFill>
                <a:latin typeface="Calibri"/>
                <a:cs typeface="Calibri"/>
              </a:rPr>
              <a:t> İLİŞKİN</a:t>
            </a:r>
            <a:r>
              <a:rPr sz="2800" spc="10" dirty="0">
                <a:solidFill>
                  <a:srgbClr val="293878"/>
                </a:solidFill>
                <a:latin typeface="Calibri"/>
                <a:cs typeface="Calibri"/>
              </a:rPr>
              <a:t> </a:t>
            </a:r>
            <a:r>
              <a:rPr sz="2800" u="heavy" spc="-5" dirty="0">
                <a:solidFill>
                  <a:srgbClr val="293878"/>
                </a:solidFill>
                <a:uFill>
                  <a:solidFill>
                    <a:srgbClr val="293878"/>
                  </a:solidFill>
                </a:uFill>
                <a:latin typeface="Calibri"/>
                <a:cs typeface="Calibri"/>
              </a:rPr>
              <a:t>TEKNİK</a:t>
            </a:r>
            <a:r>
              <a:rPr sz="2800" u="heavy" spc="15" dirty="0">
                <a:solidFill>
                  <a:srgbClr val="293878"/>
                </a:solidFill>
                <a:uFill>
                  <a:solidFill>
                    <a:srgbClr val="293878"/>
                  </a:solidFill>
                </a:uFill>
                <a:latin typeface="Calibri"/>
                <a:cs typeface="Calibri"/>
              </a:rPr>
              <a:t> </a:t>
            </a:r>
            <a:r>
              <a:rPr sz="2800" u="heavy" spc="-10" dirty="0">
                <a:solidFill>
                  <a:srgbClr val="293878"/>
                </a:solidFill>
                <a:uFill>
                  <a:solidFill>
                    <a:srgbClr val="293878"/>
                  </a:solidFill>
                </a:uFill>
                <a:latin typeface="Calibri"/>
                <a:cs typeface="Calibri"/>
              </a:rPr>
              <a:t>ÖZELLİĞİ</a:t>
            </a:r>
            <a:r>
              <a:rPr sz="2800" spc="-10" dirty="0">
                <a:solidFill>
                  <a:srgbClr val="293878"/>
                </a:solidFill>
                <a:latin typeface="Calibri"/>
                <a:cs typeface="Calibri"/>
              </a:rPr>
              <a:t> </a:t>
            </a:r>
            <a:r>
              <a:rPr sz="2800" spc="-5" dirty="0">
                <a:solidFill>
                  <a:srgbClr val="293878"/>
                </a:solidFill>
                <a:latin typeface="Calibri"/>
                <a:cs typeface="Calibri"/>
              </a:rPr>
              <a:t>OLAN</a:t>
            </a:r>
            <a:r>
              <a:rPr sz="2800" spc="25" dirty="0">
                <a:solidFill>
                  <a:srgbClr val="293878"/>
                </a:solidFill>
                <a:latin typeface="Calibri"/>
                <a:cs typeface="Calibri"/>
              </a:rPr>
              <a:t> </a:t>
            </a:r>
            <a:r>
              <a:rPr sz="2800" spc="-5" dirty="0">
                <a:solidFill>
                  <a:srgbClr val="293878"/>
                </a:solidFill>
                <a:latin typeface="Calibri"/>
                <a:cs typeface="Calibri"/>
              </a:rPr>
              <a:t>FİKİR</a:t>
            </a:r>
            <a:r>
              <a:rPr sz="2800" dirty="0">
                <a:solidFill>
                  <a:srgbClr val="293878"/>
                </a:solidFill>
                <a:latin typeface="Calibri"/>
                <a:cs typeface="Calibri"/>
              </a:rPr>
              <a:t> </a:t>
            </a:r>
            <a:r>
              <a:rPr sz="2800" spc="-5" dirty="0">
                <a:solidFill>
                  <a:srgbClr val="293878"/>
                </a:solidFill>
                <a:latin typeface="Calibri"/>
                <a:cs typeface="Calibri"/>
              </a:rPr>
              <a:t>ÜRÜNÜ</a:t>
            </a:r>
            <a:endParaRPr sz="2800" dirty="0">
              <a:latin typeface="Calibri"/>
              <a:cs typeface="Calibri"/>
            </a:endParaRPr>
          </a:p>
          <a:p>
            <a:pPr>
              <a:spcBef>
                <a:spcPts val="50"/>
              </a:spcBef>
              <a:buClr>
                <a:srgbClr val="293878"/>
              </a:buClr>
              <a:buFont typeface="Arial MT"/>
              <a:buChar char="•"/>
            </a:pPr>
            <a:endParaRPr sz="2000" dirty="0">
              <a:latin typeface="Calibri"/>
              <a:cs typeface="Calibri"/>
            </a:endParaRPr>
          </a:p>
          <a:p>
            <a:pPr marL="269875" indent="-257810">
              <a:buFont typeface="Arial MT"/>
              <a:buChar char="•"/>
              <a:tabLst>
                <a:tab pos="269875" algn="l"/>
                <a:tab pos="270510" algn="l"/>
              </a:tabLst>
            </a:pPr>
            <a:r>
              <a:rPr sz="2800" spc="-20" dirty="0">
                <a:solidFill>
                  <a:srgbClr val="293878"/>
                </a:solidFill>
                <a:latin typeface="Calibri"/>
                <a:cs typeface="Calibri"/>
              </a:rPr>
              <a:t>KAVRAMSAL</a:t>
            </a:r>
            <a:r>
              <a:rPr sz="2800" spc="5" dirty="0">
                <a:solidFill>
                  <a:srgbClr val="293878"/>
                </a:solidFill>
                <a:latin typeface="Calibri"/>
                <a:cs typeface="Calibri"/>
              </a:rPr>
              <a:t> </a:t>
            </a:r>
            <a:r>
              <a:rPr sz="2800" dirty="0">
                <a:solidFill>
                  <a:srgbClr val="293878"/>
                </a:solidFill>
                <a:latin typeface="Calibri"/>
                <a:cs typeface="Calibri"/>
              </a:rPr>
              <a:t>VE</a:t>
            </a:r>
            <a:r>
              <a:rPr sz="2800" spc="-15" dirty="0">
                <a:solidFill>
                  <a:srgbClr val="293878"/>
                </a:solidFill>
                <a:latin typeface="Calibri"/>
                <a:cs typeface="Calibri"/>
              </a:rPr>
              <a:t> SOYUT</a:t>
            </a:r>
            <a:r>
              <a:rPr sz="2800" spc="10" dirty="0">
                <a:solidFill>
                  <a:srgbClr val="293878"/>
                </a:solidFill>
                <a:latin typeface="Calibri"/>
                <a:cs typeface="Calibri"/>
              </a:rPr>
              <a:t> </a:t>
            </a:r>
            <a:r>
              <a:rPr sz="2800" spc="-5" dirty="0">
                <a:solidFill>
                  <a:srgbClr val="293878"/>
                </a:solidFill>
                <a:latin typeface="Calibri"/>
                <a:cs typeface="Calibri"/>
              </a:rPr>
              <a:t>OLMAMALI</a:t>
            </a:r>
            <a:r>
              <a:rPr sz="2800" spc="10" dirty="0">
                <a:solidFill>
                  <a:srgbClr val="293878"/>
                </a:solidFill>
                <a:latin typeface="Calibri"/>
                <a:cs typeface="Calibri"/>
              </a:rPr>
              <a:t> </a:t>
            </a:r>
            <a:r>
              <a:rPr sz="2800" spc="-20" dirty="0">
                <a:solidFill>
                  <a:srgbClr val="293878"/>
                </a:solidFill>
                <a:latin typeface="Calibri"/>
                <a:cs typeface="Calibri"/>
              </a:rPr>
              <a:t>–SANAYİYE</a:t>
            </a:r>
            <a:r>
              <a:rPr sz="2800" spc="-10" dirty="0">
                <a:solidFill>
                  <a:srgbClr val="293878"/>
                </a:solidFill>
                <a:latin typeface="Calibri"/>
                <a:cs typeface="Calibri"/>
              </a:rPr>
              <a:t> UYGULANABİLİR</a:t>
            </a:r>
            <a:r>
              <a:rPr sz="2800" spc="-5" dirty="0">
                <a:solidFill>
                  <a:srgbClr val="293878"/>
                </a:solidFill>
                <a:latin typeface="Calibri"/>
                <a:cs typeface="Calibri"/>
              </a:rPr>
              <a:t> </a:t>
            </a:r>
            <a:r>
              <a:rPr sz="2800" spc="-10" dirty="0">
                <a:solidFill>
                  <a:srgbClr val="293878"/>
                </a:solidFill>
                <a:latin typeface="Calibri"/>
                <a:cs typeface="Calibri"/>
              </a:rPr>
              <a:t>OLMALI</a:t>
            </a:r>
            <a:endParaRPr lang="tr-TR" sz="2800" spc="-10" dirty="0">
              <a:solidFill>
                <a:srgbClr val="293878"/>
              </a:solidFill>
              <a:latin typeface="Calibri"/>
              <a:cs typeface="Calibri"/>
            </a:endParaRPr>
          </a:p>
          <a:p>
            <a:pPr marL="269875" indent="-257810">
              <a:buFont typeface="Arial MT"/>
              <a:buChar char="•"/>
              <a:tabLst>
                <a:tab pos="269875" algn="l"/>
                <a:tab pos="270510" algn="l"/>
              </a:tabLst>
            </a:pPr>
            <a:endParaRPr lang="tr-TR" sz="2800" spc="-10" dirty="0">
              <a:solidFill>
                <a:srgbClr val="293878"/>
              </a:solidFill>
              <a:latin typeface="Calibri"/>
              <a:cs typeface="Calibri"/>
            </a:endParaRPr>
          </a:p>
          <a:p>
            <a:pPr marL="269875" indent="-257810">
              <a:buFont typeface="Arial MT"/>
              <a:buChar char="•"/>
              <a:tabLst>
                <a:tab pos="269875" algn="l"/>
                <a:tab pos="270510" algn="l"/>
              </a:tabLst>
            </a:pPr>
            <a:r>
              <a:rPr lang="tr-TR" sz="2800" spc="-25" dirty="0">
                <a:solidFill>
                  <a:srgbClr val="293878"/>
                </a:solidFill>
                <a:latin typeface="Calibri"/>
                <a:cs typeface="Calibri"/>
              </a:rPr>
              <a:t>TAMAMEN</a:t>
            </a:r>
            <a:r>
              <a:rPr lang="tr-TR" sz="2800" spc="-5" dirty="0">
                <a:solidFill>
                  <a:srgbClr val="293878"/>
                </a:solidFill>
                <a:latin typeface="Calibri"/>
                <a:cs typeface="Calibri"/>
              </a:rPr>
              <a:t> YENİ</a:t>
            </a:r>
            <a:r>
              <a:rPr lang="tr-TR" sz="2800" dirty="0">
                <a:solidFill>
                  <a:srgbClr val="293878"/>
                </a:solidFill>
                <a:latin typeface="Calibri"/>
                <a:cs typeface="Calibri"/>
              </a:rPr>
              <a:t> </a:t>
            </a:r>
            <a:r>
              <a:rPr lang="tr-TR" sz="2800" spc="-5" dirty="0">
                <a:solidFill>
                  <a:srgbClr val="293878"/>
                </a:solidFill>
                <a:latin typeface="Calibri"/>
                <a:cs typeface="Calibri"/>
              </a:rPr>
              <a:t>OLABİLİR</a:t>
            </a:r>
            <a:r>
              <a:rPr lang="tr-TR" sz="2800" spc="5" dirty="0">
                <a:solidFill>
                  <a:srgbClr val="293878"/>
                </a:solidFill>
                <a:latin typeface="Calibri"/>
                <a:cs typeface="Calibri"/>
              </a:rPr>
              <a:t> </a:t>
            </a:r>
            <a:r>
              <a:rPr lang="tr-TR" sz="2800" spc="-80" dirty="0">
                <a:solidFill>
                  <a:srgbClr val="293878"/>
                </a:solidFill>
                <a:latin typeface="Calibri"/>
                <a:cs typeface="Calibri"/>
              </a:rPr>
              <a:t>YA</a:t>
            </a:r>
            <a:r>
              <a:rPr lang="tr-TR" sz="2800" spc="-5" dirty="0">
                <a:solidFill>
                  <a:srgbClr val="293878"/>
                </a:solidFill>
                <a:latin typeface="Calibri"/>
                <a:cs typeface="Calibri"/>
              </a:rPr>
              <a:t> </a:t>
            </a:r>
            <a:r>
              <a:rPr lang="tr-TR" sz="2800" spc="-20" dirty="0">
                <a:solidFill>
                  <a:srgbClr val="293878"/>
                </a:solidFill>
                <a:latin typeface="Calibri"/>
                <a:cs typeface="Calibri"/>
              </a:rPr>
              <a:t>DA</a:t>
            </a:r>
            <a:r>
              <a:rPr lang="tr-TR" sz="2800" dirty="0">
                <a:solidFill>
                  <a:srgbClr val="293878"/>
                </a:solidFill>
                <a:latin typeface="Calibri"/>
                <a:cs typeface="Calibri"/>
              </a:rPr>
              <a:t> </a:t>
            </a:r>
            <a:r>
              <a:rPr lang="tr-TR" sz="2800" spc="-5" dirty="0">
                <a:solidFill>
                  <a:srgbClr val="293878"/>
                </a:solidFill>
                <a:latin typeface="Calibri"/>
                <a:cs typeface="Calibri"/>
              </a:rPr>
              <a:t>BİLİNEN</a:t>
            </a:r>
            <a:r>
              <a:rPr lang="tr-TR" sz="2800" dirty="0">
                <a:solidFill>
                  <a:srgbClr val="293878"/>
                </a:solidFill>
                <a:latin typeface="Calibri"/>
                <a:cs typeface="Calibri"/>
              </a:rPr>
              <a:t> </a:t>
            </a:r>
            <a:r>
              <a:rPr lang="tr-TR" sz="2800" spc="-5" dirty="0">
                <a:solidFill>
                  <a:srgbClr val="293878"/>
                </a:solidFill>
                <a:latin typeface="Calibri"/>
                <a:cs typeface="Calibri"/>
              </a:rPr>
              <a:t>BİR</a:t>
            </a:r>
            <a:r>
              <a:rPr lang="tr-TR" sz="2800" dirty="0">
                <a:solidFill>
                  <a:srgbClr val="293878"/>
                </a:solidFill>
                <a:latin typeface="Calibri"/>
                <a:cs typeface="Calibri"/>
              </a:rPr>
              <a:t> </a:t>
            </a:r>
            <a:r>
              <a:rPr lang="tr-TR" sz="2800" spc="-5" dirty="0">
                <a:solidFill>
                  <a:srgbClr val="293878"/>
                </a:solidFill>
                <a:latin typeface="Calibri"/>
                <a:cs typeface="Calibri"/>
              </a:rPr>
              <a:t>TEKNİĞİN</a:t>
            </a:r>
            <a:r>
              <a:rPr lang="tr-TR" sz="2800" spc="-10" dirty="0">
                <a:solidFill>
                  <a:srgbClr val="293878"/>
                </a:solidFill>
                <a:latin typeface="Calibri"/>
                <a:cs typeface="Calibri"/>
              </a:rPr>
              <a:t> </a:t>
            </a:r>
            <a:r>
              <a:rPr lang="tr-TR" sz="2800" spc="-5" dirty="0">
                <a:solidFill>
                  <a:srgbClr val="293878"/>
                </a:solidFill>
                <a:latin typeface="Calibri"/>
                <a:cs typeface="Calibri"/>
              </a:rPr>
              <a:t>GELİŞTİRİLMESİ</a:t>
            </a:r>
            <a:r>
              <a:rPr lang="tr-TR" sz="2800" spc="-20" dirty="0">
                <a:solidFill>
                  <a:srgbClr val="293878"/>
                </a:solidFill>
                <a:latin typeface="Calibri"/>
                <a:cs typeface="Calibri"/>
              </a:rPr>
              <a:t> </a:t>
            </a:r>
            <a:r>
              <a:rPr lang="tr-TR" sz="2800" spc="-5" dirty="0">
                <a:solidFill>
                  <a:srgbClr val="293878"/>
                </a:solidFill>
                <a:latin typeface="Calibri"/>
                <a:cs typeface="Calibri"/>
              </a:rPr>
              <a:t>OLABİLİR</a:t>
            </a:r>
            <a:endParaRPr sz="2800" dirty="0">
              <a:latin typeface="Calibri"/>
              <a:cs typeface="Calibri"/>
            </a:endParaRPr>
          </a:p>
          <a:p>
            <a:pPr>
              <a:spcBef>
                <a:spcPts val="40"/>
              </a:spcBef>
              <a:buClr>
                <a:srgbClr val="293878"/>
              </a:buClr>
              <a:buFont typeface="Arial MT"/>
              <a:buChar char="•"/>
            </a:pPr>
            <a:endParaRPr sz="2000" dirty="0">
              <a:latin typeface="Calibri"/>
              <a:cs typeface="Calibri"/>
            </a:endParaRPr>
          </a:p>
          <a:p>
            <a:pPr marL="269875" indent="-257810">
              <a:buFont typeface="Arial MT"/>
              <a:buChar char="•"/>
              <a:tabLst>
                <a:tab pos="269875" algn="l"/>
                <a:tab pos="270510" algn="l"/>
              </a:tabLst>
            </a:pPr>
            <a:r>
              <a:rPr sz="2800" spc="-40" dirty="0">
                <a:solidFill>
                  <a:srgbClr val="293878"/>
                </a:solidFill>
                <a:latin typeface="Calibri"/>
                <a:cs typeface="Calibri"/>
              </a:rPr>
              <a:t>AYNI</a:t>
            </a:r>
            <a:r>
              <a:rPr sz="2800" spc="-10" dirty="0">
                <a:solidFill>
                  <a:srgbClr val="293878"/>
                </a:solidFill>
                <a:latin typeface="Calibri"/>
                <a:cs typeface="Calibri"/>
              </a:rPr>
              <a:t> </a:t>
            </a:r>
            <a:r>
              <a:rPr sz="2800" spc="-5" dirty="0">
                <a:solidFill>
                  <a:srgbClr val="293878"/>
                </a:solidFill>
                <a:latin typeface="Calibri"/>
                <a:cs typeface="Calibri"/>
              </a:rPr>
              <a:t>TEKNİK</a:t>
            </a:r>
            <a:r>
              <a:rPr sz="2800" spc="15" dirty="0">
                <a:solidFill>
                  <a:srgbClr val="293878"/>
                </a:solidFill>
                <a:latin typeface="Calibri"/>
                <a:cs typeface="Calibri"/>
              </a:rPr>
              <a:t> </a:t>
            </a:r>
            <a:r>
              <a:rPr sz="2800" spc="-10" dirty="0">
                <a:solidFill>
                  <a:srgbClr val="293878"/>
                </a:solidFill>
                <a:latin typeface="Calibri"/>
                <a:cs typeface="Calibri"/>
              </a:rPr>
              <a:t>PROBLEME</a:t>
            </a:r>
            <a:r>
              <a:rPr sz="2800" spc="10" dirty="0">
                <a:solidFill>
                  <a:srgbClr val="293878"/>
                </a:solidFill>
                <a:latin typeface="Calibri"/>
                <a:cs typeface="Calibri"/>
              </a:rPr>
              <a:t> </a:t>
            </a:r>
            <a:r>
              <a:rPr sz="2800" spc="-5" dirty="0">
                <a:solidFill>
                  <a:srgbClr val="293878"/>
                </a:solidFill>
                <a:latin typeface="Calibri"/>
                <a:cs typeface="Calibri"/>
              </a:rPr>
              <a:t>GETİRİLEN</a:t>
            </a:r>
            <a:r>
              <a:rPr sz="2800" spc="5" dirty="0">
                <a:solidFill>
                  <a:srgbClr val="293878"/>
                </a:solidFill>
                <a:latin typeface="Calibri"/>
                <a:cs typeface="Calibri"/>
              </a:rPr>
              <a:t> </a:t>
            </a:r>
            <a:r>
              <a:rPr sz="2800" spc="-5" dirty="0">
                <a:solidFill>
                  <a:srgbClr val="293878"/>
                </a:solidFill>
                <a:latin typeface="Calibri"/>
                <a:cs typeface="Calibri"/>
              </a:rPr>
              <a:t>HER</a:t>
            </a:r>
            <a:r>
              <a:rPr sz="2800" spc="5" dirty="0">
                <a:solidFill>
                  <a:srgbClr val="293878"/>
                </a:solidFill>
                <a:latin typeface="Calibri"/>
                <a:cs typeface="Calibri"/>
              </a:rPr>
              <a:t> </a:t>
            </a:r>
            <a:r>
              <a:rPr sz="2800" spc="-20" dirty="0">
                <a:solidFill>
                  <a:srgbClr val="293878"/>
                </a:solidFill>
                <a:latin typeface="Calibri"/>
                <a:cs typeface="Calibri"/>
              </a:rPr>
              <a:t>FARKLI</a:t>
            </a:r>
            <a:r>
              <a:rPr sz="2800" spc="5" dirty="0">
                <a:solidFill>
                  <a:srgbClr val="293878"/>
                </a:solidFill>
                <a:latin typeface="Calibri"/>
                <a:cs typeface="Calibri"/>
              </a:rPr>
              <a:t> </a:t>
            </a:r>
            <a:r>
              <a:rPr sz="2800" spc="-10" dirty="0">
                <a:solidFill>
                  <a:srgbClr val="293878"/>
                </a:solidFill>
                <a:latin typeface="Calibri"/>
                <a:cs typeface="Calibri"/>
              </a:rPr>
              <a:t>ÇÖZÜM</a:t>
            </a:r>
            <a:r>
              <a:rPr sz="2800" spc="5" dirty="0">
                <a:solidFill>
                  <a:srgbClr val="293878"/>
                </a:solidFill>
                <a:latin typeface="Calibri"/>
                <a:cs typeface="Calibri"/>
              </a:rPr>
              <a:t> </a:t>
            </a:r>
            <a:r>
              <a:rPr sz="2800" spc="-20" dirty="0">
                <a:solidFill>
                  <a:srgbClr val="293878"/>
                </a:solidFill>
                <a:latin typeface="Calibri"/>
                <a:cs typeface="Calibri"/>
              </a:rPr>
              <a:t>FARKLI</a:t>
            </a:r>
            <a:r>
              <a:rPr sz="2800" dirty="0">
                <a:solidFill>
                  <a:srgbClr val="293878"/>
                </a:solidFill>
                <a:latin typeface="Calibri"/>
                <a:cs typeface="Calibri"/>
              </a:rPr>
              <a:t> </a:t>
            </a:r>
            <a:r>
              <a:rPr sz="2800" spc="-5" dirty="0">
                <a:solidFill>
                  <a:srgbClr val="293878"/>
                </a:solidFill>
                <a:latin typeface="Calibri"/>
                <a:cs typeface="Calibri"/>
              </a:rPr>
              <a:t>BİR</a:t>
            </a:r>
            <a:r>
              <a:rPr sz="2800" spc="10" dirty="0">
                <a:solidFill>
                  <a:srgbClr val="293878"/>
                </a:solidFill>
                <a:latin typeface="Calibri"/>
                <a:cs typeface="Calibri"/>
              </a:rPr>
              <a:t> </a:t>
            </a:r>
            <a:r>
              <a:rPr sz="2800" spc="-15" dirty="0">
                <a:solidFill>
                  <a:srgbClr val="293878"/>
                </a:solidFill>
                <a:latin typeface="Calibri"/>
                <a:cs typeface="Calibri"/>
              </a:rPr>
              <a:t>BULUŞ</a:t>
            </a:r>
            <a:endParaRPr sz="2800" dirty="0">
              <a:latin typeface="Calibri"/>
              <a:cs typeface="Calibri"/>
            </a:endParaRPr>
          </a:p>
          <a:p>
            <a:pPr>
              <a:spcBef>
                <a:spcPts val="50"/>
              </a:spcBef>
              <a:buClr>
                <a:srgbClr val="293878"/>
              </a:buClr>
              <a:buFont typeface="Arial MT"/>
              <a:buChar char="•"/>
            </a:pPr>
            <a:endParaRPr dirty="0">
              <a:latin typeface="Calibri"/>
              <a:cs typeface="Calibri"/>
            </a:endParaRPr>
          </a:p>
        </p:txBody>
      </p:sp>
      <p:sp>
        <p:nvSpPr>
          <p:cNvPr id="7" name="object 2"/>
          <p:cNvSpPr/>
          <p:nvPr/>
        </p:nvSpPr>
        <p:spPr>
          <a:xfrm>
            <a:off x="1524001" y="794012"/>
            <a:ext cx="227329" cy="492759"/>
          </a:xfrm>
          <a:custGeom>
            <a:avLst/>
            <a:gdLst/>
            <a:ahLst/>
            <a:cxnLst/>
            <a:rect l="l" t="t" r="r" b="b"/>
            <a:pathLst>
              <a:path w="227329" h="492760">
                <a:moveTo>
                  <a:pt x="227076" y="0"/>
                </a:moveTo>
                <a:lnTo>
                  <a:pt x="0" y="0"/>
                </a:lnTo>
                <a:lnTo>
                  <a:pt x="0" y="492239"/>
                </a:lnTo>
                <a:lnTo>
                  <a:pt x="227076" y="492239"/>
                </a:lnTo>
                <a:lnTo>
                  <a:pt x="227076" y="0"/>
                </a:lnTo>
                <a:close/>
              </a:path>
            </a:pathLst>
          </a:custGeom>
          <a:solidFill>
            <a:srgbClr val="293878"/>
          </a:solidFill>
        </p:spPr>
        <p:txBody>
          <a:bodyPr wrap="square" lIns="0" tIns="0" rIns="0" bIns="0" rtlCol="0"/>
          <a:lstStyle/>
          <a:p>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165B383-E738-858A-DE5C-ACA75F1196B4}"/>
              </a:ext>
            </a:extLst>
          </p:cNvPr>
          <p:cNvPicPr>
            <a:picLocks noChangeAspect="1"/>
          </p:cNvPicPr>
          <p:nvPr/>
        </p:nvPicPr>
        <p:blipFill>
          <a:blip r:embed="rId2"/>
          <a:stretch>
            <a:fillRect/>
          </a:stretch>
        </p:blipFill>
        <p:spPr>
          <a:xfrm>
            <a:off x="0" y="1235616"/>
            <a:ext cx="6172200" cy="3790950"/>
          </a:xfrm>
          <a:prstGeom prst="rect">
            <a:avLst/>
          </a:prstGeom>
        </p:spPr>
      </p:pic>
      <p:pic>
        <p:nvPicPr>
          <p:cNvPr id="3" name="Resim 2">
            <a:extLst>
              <a:ext uri="{FF2B5EF4-FFF2-40B4-BE49-F238E27FC236}">
                <a16:creationId xmlns:a16="http://schemas.microsoft.com/office/drawing/2014/main" id="{DA61F58B-7DD7-6C1D-51C0-6C038A365B55}"/>
              </a:ext>
            </a:extLst>
          </p:cNvPr>
          <p:cNvPicPr>
            <a:picLocks noChangeAspect="1"/>
          </p:cNvPicPr>
          <p:nvPr/>
        </p:nvPicPr>
        <p:blipFill>
          <a:blip r:embed="rId3"/>
          <a:stretch>
            <a:fillRect/>
          </a:stretch>
        </p:blipFill>
        <p:spPr>
          <a:xfrm>
            <a:off x="6347460" y="1816641"/>
            <a:ext cx="5410200" cy="3209925"/>
          </a:xfrm>
          <a:prstGeom prst="rect">
            <a:avLst/>
          </a:prstGeom>
        </p:spPr>
      </p:pic>
    </p:spTree>
    <p:extLst>
      <p:ext uri="{BB962C8B-B14F-4D97-AF65-F5344CB8AC3E}">
        <p14:creationId xmlns:p14="http://schemas.microsoft.com/office/powerpoint/2010/main" val="285439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38B1DD9A-9112-A45D-D92E-179800BAD517}"/>
              </a:ext>
            </a:extLst>
          </p:cNvPr>
          <p:cNvSpPr/>
          <p:nvPr/>
        </p:nvSpPr>
        <p:spPr>
          <a:xfrm>
            <a:off x="1762944" y="1142253"/>
            <a:ext cx="7704856" cy="1631216"/>
          </a:xfrm>
          <a:prstGeom prst="rect">
            <a:avLst/>
          </a:prstGeom>
        </p:spPr>
        <p:txBody>
          <a:bodyPr wrap="square">
            <a:spAutoFit/>
          </a:bodyPr>
          <a:lstStyle/>
          <a:p>
            <a:pPr lvl="0">
              <a:spcBef>
                <a:spcPts val="3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b="1" dirty="0">
                <a:solidFill>
                  <a:srgbClr val="002060"/>
                </a:solidFill>
                <a:latin typeface="Arial" panose="020B0604020202020204" pitchFamily="34" charset="0"/>
                <a:cs typeface="Arial" panose="020B0604020202020204" pitchFamily="34" charset="0"/>
              </a:rPr>
              <a:t>Özet</a:t>
            </a:r>
            <a:endParaRPr lang="en-GB" altLang="tr-TR" b="1" dirty="0">
              <a:solidFill>
                <a:srgbClr val="002060"/>
              </a:solidFill>
              <a:latin typeface="Arial" panose="020B0604020202020204" pitchFamily="34" charset="0"/>
              <a:cs typeface="Arial" panose="020B0604020202020204" pitchFamily="34" charset="0"/>
            </a:endParaRPr>
          </a:p>
          <a:p>
            <a:pPr marL="742950" lvl="1" indent="-285750">
              <a:spcBef>
                <a:spcPts val="350"/>
              </a:spcBef>
              <a:buFont typeface="Arial"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002060"/>
                </a:solidFill>
                <a:latin typeface="Arial" panose="020B0604020202020204" pitchFamily="34" charset="0"/>
                <a:cs typeface="Arial" panose="020B0604020202020204" pitchFamily="34" charset="0"/>
              </a:rPr>
              <a:t>Buluşu özetleyen bölümdür. </a:t>
            </a:r>
          </a:p>
          <a:p>
            <a:pPr marL="742950" lvl="1" indent="-285750">
              <a:spcBef>
                <a:spcPts val="350"/>
              </a:spcBef>
              <a:buFont typeface="Arial"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kern="0" dirty="0">
                <a:solidFill>
                  <a:srgbClr val="002060"/>
                </a:solidFill>
                <a:latin typeface="Arial" panose="020B0604020202020204" pitchFamily="34" charset="0"/>
                <a:cs typeface="Arial" panose="020B0604020202020204" pitchFamily="34" charset="0"/>
              </a:rPr>
              <a:t>Özellikle patent araştırmalarında patent dosyalarının özet bölümleri gözükmektedir.</a:t>
            </a:r>
          </a:p>
          <a:p>
            <a:pPr marL="742950" lvl="1" indent="-285750">
              <a:spcBef>
                <a:spcPts val="350"/>
              </a:spcBef>
              <a:buFont typeface="Arial"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altLang="tr-TR" kern="0" dirty="0" err="1">
                <a:solidFill>
                  <a:srgbClr val="002060"/>
                </a:solidFill>
                <a:latin typeface="Arial" panose="020B0604020202020204" pitchFamily="34" charset="0"/>
                <a:cs typeface="Arial" panose="020B0604020202020204" pitchFamily="34" charset="0"/>
              </a:rPr>
              <a:t>Özet</a:t>
            </a:r>
            <a:r>
              <a:rPr lang="en-GB" altLang="tr-TR" kern="0" dirty="0">
                <a:solidFill>
                  <a:srgbClr val="002060"/>
                </a:solidFill>
                <a:latin typeface="Arial" panose="020B0604020202020204" pitchFamily="34" charset="0"/>
                <a:cs typeface="Arial" panose="020B0604020202020204" pitchFamily="34" charset="0"/>
              </a:rPr>
              <a:t> </a:t>
            </a:r>
            <a:r>
              <a:rPr lang="tr-TR" altLang="tr-TR" kern="0" dirty="0">
                <a:solidFill>
                  <a:srgbClr val="002060"/>
                </a:solidFill>
                <a:latin typeface="Arial" panose="020B0604020202020204" pitchFamily="34" charset="0"/>
                <a:cs typeface="Arial" panose="020B0604020202020204" pitchFamily="34" charset="0"/>
              </a:rPr>
              <a:t>genelde </a:t>
            </a:r>
            <a:r>
              <a:rPr lang="en-GB" altLang="tr-TR" kern="0" dirty="0" err="1">
                <a:solidFill>
                  <a:srgbClr val="002060"/>
                </a:solidFill>
                <a:latin typeface="Arial" panose="020B0604020202020204" pitchFamily="34" charset="0"/>
                <a:cs typeface="Arial" panose="020B0604020202020204" pitchFamily="34" charset="0"/>
              </a:rPr>
              <a:t>birinci</a:t>
            </a:r>
            <a:r>
              <a:rPr lang="en-GB" altLang="tr-TR" kern="0" dirty="0">
                <a:solidFill>
                  <a:srgbClr val="002060"/>
                </a:solidFill>
                <a:latin typeface="Arial" panose="020B0604020202020204" pitchFamily="34" charset="0"/>
                <a:cs typeface="Arial" panose="020B0604020202020204" pitchFamily="34" charset="0"/>
              </a:rPr>
              <a:t> </a:t>
            </a:r>
            <a:r>
              <a:rPr lang="en-GB" altLang="tr-TR" kern="0" dirty="0" err="1">
                <a:solidFill>
                  <a:srgbClr val="002060"/>
                </a:solidFill>
                <a:latin typeface="Arial" panose="020B0604020202020204" pitchFamily="34" charset="0"/>
                <a:cs typeface="Arial" panose="020B0604020202020204" pitchFamily="34" charset="0"/>
              </a:rPr>
              <a:t>istemde</a:t>
            </a:r>
            <a:r>
              <a:rPr lang="en-GB" altLang="tr-TR" kern="0" dirty="0">
                <a:solidFill>
                  <a:srgbClr val="002060"/>
                </a:solidFill>
                <a:latin typeface="Arial" panose="020B0604020202020204" pitchFamily="34" charset="0"/>
                <a:cs typeface="Arial" panose="020B0604020202020204" pitchFamily="34" charset="0"/>
              </a:rPr>
              <a:t> </a:t>
            </a:r>
            <a:r>
              <a:rPr lang="en-GB" altLang="tr-TR" kern="0" dirty="0" err="1">
                <a:solidFill>
                  <a:srgbClr val="002060"/>
                </a:solidFill>
                <a:latin typeface="Arial" panose="020B0604020202020204" pitchFamily="34" charset="0"/>
                <a:cs typeface="Arial" panose="020B0604020202020204" pitchFamily="34" charset="0"/>
              </a:rPr>
              <a:t>yer</a:t>
            </a:r>
            <a:r>
              <a:rPr lang="en-GB" altLang="tr-TR" kern="0" dirty="0">
                <a:solidFill>
                  <a:srgbClr val="002060"/>
                </a:solidFill>
                <a:latin typeface="Arial" panose="020B0604020202020204" pitchFamily="34" charset="0"/>
                <a:cs typeface="Arial" panose="020B0604020202020204" pitchFamily="34" charset="0"/>
              </a:rPr>
              <a:t> </a:t>
            </a:r>
            <a:r>
              <a:rPr lang="en-GB" altLang="tr-TR" kern="0" dirty="0" err="1">
                <a:solidFill>
                  <a:srgbClr val="002060"/>
                </a:solidFill>
                <a:latin typeface="Arial" panose="020B0604020202020204" pitchFamily="34" charset="0"/>
                <a:cs typeface="Arial" panose="020B0604020202020204" pitchFamily="34" charset="0"/>
              </a:rPr>
              <a:t>alan</a:t>
            </a:r>
            <a:r>
              <a:rPr lang="en-GB" altLang="tr-TR" kern="0" dirty="0">
                <a:solidFill>
                  <a:srgbClr val="002060"/>
                </a:solidFill>
                <a:latin typeface="Arial" panose="020B0604020202020204" pitchFamily="34" charset="0"/>
                <a:cs typeface="Arial" panose="020B0604020202020204" pitchFamily="34" charset="0"/>
              </a:rPr>
              <a:t> </a:t>
            </a:r>
            <a:r>
              <a:rPr lang="en-GB" altLang="tr-TR" kern="0" dirty="0" err="1">
                <a:solidFill>
                  <a:srgbClr val="002060"/>
                </a:solidFill>
                <a:latin typeface="Arial" panose="020B0604020202020204" pitchFamily="34" charset="0"/>
                <a:cs typeface="Arial" panose="020B0604020202020204" pitchFamily="34" charset="0"/>
              </a:rPr>
              <a:t>ifadeleri</a:t>
            </a:r>
            <a:r>
              <a:rPr lang="en-GB" altLang="tr-TR" kern="0" dirty="0">
                <a:solidFill>
                  <a:srgbClr val="002060"/>
                </a:solidFill>
                <a:latin typeface="Arial" panose="020B0604020202020204" pitchFamily="34" charset="0"/>
                <a:cs typeface="Arial" panose="020B0604020202020204" pitchFamily="34" charset="0"/>
              </a:rPr>
              <a:t> </a:t>
            </a:r>
            <a:r>
              <a:rPr lang="tr-TR" altLang="tr-TR" kern="0" dirty="0">
                <a:solidFill>
                  <a:srgbClr val="002060"/>
                </a:solidFill>
                <a:latin typeface="Arial" panose="020B0604020202020204" pitchFamily="34" charset="0"/>
                <a:cs typeface="Arial" panose="020B0604020202020204" pitchFamily="34" charset="0"/>
              </a:rPr>
              <a:t>içerir.</a:t>
            </a:r>
            <a:endParaRPr lang="en-GB" altLang="tr-TR" kern="0" dirty="0">
              <a:solidFill>
                <a:srgbClr val="002060"/>
              </a:solidFill>
              <a:latin typeface="Arial" panose="020B0604020202020204" pitchFamily="34" charset="0"/>
              <a:cs typeface="Arial" panose="020B0604020202020204" pitchFamily="34" charset="0"/>
            </a:endParaRPr>
          </a:p>
        </p:txBody>
      </p:sp>
      <p:sp>
        <p:nvSpPr>
          <p:cNvPr id="3" name="Dikdörtgen 2">
            <a:extLst>
              <a:ext uri="{FF2B5EF4-FFF2-40B4-BE49-F238E27FC236}">
                <a16:creationId xmlns:a16="http://schemas.microsoft.com/office/drawing/2014/main" id="{4636501C-3D1E-C5A1-6608-60EF59669F1C}"/>
              </a:ext>
            </a:extLst>
          </p:cNvPr>
          <p:cNvSpPr/>
          <p:nvPr/>
        </p:nvSpPr>
        <p:spPr>
          <a:xfrm>
            <a:off x="1814175" y="548680"/>
            <a:ext cx="4053225" cy="341632"/>
          </a:xfrm>
          <a:prstGeom prst="rect">
            <a:avLst/>
          </a:prstGeom>
        </p:spPr>
        <p:txBody>
          <a:bodyPr wrap="none">
            <a:spAutoFit/>
          </a:bodyPr>
          <a:lstStyle/>
          <a:p>
            <a:pPr marL="342900" lvl="0" indent="-342900">
              <a:lnSpc>
                <a:spcPct val="90000"/>
              </a:lnSpc>
              <a:spcBef>
                <a:spcPts val="450"/>
              </a:spcBef>
              <a:buFont typeface="Arial"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defRPr/>
            </a:pPr>
            <a:r>
              <a:rPr lang="tr-TR" altLang="tr-TR" b="1" dirty="0">
                <a:solidFill>
                  <a:srgbClr val="193F6C"/>
                </a:solidFill>
                <a:latin typeface="Arial" charset="0"/>
                <a:cs typeface="Arial" charset="0"/>
              </a:rPr>
              <a:t>Patent Tarifnamesinin Bölümleri</a:t>
            </a:r>
          </a:p>
        </p:txBody>
      </p:sp>
      <p:pic>
        <p:nvPicPr>
          <p:cNvPr id="4" name="Resim 3">
            <a:extLst>
              <a:ext uri="{FF2B5EF4-FFF2-40B4-BE49-F238E27FC236}">
                <a16:creationId xmlns:a16="http://schemas.microsoft.com/office/drawing/2014/main" id="{2BE88DAA-C952-AF8E-ED56-03370F99C23B}"/>
              </a:ext>
            </a:extLst>
          </p:cNvPr>
          <p:cNvPicPr>
            <a:picLocks noChangeAspect="1"/>
          </p:cNvPicPr>
          <p:nvPr/>
        </p:nvPicPr>
        <p:blipFill>
          <a:blip r:embed="rId2"/>
          <a:stretch>
            <a:fillRect/>
          </a:stretch>
        </p:blipFill>
        <p:spPr>
          <a:xfrm>
            <a:off x="3131096" y="3284984"/>
            <a:ext cx="6111899" cy="2880320"/>
          </a:xfrm>
          <a:prstGeom prst="rect">
            <a:avLst/>
          </a:prstGeom>
        </p:spPr>
      </p:pic>
    </p:spTree>
    <p:extLst>
      <p:ext uri="{BB962C8B-B14F-4D97-AF65-F5344CB8AC3E}">
        <p14:creationId xmlns:p14="http://schemas.microsoft.com/office/powerpoint/2010/main" val="721530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7D1BEC6E-D6CA-5C26-12CD-F59EF44E3949}"/>
              </a:ext>
            </a:extLst>
          </p:cNvPr>
          <p:cNvSpPr txBox="1"/>
          <p:nvPr/>
        </p:nvSpPr>
        <p:spPr>
          <a:xfrm>
            <a:off x="1946671" y="2858278"/>
            <a:ext cx="7542610" cy="1077515"/>
          </a:xfrm>
          <a:prstGeom prst="rect">
            <a:avLst/>
          </a:prstGeom>
        </p:spPr>
        <p:txBody>
          <a:bodyPr lIns="0" tIns="42120" rIns="0" bIns="0"/>
          <a:lstStyle/>
          <a:p>
            <a:pPr>
              <a:lnSpc>
                <a:spcPct val="150000"/>
              </a:lnSpc>
              <a:defRPr/>
            </a:pPr>
            <a:r>
              <a:rPr lang="tr-TR" sz="2700" b="1" spc="405" dirty="0">
                <a:solidFill>
                  <a:srgbClr val="293878">
                    <a:alpha val="100000"/>
                  </a:srgbClr>
                </a:solidFill>
                <a:latin typeface="Biryani"/>
              </a:rPr>
              <a:t>BİLGİSAYAR UYGULAMALI BULUŞLAR</a:t>
            </a:r>
          </a:p>
          <a:p>
            <a:pPr>
              <a:lnSpc>
                <a:spcPct val="150000"/>
              </a:lnSpc>
              <a:defRPr/>
            </a:pPr>
            <a:r>
              <a:rPr lang="tr-TR" sz="2700" b="1" spc="405" dirty="0">
                <a:solidFill>
                  <a:srgbClr val="293878">
                    <a:alpha val="100000"/>
                  </a:srgbClr>
                </a:solidFill>
                <a:latin typeface="Biryani"/>
              </a:rPr>
              <a:t>(YAZILIMLAR)</a:t>
            </a:r>
          </a:p>
        </p:txBody>
      </p:sp>
      <p:grpSp>
        <p:nvGrpSpPr>
          <p:cNvPr id="3075" name="Group 5">
            <a:extLst>
              <a:ext uri="{FF2B5EF4-FFF2-40B4-BE49-F238E27FC236}">
                <a16:creationId xmlns:a16="http://schemas.microsoft.com/office/drawing/2014/main" id="{B9937013-AB2B-3377-1074-334038F03B4E}"/>
              </a:ext>
            </a:extLst>
          </p:cNvPr>
          <p:cNvGrpSpPr>
            <a:grpSpLocks/>
          </p:cNvGrpSpPr>
          <p:nvPr/>
        </p:nvGrpSpPr>
        <p:grpSpPr bwMode="auto">
          <a:xfrm>
            <a:off x="10213183" y="2680099"/>
            <a:ext cx="454819" cy="2245519"/>
            <a:chOff x="7305675" y="1543050"/>
            <a:chExt cx="504825" cy="2495550"/>
          </a:xfrm>
        </p:grpSpPr>
        <p:sp>
          <p:nvSpPr>
            <p:cNvPr id="3083" name="Freeform 4">
              <a:extLst>
                <a:ext uri="{FF2B5EF4-FFF2-40B4-BE49-F238E27FC236}">
                  <a16:creationId xmlns:a16="http://schemas.microsoft.com/office/drawing/2014/main" id="{E3809F42-F6C9-7E66-A2A1-A53A56F7F54B}"/>
                </a:ext>
              </a:extLst>
            </p:cNvPr>
            <p:cNvSpPr>
              <a:spLocks/>
            </p:cNvSpPr>
            <p:nvPr/>
          </p:nvSpPr>
          <p:spPr bwMode="auto">
            <a:xfrm>
              <a:off x="7305675" y="1543050"/>
              <a:ext cx="504825" cy="2495550"/>
            </a:xfrm>
            <a:custGeom>
              <a:avLst/>
              <a:gdLst>
                <a:gd name="T0" fmla="*/ 0 w 304800"/>
                <a:gd name="T1" fmla="*/ 0 h 304800"/>
                <a:gd name="T2" fmla="*/ 0 w 304800"/>
                <a:gd name="T3" fmla="*/ 2147483646 h 304800"/>
                <a:gd name="T4" fmla="*/ 3798780 w 304800"/>
                <a:gd name="T5" fmla="*/ 2147483646 h 304800"/>
                <a:gd name="T6" fmla="*/ 3798780 w 304800"/>
                <a:gd name="T7" fmla="*/ 0 h 304800"/>
                <a:gd name="T8" fmla="*/ 0 w 304800"/>
                <a:gd name="T9" fmla="*/ 0 h 304800"/>
                <a:gd name="T10" fmla="*/ 0 60000 65536"/>
                <a:gd name="T11" fmla="*/ 0 60000 65536"/>
                <a:gd name="T12" fmla="*/ 0 60000 65536"/>
                <a:gd name="T13" fmla="*/ 0 60000 65536"/>
                <a:gd name="T14" fmla="*/ 0 60000 65536"/>
                <a:gd name="T15" fmla="*/ 0 w 304800"/>
                <a:gd name="T16" fmla="*/ 0 h 304800"/>
                <a:gd name="T17" fmla="*/ 304800 w 304800"/>
                <a:gd name="T18" fmla="*/ 304800 h 304800"/>
              </a:gdLst>
              <a:ahLst/>
              <a:cxnLst>
                <a:cxn ang="T10">
                  <a:pos x="T0" y="T1"/>
                </a:cxn>
                <a:cxn ang="T11">
                  <a:pos x="T2" y="T3"/>
                </a:cxn>
                <a:cxn ang="T12">
                  <a:pos x="T4" y="T5"/>
                </a:cxn>
                <a:cxn ang="T13">
                  <a:pos x="T6" y="T7"/>
                </a:cxn>
                <a:cxn ang="T14">
                  <a:pos x="T8" y="T9"/>
                </a:cxn>
              </a:cxnLst>
              <a:rect l="T15" t="T16" r="T17" b="T18"/>
              <a:pathLst>
                <a:path w="304800" h="304800">
                  <a:moveTo>
                    <a:pt x="0" y="0"/>
                  </a:moveTo>
                  <a:lnTo>
                    <a:pt x="0" y="304800"/>
                  </a:lnTo>
                  <a:lnTo>
                    <a:pt x="304800" y="304800"/>
                  </a:lnTo>
                  <a:lnTo>
                    <a:pt x="304800" y="0"/>
                  </a:lnTo>
                  <a:lnTo>
                    <a:pt x="0" y="0"/>
                  </a:lnTo>
                  <a:close/>
                </a:path>
              </a:pathLst>
            </a:custGeom>
            <a:solidFill>
              <a:srgbClr val="2938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350" dirty="0"/>
            </a:p>
          </p:txBody>
        </p:sp>
      </p:grpSp>
      <p:grpSp>
        <p:nvGrpSpPr>
          <p:cNvPr id="3076" name="Group 7">
            <a:extLst>
              <a:ext uri="{FF2B5EF4-FFF2-40B4-BE49-F238E27FC236}">
                <a16:creationId xmlns:a16="http://schemas.microsoft.com/office/drawing/2014/main" id="{BF8007FA-0AAD-9191-08B9-F5772321F171}"/>
              </a:ext>
            </a:extLst>
          </p:cNvPr>
          <p:cNvGrpSpPr>
            <a:grpSpLocks/>
          </p:cNvGrpSpPr>
          <p:nvPr/>
        </p:nvGrpSpPr>
        <p:grpSpPr bwMode="auto">
          <a:xfrm>
            <a:off x="2008585" y="2680098"/>
            <a:ext cx="1265634" cy="85725"/>
            <a:chOff x="1006373" y="1714500"/>
            <a:chExt cx="1238250" cy="95250"/>
          </a:xfrm>
        </p:grpSpPr>
        <p:sp>
          <p:nvSpPr>
            <p:cNvPr id="3082" name="Freeform 6">
              <a:extLst>
                <a:ext uri="{FF2B5EF4-FFF2-40B4-BE49-F238E27FC236}">
                  <a16:creationId xmlns:a16="http://schemas.microsoft.com/office/drawing/2014/main" id="{916A4250-D1A9-4FCD-A213-AC8D8DB1870A}"/>
                </a:ext>
              </a:extLst>
            </p:cNvPr>
            <p:cNvSpPr>
              <a:spLocks/>
            </p:cNvSpPr>
            <p:nvPr/>
          </p:nvSpPr>
          <p:spPr bwMode="auto">
            <a:xfrm>
              <a:off x="1006373" y="1714500"/>
              <a:ext cx="1238250" cy="95250"/>
            </a:xfrm>
            <a:custGeom>
              <a:avLst/>
              <a:gdLst>
                <a:gd name="T0" fmla="*/ 0 w 304800"/>
                <a:gd name="T1" fmla="*/ 0 h 304800"/>
                <a:gd name="T2" fmla="*/ 0 w 304800"/>
                <a:gd name="T3" fmla="*/ 908 h 304800"/>
                <a:gd name="T4" fmla="*/ 337273219 w 304800"/>
                <a:gd name="T5" fmla="*/ 908 h 304800"/>
                <a:gd name="T6" fmla="*/ 337273219 w 304800"/>
                <a:gd name="T7" fmla="*/ 0 h 304800"/>
                <a:gd name="T8" fmla="*/ 0 w 304800"/>
                <a:gd name="T9" fmla="*/ 0 h 304800"/>
                <a:gd name="T10" fmla="*/ 0 60000 65536"/>
                <a:gd name="T11" fmla="*/ 0 60000 65536"/>
                <a:gd name="T12" fmla="*/ 0 60000 65536"/>
                <a:gd name="T13" fmla="*/ 0 60000 65536"/>
                <a:gd name="T14" fmla="*/ 0 60000 65536"/>
                <a:gd name="T15" fmla="*/ 0 w 304800"/>
                <a:gd name="T16" fmla="*/ 0 h 304800"/>
                <a:gd name="T17" fmla="*/ 304800 w 304800"/>
                <a:gd name="T18" fmla="*/ 304800 h 304800"/>
              </a:gdLst>
              <a:ahLst/>
              <a:cxnLst>
                <a:cxn ang="T10">
                  <a:pos x="T0" y="T1"/>
                </a:cxn>
                <a:cxn ang="T11">
                  <a:pos x="T2" y="T3"/>
                </a:cxn>
                <a:cxn ang="T12">
                  <a:pos x="T4" y="T5"/>
                </a:cxn>
                <a:cxn ang="T13">
                  <a:pos x="T6" y="T7"/>
                </a:cxn>
                <a:cxn ang="T14">
                  <a:pos x="T8" y="T9"/>
                </a:cxn>
              </a:cxnLst>
              <a:rect l="T15" t="T16" r="T17" b="T18"/>
              <a:pathLst>
                <a:path w="304800" h="304800">
                  <a:moveTo>
                    <a:pt x="0" y="0"/>
                  </a:moveTo>
                  <a:lnTo>
                    <a:pt x="0" y="304800"/>
                  </a:lnTo>
                  <a:lnTo>
                    <a:pt x="304800" y="304800"/>
                  </a:lnTo>
                  <a:lnTo>
                    <a:pt x="304800" y="0"/>
                  </a:lnTo>
                  <a:lnTo>
                    <a:pt x="0" y="0"/>
                  </a:lnTo>
                  <a:close/>
                </a:path>
              </a:pathLst>
            </a:custGeom>
            <a:solidFill>
              <a:srgbClr val="2938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350" dirty="0"/>
            </a:p>
          </p:txBody>
        </p:sp>
      </p:grpSp>
      <p:pic>
        <p:nvPicPr>
          <p:cNvPr id="3079" name="Picture 7">
            <a:extLst>
              <a:ext uri="{FF2B5EF4-FFF2-40B4-BE49-F238E27FC236}">
                <a16:creationId xmlns:a16="http://schemas.microsoft.com/office/drawing/2014/main" id="{998D064A-E3A0-3B31-85F3-FE4944A906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979" y="1294211"/>
            <a:ext cx="2089547" cy="68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9">
            <a:extLst>
              <a:ext uri="{FF2B5EF4-FFF2-40B4-BE49-F238E27FC236}">
                <a16:creationId xmlns:a16="http://schemas.microsoft.com/office/drawing/2014/main" id="{2C5152E6-B352-6467-6A71-0D3ACF2720A7}"/>
              </a:ext>
            </a:extLst>
          </p:cNvPr>
          <p:cNvSpPr txBox="1">
            <a:spLocks noChangeArrowheads="1"/>
          </p:cNvSpPr>
          <p:nvPr/>
        </p:nvSpPr>
        <p:spPr bwMode="auto">
          <a:xfrm>
            <a:off x="6351985" y="6531198"/>
            <a:ext cx="4088606" cy="11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96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ts val="947"/>
              </a:lnSpc>
              <a:spcBef>
                <a:spcPct val="0"/>
              </a:spcBef>
              <a:buNone/>
            </a:pPr>
            <a:r>
              <a:rPr lang="en-GB" altLang="tr-TR" sz="900" dirty="0">
                <a:solidFill>
                  <a:srgbClr val="898989"/>
                </a:solidFill>
                <a:latin typeface="Lato" panose="020F0502020204030203" pitchFamily="34" charset="0"/>
              </a:rPr>
              <a:t>© 202</a:t>
            </a:r>
            <a:r>
              <a:rPr lang="tr-TR" altLang="tr-TR" sz="900" dirty="0">
                <a:solidFill>
                  <a:srgbClr val="898989"/>
                </a:solidFill>
                <a:latin typeface="Lato" panose="020F0502020204030203" pitchFamily="34" charset="0"/>
              </a:rPr>
              <a:t>3</a:t>
            </a:r>
            <a:r>
              <a:rPr lang="en-GB" altLang="tr-TR" sz="900" dirty="0">
                <a:solidFill>
                  <a:srgbClr val="898989"/>
                </a:solidFill>
                <a:latin typeface="Lato" panose="020F0502020204030203" pitchFamily="34" charset="0"/>
              </a:rPr>
              <a:t> YALÇINER PATENT Confidential and proprietary</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7">
            <a:extLst>
              <a:ext uri="{FF2B5EF4-FFF2-40B4-BE49-F238E27FC236}">
                <a16:creationId xmlns:a16="http://schemas.microsoft.com/office/drawing/2014/main" id="{A98F422C-B672-6FF6-B8EE-E51ED031C06B}"/>
              </a:ext>
            </a:extLst>
          </p:cNvPr>
          <p:cNvSpPr txBox="1"/>
          <p:nvPr/>
        </p:nvSpPr>
        <p:spPr>
          <a:xfrm>
            <a:off x="833820" y="1238293"/>
            <a:ext cx="11206064" cy="4782720"/>
          </a:xfrm>
          <a:prstGeom prst="rect">
            <a:avLst/>
          </a:prstGeom>
        </p:spPr>
        <p:txBody>
          <a:bodyPr vert="horz" wrap="square" lIns="0" tIns="164465" rIns="0" bIns="0" rtlCol="0">
            <a:spAutoFit/>
          </a:bodyPr>
          <a:lstStyle/>
          <a:p>
            <a:pPr marL="12700">
              <a:lnSpc>
                <a:spcPct val="100000"/>
              </a:lnSpc>
              <a:spcBef>
                <a:spcPts val="1295"/>
              </a:spcBef>
            </a:pPr>
            <a:r>
              <a:rPr sz="2400" b="1" spc="-5" dirty="0">
                <a:solidFill>
                  <a:srgbClr val="002060"/>
                </a:solidFill>
                <a:cs typeface="Arial"/>
              </a:rPr>
              <a:t>6769</a:t>
            </a:r>
            <a:r>
              <a:rPr sz="2400" b="1" spc="-25" dirty="0">
                <a:solidFill>
                  <a:srgbClr val="002060"/>
                </a:solidFill>
                <a:cs typeface="Arial"/>
              </a:rPr>
              <a:t> </a:t>
            </a:r>
            <a:r>
              <a:rPr sz="2400" b="1" spc="-10" dirty="0">
                <a:solidFill>
                  <a:srgbClr val="002060"/>
                </a:solidFill>
                <a:cs typeface="Arial"/>
              </a:rPr>
              <a:t>Sayılı</a:t>
            </a:r>
            <a:r>
              <a:rPr sz="2400" b="1" spc="5" dirty="0">
                <a:solidFill>
                  <a:srgbClr val="002060"/>
                </a:solidFill>
                <a:cs typeface="Arial"/>
              </a:rPr>
              <a:t> </a:t>
            </a:r>
            <a:r>
              <a:rPr sz="2400" b="1" dirty="0">
                <a:solidFill>
                  <a:srgbClr val="002060"/>
                </a:solidFill>
                <a:cs typeface="Arial"/>
              </a:rPr>
              <a:t>SMK</a:t>
            </a:r>
            <a:r>
              <a:rPr sz="2400" b="1" spc="-5" dirty="0">
                <a:solidFill>
                  <a:srgbClr val="002060"/>
                </a:solidFill>
                <a:cs typeface="Arial"/>
              </a:rPr>
              <a:t> MADDE</a:t>
            </a:r>
            <a:r>
              <a:rPr sz="2400" b="1" spc="-25" dirty="0">
                <a:solidFill>
                  <a:srgbClr val="002060"/>
                </a:solidFill>
                <a:cs typeface="Arial"/>
              </a:rPr>
              <a:t> </a:t>
            </a:r>
            <a:r>
              <a:rPr sz="2400" b="1" spc="-5" dirty="0">
                <a:solidFill>
                  <a:srgbClr val="002060"/>
                </a:solidFill>
                <a:cs typeface="Arial"/>
              </a:rPr>
              <a:t>82</a:t>
            </a:r>
            <a:r>
              <a:rPr lang="tr-TR" sz="2400" b="1" spc="-5" dirty="0">
                <a:solidFill>
                  <a:srgbClr val="002060"/>
                </a:solidFill>
                <a:cs typeface="Arial"/>
              </a:rPr>
              <a:t> (1)</a:t>
            </a:r>
            <a:endParaRPr sz="2400" b="1" dirty="0">
              <a:solidFill>
                <a:srgbClr val="002060"/>
              </a:solidFill>
              <a:cs typeface="Arial"/>
            </a:endParaRPr>
          </a:p>
          <a:p>
            <a:pPr marL="12065" marR="165735">
              <a:lnSpc>
                <a:spcPct val="100000"/>
              </a:lnSpc>
              <a:spcBef>
                <a:spcPts val="1200"/>
              </a:spcBef>
              <a:buClr>
                <a:srgbClr val="000000"/>
              </a:buClr>
              <a:tabLst>
                <a:tab pos="452755" algn="l"/>
                <a:tab pos="453390" algn="l"/>
              </a:tabLst>
            </a:pPr>
            <a:r>
              <a:rPr lang="tr-TR" sz="2400" b="1" spc="-5" dirty="0">
                <a:solidFill>
                  <a:srgbClr val="002060"/>
                </a:solidFill>
                <a:cs typeface="Arial"/>
              </a:rPr>
              <a:t>	</a:t>
            </a:r>
            <a:r>
              <a:rPr sz="2400" b="1" spc="-5" dirty="0" err="1">
                <a:solidFill>
                  <a:srgbClr val="002060"/>
                </a:solidFill>
                <a:cs typeface="Arial"/>
              </a:rPr>
              <a:t>Aşağıda</a:t>
            </a:r>
            <a:r>
              <a:rPr sz="2400" b="1" spc="-5" dirty="0">
                <a:solidFill>
                  <a:srgbClr val="002060"/>
                </a:solidFill>
                <a:cs typeface="Arial"/>
              </a:rPr>
              <a:t> belirtilenler </a:t>
            </a:r>
            <a:r>
              <a:rPr sz="2400" b="1" dirty="0">
                <a:solidFill>
                  <a:srgbClr val="002060"/>
                </a:solidFill>
                <a:cs typeface="Arial"/>
              </a:rPr>
              <a:t>buluş </a:t>
            </a:r>
            <a:r>
              <a:rPr sz="2400" b="1" spc="-5" dirty="0">
                <a:solidFill>
                  <a:srgbClr val="002060"/>
                </a:solidFill>
                <a:cs typeface="Arial"/>
              </a:rPr>
              <a:t>niteliğinde sayılmaz</a:t>
            </a:r>
            <a:r>
              <a:rPr sz="2400" spc="-5" dirty="0">
                <a:solidFill>
                  <a:srgbClr val="002060"/>
                </a:solidFill>
                <a:cs typeface="Arial"/>
              </a:rPr>
              <a:t>. </a:t>
            </a:r>
            <a:r>
              <a:rPr sz="2400" dirty="0">
                <a:solidFill>
                  <a:srgbClr val="002060"/>
                </a:solidFill>
                <a:cs typeface="Arial"/>
              </a:rPr>
              <a:t>Patent başvurusu </a:t>
            </a:r>
            <a:r>
              <a:rPr sz="2400" spc="5" dirty="0">
                <a:solidFill>
                  <a:srgbClr val="002060"/>
                </a:solidFill>
                <a:cs typeface="Arial"/>
              </a:rPr>
              <a:t> </a:t>
            </a:r>
            <a:r>
              <a:rPr sz="2400" spc="-15" dirty="0">
                <a:solidFill>
                  <a:srgbClr val="002060"/>
                </a:solidFill>
                <a:cs typeface="Arial"/>
              </a:rPr>
              <a:t>veya</a:t>
            </a:r>
            <a:r>
              <a:rPr sz="2400" spc="45" dirty="0">
                <a:solidFill>
                  <a:srgbClr val="002060"/>
                </a:solidFill>
                <a:cs typeface="Arial"/>
              </a:rPr>
              <a:t> </a:t>
            </a:r>
            <a:r>
              <a:rPr sz="2400" dirty="0">
                <a:solidFill>
                  <a:srgbClr val="002060"/>
                </a:solidFill>
                <a:cs typeface="Arial"/>
              </a:rPr>
              <a:t>patentin</a:t>
            </a:r>
            <a:r>
              <a:rPr sz="2400" spc="-35" dirty="0">
                <a:solidFill>
                  <a:srgbClr val="002060"/>
                </a:solidFill>
                <a:cs typeface="Arial"/>
              </a:rPr>
              <a:t> </a:t>
            </a:r>
            <a:r>
              <a:rPr sz="2400" spc="-5" dirty="0">
                <a:solidFill>
                  <a:srgbClr val="002060"/>
                </a:solidFill>
                <a:cs typeface="Arial"/>
              </a:rPr>
              <a:t>aşağıda</a:t>
            </a:r>
            <a:r>
              <a:rPr sz="2400" spc="-15" dirty="0">
                <a:solidFill>
                  <a:srgbClr val="002060"/>
                </a:solidFill>
                <a:cs typeface="Arial"/>
              </a:rPr>
              <a:t> </a:t>
            </a:r>
            <a:r>
              <a:rPr sz="2400" spc="-5" dirty="0" err="1">
                <a:solidFill>
                  <a:srgbClr val="002060"/>
                </a:solidFill>
                <a:cs typeface="Arial"/>
              </a:rPr>
              <a:t>belirtilen</a:t>
            </a:r>
            <a:r>
              <a:rPr sz="2400" spc="-30" dirty="0">
                <a:solidFill>
                  <a:srgbClr val="002060"/>
                </a:solidFill>
                <a:cs typeface="Arial"/>
              </a:rPr>
              <a:t> </a:t>
            </a:r>
            <a:r>
              <a:rPr lang="tr-TR" sz="2400" spc="-30" dirty="0">
                <a:solidFill>
                  <a:srgbClr val="002060"/>
                </a:solidFill>
                <a:cs typeface="Arial"/>
              </a:rPr>
              <a:t>	</a:t>
            </a:r>
            <a:r>
              <a:rPr sz="2400" spc="-5" dirty="0" err="1">
                <a:solidFill>
                  <a:srgbClr val="002060"/>
                </a:solidFill>
                <a:cs typeface="Arial"/>
              </a:rPr>
              <a:t>konu</a:t>
            </a:r>
            <a:r>
              <a:rPr sz="2400" spc="-15" dirty="0">
                <a:solidFill>
                  <a:srgbClr val="002060"/>
                </a:solidFill>
                <a:cs typeface="Arial"/>
              </a:rPr>
              <a:t> veya</a:t>
            </a:r>
            <a:r>
              <a:rPr sz="2400" spc="45" dirty="0">
                <a:solidFill>
                  <a:srgbClr val="002060"/>
                </a:solidFill>
                <a:cs typeface="Arial"/>
              </a:rPr>
              <a:t> </a:t>
            </a:r>
            <a:r>
              <a:rPr sz="2400" spc="-5" dirty="0">
                <a:solidFill>
                  <a:srgbClr val="002060"/>
                </a:solidFill>
                <a:cs typeface="Arial"/>
              </a:rPr>
              <a:t>faaliyetlerle</a:t>
            </a:r>
            <a:r>
              <a:rPr sz="2400" spc="-15" dirty="0">
                <a:solidFill>
                  <a:srgbClr val="002060"/>
                </a:solidFill>
                <a:cs typeface="Arial"/>
              </a:rPr>
              <a:t> </a:t>
            </a:r>
            <a:r>
              <a:rPr sz="2400" spc="-5" dirty="0">
                <a:solidFill>
                  <a:srgbClr val="002060"/>
                </a:solidFill>
                <a:cs typeface="Arial"/>
              </a:rPr>
              <a:t>ilgili</a:t>
            </a:r>
            <a:r>
              <a:rPr sz="2400" spc="-15" dirty="0">
                <a:solidFill>
                  <a:srgbClr val="002060"/>
                </a:solidFill>
                <a:cs typeface="Arial"/>
              </a:rPr>
              <a:t> </a:t>
            </a:r>
            <a:r>
              <a:rPr sz="2400" spc="-5" dirty="0">
                <a:solidFill>
                  <a:srgbClr val="002060"/>
                </a:solidFill>
                <a:cs typeface="Arial"/>
              </a:rPr>
              <a:t>olması </a:t>
            </a:r>
            <a:r>
              <a:rPr sz="2400" spc="-545" dirty="0">
                <a:solidFill>
                  <a:srgbClr val="002060"/>
                </a:solidFill>
                <a:cs typeface="Arial"/>
              </a:rPr>
              <a:t> </a:t>
            </a:r>
            <a:r>
              <a:rPr sz="2400" dirty="0">
                <a:solidFill>
                  <a:srgbClr val="002060"/>
                </a:solidFill>
                <a:cs typeface="Arial"/>
              </a:rPr>
              <a:t>hâlinde,</a:t>
            </a:r>
            <a:r>
              <a:rPr sz="2400" spc="-25" dirty="0">
                <a:solidFill>
                  <a:srgbClr val="002060"/>
                </a:solidFill>
                <a:cs typeface="Arial"/>
              </a:rPr>
              <a:t> </a:t>
            </a:r>
            <a:r>
              <a:rPr sz="2400" u="heavy" dirty="0">
                <a:solidFill>
                  <a:srgbClr val="002060"/>
                </a:solidFill>
                <a:uFill>
                  <a:solidFill>
                    <a:srgbClr val="000099"/>
                  </a:solidFill>
                </a:uFill>
                <a:cs typeface="Arial"/>
              </a:rPr>
              <a:t>sadece</a:t>
            </a:r>
            <a:r>
              <a:rPr sz="2400" u="heavy" spc="-30" dirty="0">
                <a:solidFill>
                  <a:srgbClr val="002060"/>
                </a:solidFill>
                <a:uFill>
                  <a:solidFill>
                    <a:srgbClr val="000099"/>
                  </a:solidFill>
                </a:uFill>
                <a:cs typeface="Arial"/>
              </a:rPr>
              <a:t> </a:t>
            </a:r>
            <a:r>
              <a:rPr sz="2400" u="heavy" dirty="0">
                <a:solidFill>
                  <a:srgbClr val="002060"/>
                </a:solidFill>
                <a:uFill>
                  <a:solidFill>
                    <a:srgbClr val="000099"/>
                  </a:solidFill>
                </a:uFill>
                <a:cs typeface="Arial"/>
              </a:rPr>
              <a:t>bu</a:t>
            </a:r>
            <a:r>
              <a:rPr sz="2400" u="heavy" spc="-10" dirty="0">
                <a:solidFill>
                  <a:srgbClr val="002060"/>
                </a:solidFill>
                <a:uFill>
                  <a:solidFill>
                    <a:srgbClr val="000099"/>
                  </a:solidFill>
                </a:uFill>
                <a:cs typeface="Arial"/>
              </a:rPr>
              <a:t> </a:t>
            </a:r>
            <a:r>
              <a:rPr sz="2400" u="heavy" dirty="0">
                <a:solidFill>
                  <a:srgbClr val="002060"/>
                </a:solidFill>
                <a:uFill>
                  <a:solidFill>
                    <a:srgbClr val="000099"/>
                  </a:solidFill>
                </a:uFill>
                <a:cs typeface="Arial"/>
              </a:rPr>
              <a:t>konu</a:t>
            </a:r>
            <a:r>
              <a:rPr sz="2400" u="heavy" spc="-10" dirty="0">
                <a:solidFill>
                  <a:srgbClr val="002060"/>
                </a:solidFill>
                <a:uFill>
                  <a:solidFill>
                    <a:srgbClr val="000099"/>
                  </a:solidFill>
                </a:uFill>
                <a:cs typeface="Arial"/>
              </a:rPr>
              <a:t> </a:t>
            </a:r>
            <a:r>
              <a:rPr sz="2400" u="heavy" spc="-15" dirty="0">
                <a:solidFill>
                  <a:srgbClr val="002060"/>
                </a:solidFill>
                <a:uFill>
                  <a:solidFill>
                    <a:srgbClr val="000099"/>
                  </a:solidFill>
                </a:uFill>
                <a:cs typeface="Arial"/>
              </a:rPr>
              <a:t>veya</a:t>
            </a:r>
            <a:r>
              <a:rPr sz="2400" u="heavy" spc="40" dirty="0">
                <a:solidFill>
                  <a:srgbClr val="002060"/>
                </a:solidFill>
                <a:uFill>
                  <a:solidFill>
                    <a:srgbClr val="000099"/>
                  </a:solidFill>
                </a:uFill>
                <a:cs typeface="Arial"/>
              </a:rPr>
              <a:t> </a:t>
            </a:r>
            <a:r>
              <a:rPr sz="2400" u="heavy" spc="-5" dirty="0">
                <a:solidFill>
                  <a:srgbClr val="002060"/>
                </a:solidFill>
                <a:uFill>
                  <a:solidFill>
                    <a:srgbClr val="000099"/>
                  </a:solidFill>
                </a:uFill>
                <a:cs typeface="Arial"/>
              </a:rPr>
              <a:t>faaliyetlerin</a:t>
            </a:r>
            <a:r>
              <a:rPr sz="2400" u="heavy" spc="-20" dirty="0">
                <a:solidFill>
                  <a:srgbClr val="002060"/>
                </a:solidFill>
                <a:uFill>
                  <a:solidFill>
                    <a:srgbClr val="000099"/>
                  </a:solidFill>
                </a:uFill>
                <a:cs typeface="Arial"/>
              </a:rPr>
              <a:t> </a:t>
            </a:r>
            <a:r>
              <a:rPr sz="2400" u="heavy" dirty="0">
                <a:solidFill>
                  <a:srgbClr val="002060"/>
                </a:solidFill>
                <a:uFill>
                  <a:solidFill>
                    <a:srgbClr val="000099"/>
                  </a:solidFill>
                </a:uFill>
                <a:cs typeface="Arial"/>
              </a:rPr>
              <a:t>kendisi</a:t>
            </a:r>
            <a:endParaRPr sz="2400" dirty="0">
              <a:solidFill>
                <a:srgbClr val="002060"/>
              </a:solidFill>
              <a:cs typeface="Arial"/>
            </a:endParaRPr>
          </a:p>
          <a:p>
            <a:pPr marL="455930">
              <a:lnSpc>
                <a:spcPct val="100000"/>
              </a:lnSpc>
              <a:spcBef>
                <a:spcPts val="5"/>
              </a:spcBef>
            </a:pPr>
            <a:r>
              <a:rPr sz="2400" spc="-5" dirty="0">
                <a:solidFill>
                  <a:srgbClr val="002060"/>
                </a:solidFill>
                <a:cs typeface="Arial"/>
              </a:rPr>
              <a:t>patentlenebilirliğin</a:t>
            </a:r>
            <a:r>
              <a:rPr sz="2400" spc="-40" dirty="0">
                <a:solidFill>
                  <a:srgbClr val="002060"/>
                </a:solidFill>
                <a:cs typeface="Arial"/>
              </a:rPr>
              <a:t> </a:t>
            </a:r>
            <a:r>
              <a:rPr sz="2400" dirty="0">
                <a:solidFill>
                  <a:srgbClr val="002060"/>
                </a:solidFill>
                <a:cs typeface="Arial"/>
              </a:rPr>
              <a:t>dışında</a:t>
            </a:r>
            <a:r>
              <a:rPr sz="2400" spc="-15" dirty="0">
                <a:solidFill>
                  <a:srgbClr val="002060"/>
                </a:solidFill>
                <a:cs typeface="Arial"/>
              </a:rPr>
              <a:t> </a:t>
            </a:r>
            <a:r>
              <a:rPr sz="2400" spc="-5" dirty="0">
                <a:solidFill>
                  <a:srgbClr val="002060"/>
                </a:solidFill>
                <a:cs typeface="Arial"/>
              </a:rPr>
              <a:t>kalır:</a:t>
            </a:r>
            <a:endParaRPr sz="2400" dirty="0">
              <a:solidFill>
                <a:srgbClr val="002060"/>
              </a:solidFill>
              <a:cs typeface="Arial"/>
            </a:endParaRPr>
          </a:p>
          <a:p>
            <a:pPr marL="835660" lvl="1" indent="-366395">
              <a:lnSpc>
                <a:spcPct val="100000"/>
              </a:lnSpc>
              <a:spcBef>
                <a:spcPts val="1200"/>
              </a:spcBef>
              <a:buAutoNum type="alphaLcParenR"/>
              <a:tabLst>
                <a:tab pos="835660" algn="l"/>
                <a:tab pos="836294" algn="l"/>
              </a:tabLst>
            </a:pPr>
            <a:r>
              <a:rPr sz="2400" spc="-15" dirty="0">
                <a:solidFill>
                  <a:srgbClr val="002060"/>
                </a:solidFill>
                <a:cs typeface="Arial"/>
              </a:rPr>
              <a:t>Keşifler,</a:t>
            </a:r>
            <a:r>
              <a:rPr sz="2400" spc="-60" dirty="0">
                <a:solidFill>
                  <a:srgbClr val="002060"/>
                </a:solidFill>
                <a:cs typeface="Arial"/>
              </a:rPr>
              <a:t> </a:t>
            </a:r>
            <a:r>
              <a:rPr sz="2400" spc="-5" dirty="0">
                <a:solidFill>
                  <a:srgbClr val="002060"/>
                </a:solidFill>
                <a:cs typeface="Arial"/>
              </a:rPr>
              <a:t>bilimsel</a:t>
            </a:r>
            <a:r>
              <a:rPr sz="2400" spc="-15" dirty="0">
                <a:solidFill>
                  <a:srgbClr val="002060"/>
                </a:solidFill>
                <a:cs typeface="Arial"/>
              </a:rPr>
              <a:t> </a:t>
            </a:r>
            <a:r>
              <a:rPr sz="2400" spc="-5" dirty="0">
                <a:solidFill>
                  <a:srgbClr val="002060"/>
                </a:solidFill>
                <a:cs typeface="Arial"/>
              </a:rPr>
              <a:t>teoriler</a:t>
            </a:r>
            <a:r>
              <a:rPr sz="2400" spc="-35" dirty="0">
                <a:solidFill>
                  <a:srgbClr val="002060"/>
                </a:solidFill>
                <a:cs typeface="Arial"/>
              </a:rPr>
              <a:t> </a:t>
            </a:r>
            <a:r>
              <a:rPr sz="2400" spc="-15" dirty="0">
                <a:solidFill>
                  <a:srgbClr val="002060"/>
                </a:solidFill>
                <a:cs typeface="Arial"/>
              </a:rPr>
              <a:t>ve</a:t>
            </a:r>
            <a:r>
              <a:rPr sz="2400" spc="20" dirty="0">
                <a:solidFill>
                  <a:srgbClr val="002060"/>
                </a:solidFill>
                <a:cs typeface="Arial"/>
              </a:rPr>
              <a:t> </a:t>
            </a:r>
            <a:r>
              <a:rPr sz="2400" spc="-5" dirty="0">
                <a:solidFill>
                  <a:srgbClr val="002060"/>
                </a:solidFill>
                <a:cs typeface="Arial"/>
              </a:rPr>
              <a:t>matematiksel</a:t>
            </a:r>
            <a:r>
              <a:rPr sz="2400" spc="-45" dirty="0">
                <a:solidFill>
                  <a:srgbClr val="002060"/>
                </a:solidFill>
                <a:cs typeface="Arial"/>
              </a:rPr>
              <a:t> </a:t>
            </a:r>
            <a:r>
              <a:rPr sz="2400" spc="-15" dirty="0">
                <a:solidFill>
                  <a:srgbClr val="002060"/>
                </a:solidFill>
                <a:cs typeface="Arial"/>
              </a:rPr>
              <a:t>yöntemler.</a:t>
            </a:r>
            <a:endParaRPr sz="2400" dirty="0">
              <a:solidFill>
                <a:srgbClr val="002060"/>
              </a:solidFill>
              <a:cs typeface="Arial"/>
            </a:endParaRPr>
          </a:p>
          <a:p>
            <a:pPr marL="815340" marR="5080" lvl="1" indent="-346075">
              <a:lnSpc>
                <a:spcPct val="100000"/>
              </a:lnSpc>
              <a:spcBef>
                <a:spcPts val="1200"/>
              </a:spcBef>
              <a:buFont typeface="Arial"/>
              <a:buAutoNum type="alphaLcParenR"/>
              <a:tabLst>
                <a:tab pos="849630" algn="l"/>
                <a:tab pos="850265" algn="l"/>
              </a:tabLst>
            </a:pPr>
            <a:r>
              <a:rPr sz="2000" dirty="0">
                <a:solidFill>
                  <a:srgbClr val="002060"/>
                </a:solidFill>
              </a:rPr>
              <a:t>	</a:t>
            </a:r>
            <a:r>
              <a:rPr sz="2400" spc="-5" dirty="0">
                <a:solidFill>
                  <a:srgbClr val="002060"/>
                </a:solidFill>
                <a:cs typeface="Arial"/>
              </a:rPr>
              <a:t>Zihni </a:t>
            </a:r>
            <a:r>
              <a:rPr sz="2400" spc="-15" dirty="0">
                <a:solidFill>
                  <a:srgbClr val="002060"/>
                </a:solidFill>
                <a:cs typeface="Arial"/>
              </a:rPr>
              <a:t>faaliyetler,</a:t>
            </a:r>
            <a:r>
              <a:rPr sz="2400" spc="-30" dirty="0">
                <a:solidFill>
                  <a:srgbClr val="002060"/>
                </a:solidFill>
                <a:cs typeface="Arial"/>
              </a:rPr>
              <a:t> </a:t>
            </a:r>
            <a:r>
              <a:rPr sz="2400" dirty="0">
                <a:solidFill>
                  <a:srgbClr val="002060"/>
                </a:solidFill>
                <a:cs typeface="Arial"/>
              </a:rPr>
              <a:t>iş </a:t>
            </a:r>
            <a:r>
              <a:rPr sz="2400" spc="-5" dirty="0">
                <a:solidFill>
                  <a:srgbClr val="002060"/>
                </a:solidFill>
                <a:cs typeface="Arial"/>
              </a:rPr>
              <a:t>faaliyetleri</a:t>
            </a:r>
            <a:r>
              <a:rPr sz="2400" spc="-35" dirty="0">
                <a:solidFill>
                  <a:srgbClr val="002060"/>
                </a:solidFill>
                <a:cs typeface="Arial"/>
              </a:rPr>
              <a:t> </a:t>
            </a:r>
            <a:r>
              <a:rPr sz="2400" spc="-15" dirty="0">
                <a:solidFill>
                  <a:srgbClr val="002060"/>
                </a:solidFill>
                <a:cs typeface="Arial"/>
              </a:rPr>
              <a:t>veya</a:t>
            </a:r>
            <a:r>
              <a:rPr sz="2400" spc="45" dirty="0">
                <a:solidFill>
                  <a:srgbClr val="002060"/>
                </a:solidFill>
                <a:cs typeface="Arial"/>
              </a:rPr>
              <a:t> </a:t>
            </a:r>
            <a:r>
              <a:rPr sz="2400" spc="-5" dirty="0">
                <a:solidFill>
                  <a:srgbClr val="002060"/>
                </a:solidFill>
                <a:cs typeface="Arial"/>
              </a:rPr>
              <a:t>oyunlara</a:t>
            </a:r>
            <a:r>
              <a:rPr sz="2400" spc="25" dirty="0">
                <a:solidFill>
                  <a:srgbClr val="002060"/>
                </a:solidFill>
                <a:cs typeface="Arial"/>
              </a:rPr>
              <a:t> </a:t>
            </a:r>
            <a:r>
              <a:rPr sz="2400" spc="-5" dirty="0">
                <a:solidFill>
                  <a:srgbClr val="002060"/>
                </a:solidFill>
                <a:cs typeface="Arial"/>
              </a:rPr>
              <a:t>ilişkin</a:t>
            </a:r>
            <a:r>
              <a:rPr sz="2400" spc="-25" dirty="0">
                <a:solidFill>
                  <a:srgbClr val="002060"/>
                </a:solidFill>
                <a:cs typeface="Arial"/>
              </a:rPr>
              <a:t> </a:t>
            </a:r>
            <a:r>
              <a:rPr sz="2400" dirty="0">
                <a:solidFill>
                  <a:srgbClr val="002060"/>
                </a:solidFill>
                <a:cs typeface="Arial"/>
              </a:rPr>
              <a:t>plan,</a:t>
            </a:r>
            <a:r>
              <a:rPr sz="2400" spc="-5" dirty="0">
                <a:solidFill>
                  <a:srgbClr val="002060"/>
                </a:solidFill>
                <a:cs typeface="Arial"/>
              </a:rPr>
              <a:t> kural</a:t>
            </a:r>
            <a:r>
              <a:rPr sz="2400" spc="-25" dirty="0">
                <a:solidFill>
                  <a:srgbClr val="002060"/>
                </a:solidFill>
                <a:cs typeface="Arial"/>
              </a:rPr>
              <a:t> </a:t>
            </a:r>
            <a:r>
              <a:rPr sz="2400" spc="-15" dirty="0">
                <a:solidFill>
                  <a:srgbClr val="002060"/>
                </a:solidFill>
                <a:cs typeface="Arial"/>
              </a:rPr>
              <a:t>ve </a:t>
            </a:r>
            <a:r>
              <a:rPr sz="2400" spc="-540" dirty="0">
                <a:solidFill>
                  <a:srgbClr val="002060"/>
                </a:solidFill>
                <a:cs typeface="Arial"/>
              </a:rPr>
              <a:t> </a:t>
            </a:r>
            <a:r>
              <a:rPr sz="2400" spc="-15" dirty="0">
                <a:solidFill>
                  <a:srgbClr val="002060"/>
                </a:solidFill>
                <a:cs typeface="Arial"/>
              </a:rPr>
              <a:t>yöntemler.</a:t>
            </a:r>
            <a:endParaRPr sz="2400" dirty="0">
              <a:solidFill>
                <a:srgbClr val="002060"/>
              </a:solidFill>
              <a:cs typeface="Arial"/>
            </a:endParaRPr>
          </a:p>
          <a:p>
            <a:pPr marL="835660" lvl="1" indent="-366395">
              <a:lnSpc>
                <a:spcPct val="100000"/>
              </a:lnSpc>
              <a:spcBef>
                <a:spcPts val="1200"/>
              </a:spcBef>
              <a:buAutoNum type="alphaLcParenR"/>
              <a:tabLst>
                <a:tab pos="835660" algn="l"/>
                <a:tab pos="836294" algn="l"/>
              </a:tabLst>
            </a:pPr>
            <a:r>
              <a:rPr sz="2400" b="1" spc="-10" dirty="0">
                <a:solidFill>
                  <a:srgbClr val="002060"/>
                </a:solidFill>
                <a:cs typeface="Arial"/>
              </a:rPr>
              <a:t>Bilgisayar</a:t>
            </a:r>
            <a:r>
              <a:rPr sz="2400" b="1" spc="-25" dirty="0">
                <a:solidFill>
                  <a:srgbClr val="002060"/>
                </a:solidFill>
                <a:cs typeface="Arial"/>
              </a:rPr>
              <a:t> </a:t>
            </a:r>
            <a:r>
              <a:rPr sz="2400" b="1" dirty="0">
                <a:solidFill>
                  <a:srgbClr val="002060"/>
                </a:solidFill>
                <a:cs typeface="Arial"/>
              </a:rPr>
              <a:t>programları.</a:t>
            </a:r>
          </a:p>
          <a:p>
            <a:pPr marL="815340" marR="168275" indent="-346075">
              <a:lnSpc>
                <a:spcPct val="100000"/>
              </a:lnSpc>
              <a:spcBef>
                <a:spcPts val="1200"/>
              </a:spcBef>
              <a:tabLst>
                <a:tab pos="835660" algn="l"/>
              </a:tabLst>
            </a:pPr>
            <a:r>
              <a:rPr sz="2400" spc="-5" dirty="0">
                <a:solidFill>
                  <a:srgbClr val="002060"/>
                </a:solidFill>
                <a:cs typeface="Arial"/>
              </a:rPr>
              <a:t>ç)		Estetik </a:t>
            </a:r>
            <a:r>
              <a:rPr sz="2400" dirty="0">
                <a:solidFill>
                  <a:srgbClr val="002060"/>
                </a:solidFill>
                <a:cs typeface="Arial"/>
              </a:rPr>
              <a:t>niteliği bulunan </a:t>
            </a:r>
            <a:r>
              <a:rPr sz="2400" spc="-15" dirty="0">
                <a:solidFill>
                  <a:srgbClr val="002060"/>
                </a:solidFill>
                <a:cs typeface="Arial"/>
              </a:rPr>
              <a:t>mahsuller, </a:t>
            </a:r>
            <a:r>
              <a:rPr sz="2400" spc="-10" dirty="0">
                <a:solidFill>
                  <a:srgbClr val="002060"/>
                </a:solidFill>
                <a:cs typeface="Arial"/>
              </a:rPr>
              <a:t>edebiyat </a:t>
            </a:r>
            <a:r>
              <a:rPr sz="2400" spc="-15" dirty="0">
                <a:solidFill>
                  <a:srgbClr val="002060"/>
                </a:solidFill>
                <a:cs typeface="Arial"/>
              </a:rPr>
              <a:t>ve </a:t>
            </a:r>
            <a:r>
              <a:rPr sz="2400" spc="-5" dirty="0">
                <a:solidFill>
                  <a:srgbClr val="002060"/>
                </a:solidFill>
                <a:cs typeface="Arial"/>
              </a:rPr>
              <a:t>sanat eserleri ile </a:t>
            </a:r>
            <a:r>
              <a:rPr sz="2400" spc="-545" dirty="0">
                <a:solidFill>
                  <a:srgbClr val="002060"/>
                </a:solidFill>
                <a:cs typeface="Arial"/>
              </a:rPr>
              <a:t> </a:t>
            </a:r>
            <a:r>
              <a:rPr sz="2400" dirty="0">
                <a:solidFill>
                  <a:srgbClr val="002060"/>
                </a:solidFill>
                <a:cs typeface="Arial"/>
              </a:rPr>
              <a:t>bilim</a:t>
            </a:r>
            <a:r>
              <a:rPr sz="2400" spc="-35" dirty="0">
                <a:solidFill>
                  <a:srgbClr val="002060"/>
                </a:solidFill>
                <a:cs typeface="Arial"/>
              </a:rPr>
              <a:t> </a:t>
            </a:r>
            <a:r>
              <a:rPr sz="2400" dirty="0">
                <a:solidFill>
                  <a:srgbClr val="002060"/>
                </a:solidFill>
                <a:cs typeface="Arial"/>
              </a:rPr>
              <a:t>eserleri.</a:t>
            </a:r>
          </a:p>
          <a:p>
            <a:pPr marL="849630" lvl="1" indent="-380365">
              <a:lnSpc>
                <a:spcPct val="100000"/>
              </a:lnSpc>
              <a:spcBef>
                <a:spcPts val="1205"/>
              </a:spcBef>
              <a:buAutoNum type="alphaLcParenR" startAt="4"/>
              <a:tabLst>
                <a:tab pos="849630" algn="l"/>
                <a:tab pos="850265" algn="l"/>
              </a:tabLst>
            </a:pPr>
            <a:r>
              <a:rPr sz="2400" spc="-5" dirty="0">
                <a:solidFill>
                  <a:srgbClr val="002060"/>
                </a:solidFill>
                <a:cs typeface="Arial"/>
              </a:rPr>
              <a:t>Bilginin</a:t>
            </a:r>
            <a:r>
              <a:rPr sz="2400" spc="-45" dirty="0">
                <a:solidFill>
                  <a:srgbClr val="002060"/>
                </a:solidFill>
                <a:cs typeface="Arial"/>
              </a:rPr>
              <a:t> </a:t>
            </a:r>
            <a:r>
              <a:rPr sz="2400" dirty="0">
                <a:solidFill>
                  <a:srgbClr val="002060"/>
                </a:solidFill>
                <a:cs typeface="Arial"/>
              </a:rPr>
              <a:t>sunumu.</a:t>
            </a:r>
          </a:p>
        </p:txBody>
      </p:sp>
      <p:sp>
        <p:nvSpPr>
          <p:cNvPr id="13" name="object 6">
            <a:extLst>
              <a:ext uri="{FF2B5EF4-FFF2-40B4-BE49-F238E27FC236}">
                <a16:creationId xmlns:a16="http://schemas.microsoft.com/office/drawing/2014/main" id="{B9B56B14-1C13-85F6-3C5A-3B396347F9F9}"/>
              </a:ext>
            </a:extLst>
          </p:cNvPr>
          <p:cNvSpPr txBox="1">
            <a:spLocks/>
          </p:cNvSpPr>
          <p:nvPr/>
        </p:nvSpPr>
        <p:spPr>
          <a:xfrm>
            <a:off x="606491" y="569982"/>
            <a:ext cx="8956343" cy="443711"/>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pPr marL="12700" algn="ctr">
              <a:lnSpc>
                <a:spcPct val="100000"/>
              </a:lnSpc>
              <a:spcBef>
                <a:spcPts val="100"/>
              </a:spcBef>
            </a:pPr>
            <a:r>
              <a:rPr lang="tr-TR" sz="2800" b="1" spc="-5" dirty="0">
                <a:solidFill>
                  <a:srgbClr val="002060"/>
                </a:solidFill>
                <a:latin typeface="+mn-lt"/>
                <a:cs typeface="Arial"/>
              </a:rPr>
              <a:t>Patentlenebilir</a:t>
            </a:r>
            <a:r>
              <a:rPr lang="tr-TR" sz="2800" b="1" spc="-25" dirty="0">
                <a:solidFill>
                  <a:srgbClr val="002060"/>
                </a:solidFill>
                <a:latin typeface="+mn-lt"/>
                <a:cs typeface="Arial"/>
              </a:rPr>
              <a:t> </a:t>
            </a:r>
            <a:r>
              <a:rPr lang="tr-TR" sz="2800" b="1" dirty="0">
                <a:solidFill>
                  <a:srgbClr val="002060"/>
                </a:solidFill>
                <a:latin typeface="+mn-lt"/>
                <a:cs typeface="Arial"/>
              </a:rPr>
              <a:t>buluşlar</a:t>
            </a:r>
            <a:r>
              <a:rPr lang="tr-TR" sz="2800" b="1" spc="10" dirty="0">
                <a:solidFill>
                  <a:srgbClr val="002060"/>
                </a:solidFill>
                <a:latin typeface="+mn-lt"/>
                <a:cs typeface="Arial"/>
              </a:rPr>
              <a:t> </a:t>
            </a:r>
            <a:r>
              <a:rPr lang="tr-TR" sz="2800" b="1" spc="-5" dirty="0">
                <a:solidFill>
                  <a:srgbClr val="002060"/>
                </a:solidFill>
                <a:latin typeface="+mn-lt"/>
                <a:cs typeface="Arial"/>
              </a:rPr>
              <a:t>ve</a:t>
            </a:r>
            <a:r>
              <a:rPr lang="tr-TR" sz="2800" b="1" spc="15" dirty="0">
                <a:solidFill>
                  <a:srgbClr val="002060"/>
                </a:solidFill>
                <a:latin typeface="+mn-lt"/>
                <a:cs typeface="Arial"/>
              </a:rPr>
              <a:t> </a:t>
            </a:r>
            <a:r>
              <a:rPr lang="tr-TR" sz="2800" b="1" spc="-5" dirty="0">
                <a:solidFill>
                  <a:srgbClr val="002060"/>
                </a:solidFill>
                <a:latin typeface="+mn-lt"/>
                <a:cs typeface="Arial"/>
              </a:rPr>
              <a:t>patentlenebilirliğin</a:t>
            </a:r>
            <a:r>
              <a:rPr lang="tr-TR" sz="2800" b="1" spc="-30" dirty="0">
                <a:solidFill>
                  <a:srgbClr val="002060"/>
                </a:solidFill>
                <a:latin typeface="+mn-lt"/>
                <a:cs typeface="Arial"/>
              </a:rPr>
              <a:t> </a:t>
            </a:r>
            <a:r>
              <a:rPr lang="tr-TR" sz="2800" b="1" dirty="0">
                <a:solidFill>
                  <a:srgbClr val="002060"/>
                </a:solidFill>
                <a:latin typeface="+mn-lt"/>
                <a:cs typeface="Arial"/>
              </a:rPr>
              <a:t>istisnaları</a:t>
            </a:r>
          </a:p>
        </p:txBody>
      </p:sp>
      <p:sp>
        <p:nvSpPr>
          <p:cNvPr id="14" name="object 2">
            <a:extLst>
              <a:ext uri="{FF2B5EF4-FFF2-40B4-BE49-F238E27FC236}">
                <a16:creationId xmlns:a16="http://schemas.microsoft.com/office/drawing/2014/main" id="{5E405A5F-184C-0E9E-0B29-D72FAB9C4ABF}"/>
              </a:ext>
            </a:extLst>
          </p:cNvPr>
          <p:cNvSpPr/>
          <p:nvPr/>
        </p:nvSpPr>
        <p:spPr>
          <a:xfrm>
            <a:off x="606491" y="569536"/>
            <a:ext cx="227329" cy="492759"/>
          </a:xfrm>
          <a:custGeom>
            <a:avLst/>
            <a:gdLst/>
            <a:ahLst/>
            <a:cxnLst/>
            <a:rect l="l" t="t" r="r" b="b"/>
            <a:pathLst>
              <a:path w="227329" h="492760">
                <a:moveTo>
                  <a:pt x="227076" y="0"/>
                </a:moveTo>
                <a:lnTo>
                  <a:pt x="0" y="0"/>
                </a:lnTo>
                <a:lnTo>
                  <a:pt x="0" y="492239"/>
                </a:lnTo>
                <a:lnTo>
                  <a:pt x="227076" y="492239"/>
                </a:lnTo>
                <a:lnTo>
                  <a:pt x="227076" y="0"/>
                </a:lnTo>
                <a:close/>
              </a:path>
            </a:pathLst>
          </a:custGeom>
          <a:solidFill>
            <a:srgbClr val="293878"/>
          </a:solidFill>
        </p:spPr>
        <p:txBody>
          <a:bodyPr wrap="square" lIns="0" tIns="0" rIns="0" bIns="0" rtlCol="0"/>
          <a:lstStyle/>
          <a:p>
            <a:endParaRPr/>
          </a:p>
        </p:txBody>
      </p:sp>
      <p:pic>
        <p:nvPicPr>
          <p:cNvPr id="15" name="object 3">
            <a:extLst>
              <a:ext uri="{FF2B5EF4-FFF2-40B4-BE49-F238E27FC236}">
                <a16:creationId xmlns:a16="http://schemas.microsoft.com/office/drawing/2014/main" id="{40CF19FA-F1D1-BA46-8E18-FE89ADEE3818}"/>
              </a:ext>
            </a:extLst>
          </p:cNvPr>
          <p:cNvPicPr/>
          <p:nvPr/>
        </p:nvPicPr>
        <p:blipFill>
          <a:blip r:embed="rId3" cstate="print"/>
          <a:stretch>
            <a:fillRect/>
          </a:stretch>
        </p:blipFill>
        <p:spPr>
          <a:xfrm>
            <a:off x="9905490" y="180914"/>
            <a:ext cx="1869949" cy="724915"/>
          </a:xfrm>
          <a:prstGeom prst="rect">
            <a:avLst/>
          </a:prstGeom>
        </p:spPr>
      </p:pic>
      <p:sp>
        <p:nvSpPr>
          <p:cNvPr id="16" name="object 4">
            <a:extLst>
              <a:ext uri="{FF2B5EF4-FFF2-40B4-BE49-F238E27FC236}">
                <a16:creationId xmlns:a16="http://schemas.microsoft.com/office/drawing/2014/main" id="{E15EA4CB-799B-94BE-90DC-2D55F889A1E6}"/>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spTree>
    <p:extLst>
      <p:ext uri="{BB962C8B-B14F-4D97-AF65-F5344CB8AC3E}">
        <p14:creationId xmlns:p14="http://schemas.microsoft.com/office/powerpoint/2010/main" val="2830494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21600000">
            <a:off x="1524001" y="734632"/>
            <a:ext cx="454343" cy="492192"/>
            <a:chOff x="-195263" y="1609725"/>
            <a:chExt cx="504825" cy="2495550"/>
          </a:xfrm>
        </p:grpSpPr>
        <p:sp>
          <p:nvSpPr>
            <p:cNvPr id="3" name="Freeform 3"/>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pic>
        <p:nvPicPr>
          <p:cNvPr id="7" name="Picture 7"/>
          <p:cNvPicPr>
            <a:picLocks noChangeAspect="1"/>
          </p:cNvPicPr>
          <p:nvPr/>
        </p:nvPicPr>
        <p:blipFill>
          <a:blip r:embed="rId3">
            <a:alphaModFix/>
          </a:blip>
          <a:srcRect/>
          <a:stretch>
            <a:fillRect/>
          </a:stretch>
        </p:blipFill>
        <p:spPr>
          <a:xfrm rot="21600000">
            <a:off x="9099149" y="334740"/>
            <a:ext cx="1497864" cy="490249"/>
          </a:xfrm>
          <a:prstGeom prst="rect">
            <a:avLst/>
          </a:prstGeom>
        </p:spPr>
      </p:pic>
      <p:sp>
        <p:nvSpPr>
          <p:cNvPr id="9" name="TextBox 9">
            <a:extLst>
              <a:ext uri="{FF2B5EF4-FFF2-40B4-BE49-F238E27FC236}">
                <a16:creationId xmlns:a16="http://schemas.microsoft.com/office/drawing/2014/main" id="{318B20FB-9D5E-4CE3-B64B-69C263B23A06}"/>
              </a:ext>
            </a:extLst>
          </p:cNvPr>
          <p:cNvSpPr txBox="1"/>
          <p:nvPr/>
        </p:nvSpPr>
        <p:spPr>
          <a:xfrm rot="21600000">
            <a:off x="6384033" y="6669360"/>
            <a:ext cx="4089133" cy="117872"/>
          </a:xfrm>
          <a:prstGeom prst="rect">
            <a:avLst/>
          </a:prstGeom>
        </p:spPr>
        <p:txBody>
          <a:bodyPr lIns="0" tIns="12960" rIns="0" bIns="0" rtlCol="0" anchor="t"/>
          <a:lstStyle/>
          <a:p>
            <a:pPr algn="r">
              <a:lnSpc>
                <a:spcPts val="945"/>
              </a:lnSpc>
            </a:pPr>
            <a:r>
              <a:rPr lang="en-US" sz="900" dirty="0">
                <a:solidFill>
                  <a:srgbClr val="898989">
                    <a:alpha val="100000"/>
                  </a:srgbClr>
                </a:solidFill>
                <a:latin typeface="Lato"/>
              </a:rPr>
              <a:t>© 2026 YALÇINER PATENT Confidential and proprietary</a:t>
            </a:r>
          </a:p>
        </p:txBody>
      </p:sp>
      <p:sp>
        <p:nvSpPr>
          <p:cNvPr id="12" name="Başlık 1">
            <a:extLst>
              <a:ext uri="{FF2B5EF4-FFF2-40B4-BE49-F238E27FC236}">
                <a16:creationId xmlns:a16="http://schemas.microsoft.com/office/drawing/2014/main" id="{2375ED83-02A7-4282-9F70-A33AAD60618B}"/>
              </a:ext>
            </a:extLst>
          </p:cNvPr>
          <p:cNvSpPr txBox="1">
            <a:spLocks/>
          </p:cNvSpPr>
          <p:nvPr/>
        </p:nvSpPr>
        <p:spPr>
          <a:xfrm>
            <a:off x="2207568" y="556646"/>
            <a:ext cx="8604448" cy="708216"/>
          </a:xfrm>
          <a:prstGeom prst="rect">
            <a:avLst/>
          </a:prstGeom>
          <a:effectLst/>
        </p:spPr>
        <p:txBody>
          <a:bodyPr vert="horz" lIns="82296" tIns="41148" rIns="82296" bIns="41148" rtlCol="0" anchor="b">
            <a:norm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ts val="4050"/>
              </a:lnSpc>
            </a:pPr>
            <a:r>
              <a:rPr lang="tr-TR" sz="2800" b="1" dirty="0">
                <a:solidFill>
                  <a:srgbClr val="293878">
                    <a:alpha val="100000"/>
                  </a:srgbClr>
                </a:solidFill>
                <a:latin typeface="Biryani"/>
                <a:ea typeface="+mn-ea"/>
                <a:cs typeface="+mn-cs"/>
              </a:rPr>
              <a:t>YAZILIM TEMELLİ BAŞVURULARIN YAPISI</a:t>
            </a:r>
            <a:endParaRPr lang="tr-TR" sz="1800" dirty="0">
              <a:solidFill>
                <a:srgbClr val="293878">
                  <a:alpha val="100000"/>
                </a:srgbClr>
              </a:solidFill>
              <a:latin typeface="Biryani"/>
              <a:ea typeface="+mn-ea"/>
              <a:cs typeface="+mn-cs"/>
            </a:endParaRPr>
          </a:p>
        </p:txBody>
      </p:sp>
      <p:sp>
        <p:nvSpPr>
          <p:cNvPr id="8" name="Metin kutusu 7">
            <a:extLst>
              <a:ext uri="{FF2B5EF4-FFF2-40B4-BE49-F238E27FC236}">
                <a16:creationId xmlns:a16="http://schemas.microsoft.com/office/drawing/2014/main" id="{8ECAF35C-2AD9-FE8D-6820-FF1E6E0B45A9}"/>
              </a:ext>
            </a:extLst>
          </p:cNvPr>
          <p:cNvSpPr txBox="1"/>
          <p:nvPr/>
        </p:nvSpPr>
        <p:spPr>
          <a:xfrm>
            <a:off x="651735" y="1486711"/>
            <a:ext cx="7776864" cy="2585323"/>
          </a:xfrm>
          <a:prstGeom prst="rect">
            <a:avLst/>
          </a:prstGeom>
          <a:noFill/>
        </p:spPr>
        <p:txBody>
          <a:bodyPr wrap="square" rtlCol="0">
            <a:spAutoFit/>
          </a:bodyPr>
          <a:lstStyle/>
          <a:p>
            <a:r>
              <a:rPr lang="tr-TR" dirty="0"/>
              <a:t>Yazılım kod olarak değil, bir yöntem olarak ifade edilmeli</a:t>
            </a:r>
          </a:p>
          <a:p>
            <a:endParaRPr lang="tr-TR" dirty="0"/>
          </a:p>
          <a:p>
            <a:r>
              <a:rPr lang="tr-TR" dirty="0"/>
              <a:t>Örneğin,</a:t>
            </a:r>
          </a:p>
          <a:p>
            <a:r>
              <a:rPr lang="tr-TR" dirty="0"/>
              <a:t>Bir robot kolunu kontrol etmek üzere bir bilgisayar uygulamalı yöntem olup, özelliği;</a:t>
            </a:r>
          </a:p>
          <a:p>
            <a:r>
              <a:rPr lang="tr-TR" dirty="0"/>
              <a:t>Bir X sensöründen veri sağlanması,</a:t>
            </a:r>
          </a:p>
          <a:p>
            <a:r>
              <a:rPr lang="tr-TR" dirty="0"/>
              <a:t>Bu verinin …. Yöntemi/formülü ile işlenmesi, </a:t>
            </a:r>
          </a:p>
          <a:p>
            <a:r>
              <a:rPr lang="tr-TR" dirty="0"/>
              <a:t>Elde edilen çıktının … eşik değerine göre kontrol edilmesi,</a:t>
            </a:r>
          </a:p>
          <a:p>
            <a:r>
              <a:rPr lang="tr-TR" dirty="0"/>
              <a:t>Eşik değerini aşan sonucun bir cevap olarak kontrolcüye iletilmesidir.</a:t>
            </a:r>
          </a:p>
        </p:txBody>
      </p:sp>
      <p:pic>
        <p:nvPicPr>
          <p:cNvPr id="13" name="Resim 12">
            <a:extLst>
              <a:ext uri="{FF2B5EF4-FFF2-40B4-BE49-F238E27FC236}">
                <a16:creationId xmlns:a16="http://schemas.microsoft.com/office/drawing/2014/main" id="{374D1ABB-6F79-9758-D306-CF83DFD764E0}"/>
              </a:ext>
            </a:extLst>
          </p:cNvPr>
          <p:cNvPicPr>
            <a:picLocks noChangeAspect="1"/>
          </p:cNvPicPr>
          <p:nvPr/>
        </p:nvPicPr>
        <p:blipFill>
          <a:blip r:embed="rId4"/>
          <a:stretch>
            <a:fillRect/>
          </a:stretch>
        </p:blipFill>
        <p:spPr>
          <a:xfrm>
            <a:off x="8254255" y="3096565"/>
            <a:ext cx="3632945" cy="3204789"/>
          </a:xfrm>
          <a:prstGeom prst="rect">
            <a:avLst/>
          </a:prstGeom>
        </p:spPr>
      </p:pic>
    </p:spTree>
    <p:extLst>
      <p:ext uri="{BB962C8B-B14F-4D97-AF65-F5344CB8AC3E}">
        <p14:creationId xmlns:p14="http://schemas.microsoft.com/office/powerpoint/2010/main" val="352991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21600000">
            <a:off x="1527651" y="1196752"/>
            <a:ext cx="454343" cy="492192"/>
            <a:chOff x="-195263" y="1609725"/>
            <a:chExt cx="504825" cy="2495550"/>
          </a:xfrm>
        </p:grpSpPr>
        <p:sp>
          <p:nvSpPr>
            <p:cNvPr id="3" name="Freeform 3"/>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pic>
        <p:nvPicPr>
          <p:cNvPr id="7" name="Picture 7"/>
          <p:cNvPicPr>
            <a:picLocks noChangeAspect="1"/>
          </p:cNvPicPr>
          <p:nvPr/>
        </p:nvPicPr>
        <p:blipFill>
          <a:blip r:embed="rId3">
            <a:alphaModFix/>
          </a:blip>
          <a:srcRect/>
          <a:stretch>
            <a:fillRect/>
          </a:stretch>
        </p:blipFill>
        <p:spPr>
          <a:xfrm rot="21600000">
            <a:off x="9099149" y="334740"/>
            <a:ext cx="1497864" cy="490249"/>
          </a:xfrm>
          <a:prstGeom prst="rect">
            <a:avLst/>
          </a:prstGeom>
        </p:spPr>
      </p:pic>
      <p:sp>
        <p:nvSpPr>
          <p:cNvPr id="9" name="TextBox 9">
            <a:extLst>
              <a:ext uri="{FF2B5EF4-FFF2-40B4-BE49-F238E27FC236}">
                <a16:creationId xmlns:a16="http://schemas.microsoft.com/office/drawing/2014/main" id="{318B20FB-9D5E-4CE3-B64B-69C263B23A06}"/>
              </a:ext>
            </a:extLst>
          </p:cNvPr>
          <p:cNvSpPr txBox="1"/>
          <p:nvPr/>
        </p:nvSpPr>
        <p:spPr>
          <a:xfrm rot="21600000">
            <a:off x="6384033" y="6669360"/>
            <a:ext cx="4089133" cy="117872"/>
          </a:xfrm>
          <a:prstGeom prst="rect">
            <a:avLst/>
          </a:prstGeom>
        </p:spPr>
        <p:txBody>
          <a:bodyPr lIns="0" tIns="12960" rIns="0" bIns="0" rtlCol="0" anchor="t"/>
          <a:lstStyle/>
          <a:p>
            <a:pPr algn="r">
              <a:lnSpc>
                <a:spcPts val="945"/>
              </a:lnSpc>
            </a:pPr>
            <a:r>
              <a:rPr lang="en-US" sz="900" dirty="0">
                <a:solidFill>
                  <a:srgbClr val="898989">
                    <a:alpha val="100000"/>
                  </a:srgbClr>
                </a:solidFill>
                <a:latin typeface="Lato"/>
              </a:rPr>
              <a:t>© 202</a:t>
            </a:r>
            <a:r>
              <a:rPr lang="tr-TR" sz="900" dirty="0">
                <a:solidFill>
                  <a:srgbClr val="898989">
                    <a:alpha val="100000"/>
                  </a:srgbClr>
                </a:solidFill>
                <a:latin typeface="Lato"/>
              </a:rPr>
              <a:t>3</a:t>
            </a:r>
            <a:r>
              <a:rPr lang="en-US" sz="900" dirty="0">
                <a:solidFill>
                  <a:srgbClr val="898989">
                    <a:alpha val="100000"/>
                  </a:srgbClr>
                </a:solidFill>
                <a:latin typeface="Lato"/>
              </a:rPr>
              <a:t> YALÇINER PATENT Confidential and proprietary</a:t>
            </a:r>
          </a:p>
        </p:txBody>
      </p:sp>
      <p:sp>
        <p:nvSpPr>
          <p:cNvPr id="12" name="Başlık 1">
            <a:extLst>
              <a:ext uri="{FF2B5EF4-FFF2-40B4-BE49-F238E27FC236}">
                <a16:creationId xmlns:a16="http://schemas.microsoft.com/office/drawing/2014/main" id="{2375ED83-02A7-4282-9F70-A33AAD60618B}"/>
              </a:ext>
            </a:extLst>
          </p:cNvPr>
          <p:cNvSpPr txBox="1">
            <a:spLocks/>
          </p:cNvSpPr>
          <p:nvPr/>
        </p:nvSpPr>
        <p:spPr>
          <a:xfrm>
            <a:off x="2279577" y="980728"/>
            <a:ext cx="8193589" cy="1224136"/>
          </a:xfrm>
          <a:prstGeom prst="rect">
            <a:avLst/>
          </a:prstGeom>
          <a:effectLst/>
        </p:spPr>
        <p:txBody>
          <a:bodyPr vert="horz" lIns="82296" tIns="41148" rIns="82296" bIns="41148" rtlCol="0" anchor="b">
            <a:norm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ts val="4050"/>
              </a:lnSpc>
            </a:pPr>
            <a:r>
              <a:rPr lang="tr-TR" sz="2800" b="1" dirty="0">
                <a:solidFill>
                  <a:srgbClr val="293878">
                    <a:alpha val="100000"/>
                  </a:srgbClr>
                </a:solidFill>
                <a:latin typeface="Biryani"/>
                <a:ea typeface="+mn-ea"/>
                <a:cs typeface="+mn-cs"/>
              </a:rPr>
              <a:t>YAZILIMIN PATENTLENEBİLİRLİĞİNDE EN YAYGIN SORUNLAR</a:t>
            </a:r>
          </a:p>
        </p:txBody>
      </p:sp>
      <p:sp>
        <p:nvSpPr>
          <p:cNvPr id="2" name="Metin kutusu 1">
            <a:extLst>
              <a:ext uri="{FF2B5EF4-FFF2-40B4-BE49-F238E27FC236}">
                <a16:creationId xmlns:a16="http://schemas.microsoft.com/office/drawing/2014/main" id="{4201F383-9DFC-201B-7158-0CD8E5301468}"/>
              </a:ext>
            </a:extLst>
          </p:cNvPr>
          <p:cNvSpPr txBox="1"/>
          <p:nvPr/>
        </p:nvSpPr>
        <p:spPr>
          <a:xfrm>
            <a:off x="2207568" y="2360604"/>
            <a:ext cx="7776864" cy="2472472"/>
          </a:xfrm>
          <a:prstGeom prst="rect">
            <a:avLst/>
          </a:prstGeom>
          <a:noFill/>
        </p:spPr>
        <p:txBody>
          <a:bodyPr wrap="square" rtlCol="0">
            <a:spAutoFit/>
          </a:bodyPr>
          <a:lstStyle/>
          <a:p>
            <a:pPr marL="257175" indent="-257175">
              <a:lnSpc>
                <a:spcPts val="4050"/>
              </a:lnSpc>
              <a:buFont typeface="Arial" panose="020B0604020202020204" pitchFamily="34" charset="0"/>
              <a:buChar char="•"/>
            </a:pPr>
            <a:r>
              <a:rPr lang="tr-TR" dirty="0">
                <a:solidFill>
                  <a:srgbClr val="293878">
                    <a:alpha val="100000"/>
                  </a:srgbClr>
                </a:solidFill>
                <a:latin typeface="Biryani"/>
              </a:rPr>
              <a:t>TEKNİK ÖZELLİĞİ OLMAYAN</a:t>
            </a:r>
          </a:p>
          <a:p>
            <a:pPr marL="257175" indent="-257175">
              <a:lnSpc>
                <a:spcPts val="4050"/>
              </a:lnSpc>
              <a:buFont typeface="Arial" panose="020B0604020202020204" pitchFamily="34" charset="0"/>
              <a:buChar char="•"/>
            </a:pPr>
            <a:r>
              <a:rPr lang="tr-TR" dirty="0">
                <a:solidFill>
                  <a:srgbClr val="293878">
                    <a:alpha val="100000"/>
                  </a:srgbClr>
                </a:solidFill>
                <a:latin typeface="Biryani"/>
              </a:rPr>
              <a:t>TEKNİK ALANA AİT DEĞİL</a:t>
            </a:r>
          </a:p>
          <a:p>
            <a:pPr marL="257175" indent="-257175">
              <a:lnSpc>
                <a:spcPts val="4050"/>
              </a:lnSpc>
              <a:buFont typeface="Arial" panose="020B0604020202020204" pitchFamily="34" charset="0"/>
              <a:buChar char="•"/>
            </a:pPr>
            <a:r>
              <a:rPr lang="tr-TR" dirty="0">
                <a:solidFill>
                  <a:srgbClr val="293878">
                    <a:alpha val="100000"/>
                  </a:srgbClr>
                </a:solidFill>
                <a:latin typeface="Biryani"/>
              </a:rPr>
              <a:t>KABUL EDİLEBİLİR TEKNİK ETKİSİ OLMAYAN</a:t>
            </a:r>
          </a:p>
          <a:p>
            <a:pPr marL="257175" indent="-257175">
              <a:lnSpc>
                <a:spcPts val="4050"/>
              </a:lnSpc>
              <a:buFont typeface="Arial" panose="020B0604020202020204" pitchFamily="34" charset="0"/>
              <a:buChar char="•"/>
            </a:pPr>
            <a:r>
              <a:rPr lang="tr-TR" dirty="0">
                <a:solidFill>
                  <a:srgbClr val="293878">
                    <a:alpha val="100000"/>
                  </a:srgbClr>
                </a:solidFill>
                <a:latin typeface="Biryani"/>
              </a:rPr>
              <a:t>SOYUT MATEMATİKSEL YÖNTEM</a:t>
            </a:r>
            <a:endParaRPr lang="tr-TR" dirty="0"/>
          </a:p>
          <a:p>
            <a:endParaRPr lang="tr-TR" dirty="0"/>
          </a:p>
        </p:txBody>
      </p:sp>
    </p:spTree>
    <p:extLst>
      <p:ext uri="{BB962C8B-B14F-4D97-AF65-F5344CB8AC3E}">
        <p14:creationId xmlns:p14="http://schemas.microsoft.com/office/powerpoint/2010/main" val="317458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21600000">
            <a:off x="1527651" y="1196752"/>
            <a:ext cx="454343" cy="492192"/>
            <a:chOff x="-195263" y="1609725"/>
            <a:chExt cx="504825" cy="2495550"/>
          </a:xfrm>
        </p:grpSpPr>
        <p:sp>
          <p:nvSpPr>
            <p:cNvPr id="3" name="Freeform 3"/>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pic>
        <p:nvPicPr>
          <p:cNvPr id="7" name="Picture 7"/>
          <p:cNvPicPr>
            <a:picLocks noChangeAspect="1"/>
          </p:cNvPicPr>
          <p:nvPr/>
        </p:nvPicPr>
        <p:blipFill>
          <a:blip r:embed="rId3">
            <a:alphaModFix/>
          </a:blip>
          <a:srcRect/>
          <a:stretch>
            <a:fillRect/>
          </a:stretch>
        </p:blipFill>
        <p:spPr>
          <a:xfrm rot="21600000">
            <a:off x="9099149" y="334740"/>
            <a:ext cx="1497864" cy="490249"/>
          </a:xfrm>
          <a:prstGeom prst="rect">
            <a:avLst/>
          </a:prstGeom>
        </p:spPr>
      </p:pic>
      <p:sp>
        <p:nvSpPr>
          <p:cNvPr id="9" name="TextBox 9">
            <a:extLst>
              <a:ext uri="{FF2B5EF4-FFF2-40B4-BE49-F238E27FC236}">
                <a16:creationId xmlns:a16="http://schemas.microsoft.com/office/drawing/2014/main" id="{318B20FB-9D5E-4CE3-B64B-69C263B23A06}"/>
              </a:ext>
            </a:extLst>
          </p:cNvPr>
          <p:cNvSpPr txBox="1"/>
          <p:nvPr/>
        </p:nvSpPr>
        <p:spPr>
          <a:xfrm rot="21600000">
            <a:off x="6384033" y="6669360"/>
            <a:ext cx="4089133" cy="117872"/>
          </a:xfrm>
          <a:prstGeom prst="rect">
            <a:avLst/>
          </a:prstGeom>
        </p:spPr>
        <p:txBody>
          <a:bodyPr lIns="0" tIns="12960" rIns="0" bIns="0" rtlCol="0" anchor="t"/>
          <a:lstStyle/>
          <a:p>
            <a:pPr algn="r">
              <a:lnSpc>
                <a:spcPts val="945"/>
              </a:lnSpc>
            </a:pPr>
            <a:r>
              <a:rPr lang="en-US" sz="900" dirty="0">
                <a:solidFill>
                  <a:srgbClr val="898989">
                    <a:alpha val="100000"/>
                  </a:srgbClr>
                </a:solidFill>
                <a:latin typeface="Lato"/>
              </a:rPr>
              <a:t>© 202</a:t>
            </a:r>
            <a:r>
              <a:rPr lang="tr-TR" sz="900" dirty="0">
                <a:solidFill>
                  <a:srgbClr val="898989">
                    <a:alpha val="100000"/>
                  </a:srgbClr>
                </a:solidFill>
                <a:latin typeface="Lato"/>
              </a:rPr>
              <a:t>3</a:t>
            </a:r>
            <a:r>
              <a:rPr lang="en-US" sz="900" dirty="0">
                <a:solidFill>
                  <a:srgbClr val="898989">
                    <a:alpha val="100000"/>
                  </a:srgbClr>
                </a:solidFill>
                <a:latin typeface="Lato"/>
              </a:rPr>
              <a:t> YALÇINER PATENT Confidential and proprietary</a:t>
            </a:r>
          </a:p>
        </p:txBody>
      </p:sp>
      <p:sp>
        <p:nvSpPr>
          <p:cNvPr id="12" name="Başlık 1">
            <a:extLst>
              <a:ext uri="{FF2B5EF4-FFF2-40B4-BE49-F238E27FC236}">
                <a16:creationId xmlns:a16="http://schemas.microsoft.com/office/drawing/2014/main" id="{2375ED83-02A7-4282-9F70-A33AAD60618B}"/>
              </a:ext>
            </a:extLst>
          </p:cNvPr>
          <p:cNvSpPr txBox="1">
            <a:spLocks/>
          </p:cNvSpPr>
          <p:nvPr/>
        </p:nvSpPr>
        <p:spPr>
          <a:xfrm>
            <a:off x="2279576" y="980728"/>
            <a:ext cx="8604448" cy="2232248"/>
          </a:xfrm>
          <a:prstGeom prst="rect">
            <a:avLst/>
          </a:prstGeom>
          <a:effectLst/>
        </p:spPr>
        <p:txBody>
          <a:bodyPr vert="horz" lIns="82296" tIns="41148" rIns="82296" bIns="41148" rtlCol="0" anchor="b">
            <a:norm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ts val="4050"/>
              </a:lnSpc>
            </a:pPr>
            <a:r>
              <a:rPr lang="tr-TR" sz="2800" b="1" dirty="0">
                <a:solidFill>
                  <a:srgbClr val="293878">
                    <a:alpha val="100000"/>
                  </a:srgbClr>
                </a:solidFill>
                <a:latin typeface="Biryani"/>
                <a:ea typeface="+mn-ea"/>
                <a:cs typeface="+mn-cs"/>
              </a:rPr>
              <a:t>TEKNİK KARAKTER</a:t>
            </a:r>
          </a:p>
          <a:p>
            <a:pPr marL="257175" indent="-257175" algn="l">
              <a:lnSpc>
                <a:spcPts val="4050"/>
              </a:lnSpc>
              <a:buFont typeface="Arial" panose="020B0604020202020204" pitchFamily="34" charset="0"/>
              <a:buChar char="•"/>
            </a:pPr>
            <a:r>
              <a:rPr lang="tr-TR" sz="1800" dirty="0">
                <a:solidFill>
                  <a:srgbClr val="293878">
                    <a:alpha val="100000"/>
                  </a:srgbClr>
                </a:solidFill>
                <a:latin typeface="Biryani"/>
                <a:ea typeface="+mn-ea"/>
                <a:cs typeface="+mn-cs"/>
              </a:rPr>
              <a:t>ÇÖZÜMÜ EN KOLAY</a:t>
            </a:r>
          </a:p>
          <a:p>
            <a:pPr marL="257175" indent="-257175" algn="l">
              <a:lnSpc>
                <a:spcPts val="4050"/>
              </a:lnSpc>
              <a:buFont typeface="Arial" panose="020B0604020202020204" pitchFamily="34" charset="0"/>
              <a:buChar char="•"/>
            </a:pPr>
            <a:r>
              <a:rPr lang="tr-TR" sz="1800" dirty="0">
                <a:solidFill>
                  <a:srgbClr val="293878">
                    <a:alpha val="100000"/>
                  </a:srgbClr>
                </a:solidFill>
                <a:latin typeface="Biryani"/>
                <a:ea typeface="+mn-ea"/>
                <a:cs typeface="+mn-cs"/>
              </a:rPr>
              <a:t>EN AZ BİR TEKNİK ÖZELLİK (SUNUCU, İŞLEMCİ vb.) EKLENMESİ </a:t>
            </a:r>
            <a:r>
              <a:rPr lang="tr-TR" sz="1800" dirty="0" err="1">
                <a:solidFill>
                  <a:srgbClr val="293878">
                    <a:alpha val="100000"/>
                  </a:srgbClr>
                </a:solidFill>
                <a:latin typeface="Biryani"/>
                <a:ea typeface="+mn-ea"/>
                <a:cs typeface="+mn-cs"/>
              </a:rPr>
              <a:t>veYA</a:t>
            </a:r>
            <a:r>
              <a:rPr lang="tr-TR" sz="1800" dirty="0">
                <a:solidFill>
                  <a:srgbClr val="293878">
                    <a:alpha val="100000"/>
                  </a:srgbClr>
                </a:solidFill>
                <a:latin typeface="Biryani"/>
                <a:ea typeface="+mn-ea"/>
                <a:cs typeface="+mn-cs"/>
              </a:rPr>
              <a:t> </a:t>
            </a:r>
            <a:r>
              <a:rPr lang="tr-TR" sz="1800" dirty="0" err="1">
                <a:solidFill>
                  <a:srgbClr val="293878">
                    <a:alpha val="100000"/>
                  </a:srgbClr>
                </a:solidFill>
                <a:latin typeface="Biryani"/>
                <a:ea typeface="+mn-ea"/>
                <a:cs typeface="+mn-cs"/>
              </a:rPr>
              <a:t>BilGİSAYAR</a:t>
            </a:r>
            <a:r>
              <a:rPr lang="tr-TR" sz="1800" dirty="0">
                <a:solidFill>
                  <a:srgbClr val="293878">
                    <a:alpha val="100000"/>
                  </a:srgbClr>
                </a:solidFill>
                <a:latin typeface="Biryani"/>
                <a:ea typeface="+mn-ea"/>
                <a:cs typeface="+mn-cs"/>
              </a:rPr>
              <a:t> UYGULAMALI (COMPUTER IMPLEMENTED) OLARAK TANIMLANMASI YETERLİ</a:t>
            </a:r>
          </a:p>
        </p:txBody>
      </p:sp>
    </p:spTree>
    <p:extLst>
      <p:ext uri="{BB962C8B-B14F-4D97-AF65-F5344CB8AC3E}">
        <p14:creationId xmlns:p14="http://schemas.microsoft.com/office/powerpoint/2010/main" val="929364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21600000">
            <a:off x="1527651" y="1196752"/>
            <a:ext cx="454343" cy="492192"/>
            <a:chOff x="-195263" y="1609725"/>
            <a:chExt cx="504825" cy="2495550"/>
          </a:xfrm>
        </p:grpSpPr>
        <p:sp>
          <p:nvSpPr>
            <p:cNvPr id="3" name="Freeform 3"/>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pic>
        <p:nvPicPr>
          <p:cNvPr id="7" name="Picture 7"/>
          <p:cNvPicPr>
            <a:picLocks noChangeAspect="1"/>
          </p:cNvPicPr>
          <p:nvPr/>
        </p:nvPicPr>
        <p:blipFill>
          <a:blip r:embed="rId3">
            <a:alphaModFix/>
          </a:blip>
          <a:srcRect/>
          <a:stretch>
            <a:fillRect/>
          </a:stretch>
        </p:blipFill>
        <p:spPr>
          <a:xfrm rot="21600000">
            <a:off x="9099149" y="334740"/>
            <a:ext cx="1497864" cy="490249"/>
          </a:xfrm>
          <a:prstGeom prst="rect">
            <a:avLst/>
          </a:prstGeom>
        </p:spPr>
      </p:pic>
      <p:sp>
        <p:nvSpPr>
          <p:cNvPr id="9" name="TextBox 9">
            <a:extLst>
              <a:ext uri="{FF2B5EF4-FFF2-40B4-BE49-F238E27FC236}">
                <a16:creationId xmlns:a16="http://schemas.microsoft.com/office/drawing/2014/main" id="{318B20FB-9D5E-4CE3-B64B-69C263B23A06}"/>
              </a:ext>
            </a:extLst>
          </p:cNvPr>
          <p:cNvSpPr txBox="1"/>
          <p:nvPr/>
        </p:nvSpPr>
        <p:spPr>
          <a:xfrm rot="21600000">
            <a:off x="6384033" y="6669360"/>
            <a:ext cx="4089133" cy="117872"/>
          </a:xfrm>
          <a:prstGeom prst="rect">
            <a:avLst/>
          </a:prstGeom>
        </p:spPr>
        <p:txBody>
          <a:bodyPr lIns="0" tIns="12960" rIns="0" bIns="0" rtlCol="0" anchor="t"/>
          <a:lstStyle/>
          <a:p>
            <a:pPr algn="r">
              <a:lnSpc>
                <a:spcPts val="945"/>
              </a:lnSpc>
            </a:pPr>
            <a:r>
              <a:rPr lang="en-US" sz="900" dirty="0">
                <a:solidFill>
                  <a:srgbClr val="898989">
                    <a:alpha val="100000"/>
                  </a:srgbClr>
                </a:solidFill>
                <a:latin typeface="Lato"/>
              </a:rPr>
              <a:t>© 202</a:t>
            </a:r>
            <a:r>
              <a:rPr lang="tr-TR" sz="900" dirty="0">
                <a:solidFill>
                  <a:srgbClr val="898989">
                    <a:alpha val="100000"/>
                  </a:srgbClr>
                </a:solidFill>
                <a:latin typeface="Lato"/>
              </a:rPr>
              <a:t>3</a:t>
            </a:r>
            <a:r>
              <a:rPr lang="en-US" sz="900" dirty="0">
                <a:solidFill>
                  <a:srgbClr val="898989">
                    <a:alpha val="100000"/>
                  </a:srgbClr>
                </a:solidFill>
                <a:latin typeface="Lato"/>
              </a:rPr>
              <a:t> YALÇINER PATENT Confidential and proprietary</a:t>
            </a:r>
          </a:p>
        </p:txBody>
      </p:sp>
      <p:sp>
        <p:nvSpPr>
          <p:cNvPr id="12" name="Başlık 1">
            <a:extLst>
              <a:ext uri="{FF2B5EF4-FFF2-40B4-BE49-F238E27FC236}">
                <a16:creationId xmlns:a16="http://schemas.microsoft.com/office/drawing/2014/main" id="{2375ED83-02A7-4282-9F70-A33AAD60618B}"/>
              </a:ext>
            </a:extLst>
          </p:cNvPr>
          <p:cNvSpPr txBox="1">
            <a:spLocks/>
          </p:cNvSpPr>
          <p:nvPr/>
        </p:nvSpPr>
        <p:spPr>
          <a:xfrm>
            <a:off x="2279576" y="980729"/>
            <a:ext cx="8604448" cy="1178271"/>
          </a:xfrm>
          <a:prstGeom prst="rect">
            <a:avLst/>
          </a:prstGeom>
          <a:effectLst/>
        </p:spPr>
        <p:txBody>
          <a:bodyPr vert="horz" lIns="82296" tIns="41148" rIns="82296" bIns="41148" rtlCol="0" anchor="b">
            <a:norm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ts val="4050"/>
              </a:lnSpc>
            </a:pPr>
            <a:r>
              <a:rPr lang="tr-TR" sz="2800" b="1" dirty="0">
                <a:solidFill>
                  <a:srgbClr val="293878">
                    <a:alpha val="100000"/>
                  </a:srgbClr>
                </a:solidFill>
                <a:latin typeface="Biryani"/>
                <a:ea typeface="+mn-ea"/>
                <a:cs typeface="+mn-cs"/>
              </a:rPr>
              <a:t>TEKNİK ALANA AİT OLMA</a:t>
            </a:r>
          </a:p>
          <a:p>
            <a:pPr algn="l">
              <a:lnSpc>
                <a:spcPts val="4050"/>
              </a:lnSpc>
            </a:pPr>
            <a:endParaRPr lang="tr-TR" sz="1800" dirty="0">
              <a:solidFill>
                <a:srgbClr val="293878">
                  <a:alpha val="100000"/>
                </a:srgbClr>
              </a:solidFill>
              <a:latin typeface="Biryani"/>
              <a:ea typeface="+mn-ea"/>
              <a:cs typeface="+mn-cs"/>
            </a:endParaRPr>
          </a:p>
        </p:txBody>
      </p:sp>
      <p:sp>
        <p:nvSpPr>
          <p:cNvPr id="6" name="Metin kutusu 5">
            <a:extLst>
              <a:ext uri="{FF2B5EF4-FFF2-40B4-BE49-F238E27FC236}">
                <a16:creationId xmlns:a16="http://schemas.microsoft.com/office/drawing/2014/main" id="{B7D34BC4-E8B1-67FC-F2FD-207DA9B689B1}"/>
              </a:ext>
            </a:extLst>
          </p:cNvPr>
          <p:cNvSpPr txBox="1"/>
          <p:nvPr/>
        </p:nvSpPr>
        <p:spPr>
          <a:xfrm>
            <a:off x="2269630" y="1779687"/>
            <a:ext cx="7931224" cy="5078313"/>
          </a:xfrm>
          <a:prstGeom prst="rect">
            <a:avLst/>
          </a:prstGeom>
          <a:noFill/>
        </p:spPr>
        <p:txBody>
          <a:bodyPr wrap="square" rtlCol="0">
            <a:spAutoFit/>
          </a:bodyPr>
          <a:lstStyle/>
          <a:p>
            <a:r>
              <a:rPr lang="en-US" dirty="0"/>
              <a:t>there must be an "invention", </a:t>
            </a:r>
            <a:r>
              <a:rPr lang="en-US" u="sng" dirty="0"/>
              <a:t>belonging to any field of technology</a:t>
            </a:r>
            <a:r>
              <a:rPr lang="tr-TR" dirty="0"/>
              <a:t> (EPO </a:t>
            </a:r>
            <a:r>
              <a:rPr lang="tr-TR" dirty="0" err="1"/>
              <a:t>Guidelines</a:t>
            </a:r>
            <a:r>
              <a:rPr lang="tr-TR" dirty="0"/>
              <a:t> </a:t>
            </a:r>
            <a:r>
              <a:rPr lang="tr-TR" dirty="0" err="1"/>
              <a:t>for</a:t>
            </a:r>
            <a:r>
              <a:rPr lang="tr-TR" dirty="0"/>
              <a:t> </a:t>
            </a:r>
            <a:r>
              <a:rPr lang="tr-TR" dirty="0" err="1"/>
              <a:t>Examination</a:t>
            </a:r>
            <a:r>
              <a:rPr lang="en-US" dirty="0"/>
              <a:t> </a:t>
            </a:r>
            <a:r>
              <a:rPr lang="tr-TR" dirty="0"/>
              <a:t>(G.1.1)</a:t>
            </a:r>
          </a:p>
          <a:p>
            <a:endParaRPr lang="tr-TR" dirty="0"/>
          </a:p>
          <a:p>
            <a:r>
              <a:rPr lang="tr-TR" dirty="0"/>
              <a:t>MADDE 82- (1) Teknolojinin her alanındaki buluşlara yeni olması, buluş basamağı içermesi ve sanayiye uygulanabilir olması şartıyla patent verilir.</a:t>
            </a:r>
          </a:p>
          <a:p>
            <a:endParaRPr lang="tr-TR" dirty="0"/>
          </a:p>
          <a:p>
            <a:r>
              <a:rPr lang="tr-TR" dirty="0"/>
              <a:t>VERİ İŞLEMEK İÇİN BİR METOT </a:t>
            </a:r>
            <a:r>
              <a:rPr lang="tr-TR" b="1" dirty="0">
                <a:solidFill>
                  <a:srgbClr val="FF0000"/>
                </a:solidFill>
              </a:rPr>
              <a:t>HAYIR</a:t>
            </a:r>
          </a:p>
          <a:p>
            <a:endParaRPr lang="tr-TR" dirty="0"/>
          </a:p>
          <a:p>
            <a:r>
              <a:rPr lang="tr-TR" dirty="0"/>
              <a:t>BİR SONUÇ VEYA SONRAKİ DEĞERİ TAHMİN ETMEK İÇİN METOT (YAPAY ZEKA) </a:t>
            </a:r>
            <a:r>
              <a:rPr lang="tr-TR" b="1" dirty="0">
                <a:solidFill>
                  <a:srgbClr val="FF0000"/>
                </a:solidFill>
              </a:rPr>
              <a:t>HAYIR</a:t>
            </a:r>
            <a:endParaRPr lang="tr-TR" dirty="0">
              <a:solidFill>
                <a:srgbClr val="FF0000"/>
              </a:solidFill>
            </a:endParaRPr>
          </a:p>
          <a:p>
            <a:endParaRPr lang="tr-TR" dirty="0"/>
          </a:p>
          <a:p>
            <a:r>
              <a:rPr lang="tr-TR" dirty="0"/>
              <a:t>ARAÇ FREİNİN KONTROL ETMEK İÇİN METOT </a:t>
            </a:r>
            <a:r>
              <a:rPr lang="tr-TR" b="1" dirty="0">
                <a:solidFill>
                  <a:srgbClr val="92D050"/>
                </a:solidFill>
              </a:rPr>
              <a:t>EVET</a:t>
            </a:r>
            <a:endParaRPr lang="tr-TR" dirty="0">
              <a:solidFill>
                <a:srgbClr val="92D050"/>
              </a:solidFill>
            </a:endParaRPr>
          </a:p>
          <a:p>
            <a:endParaRPr lang="tr-TR" dirty="0"/>
          </a:p>
          <a:p>
            <a:r>
              <a:rPr lang="tr-TR" dirty="0"/>
              <a:t>BELLİ BİR ALANDA ATEŞİ TESPİT ETMEK ÜZERE METOT </a:t>
            </a:r>
            <a:r>
              <a:rPr lang="tr-TR" b="1" dirty="0">
                <a:solidFill>
                  <a:srgbClr val="92D050"/>
                </a:solidFill>
              </a:rPr>
              <a:t>EVET</a:t>
            </a:r>
          </a:p>
          <a:p>
            <a:endParaRPr lang="tr-TR" b="1" dirty="0">
              <a:solidFill>
                <a:srgbClr val="92D050"/>
              </a:solidFill>
            </a:endParaRPr>
          </a:p>
          <a:p>
            <a:r>
              <a:rPr lang="tr-TR" dirty="0"/>
              <a:t>ALICI VE VERİCİ ARASINDA TRANSMİSYON İÇİN METOT </a:t>
            </a:r>
            <a:r>
              <a:rPr lang="tr-TR" b="1" dirty="0">
                <a:solidFill>
                  <a:srgbClr val="92D050"/>
                </a:solidFill>
              </a:rPr>
              <a:t>EVET</a:t>
            </a:r>
            <a:endParaRPr lang="tr-TR" dirty="0">
              <a:solidFill>
                <a:srgbClr val="92D050"/>
              </a:solidFill>
            </a:endParaRPr>
          </a:p>
          <a:p>
            <a:endParaRPr lang="tr-TR" b="1" dirty="0">
              <a:solidFill>
                <a:srgbClr val="92D050"/>
              </a:solidFill>
            </a:endParaRPr>
          </a:p>
          <a:p>
            <a:r>
              <a:rPr lang="tr-TR" dirty="0"/>
              <a:t>BİR VERİ TABANINA ULAŞMAK ÜZERE ŞİFRE ÜRETİM YÖNTEMİ </a:t>
            </a:r>
            <a:r>
              <a:rPr lang="tr-TR" b="1" dirty="0">
                <a:solidFill>
                  <a:srgbClr val="92D050"/>
                </a:solidFill>
              </a:rPr>
              <a:t>EVET</a:t>
            </a:r>
            <a:endParaRPr lang="tr-TR" dirty="0">
              <a:solidFill>
                <a:srgbClr val="92D050"/>
              </a:solidFill>
            </a:endParaRPr>
          </a:p>
          <a:p>
            <a:endParaRPr lang="tr-TR" dirty="0"/>
          </a:p>
        </p:txBody>
      </p:sp>
    </p:spTree>
    <p:extLst>
      <p:ext uri="{BB962C8B-B14F-4D97-AF65-F5344CB8AC3E}">
        <p14:creationId xmlns:p14="http://schemas.microsoft.com/office/powerpoint/2010/main" val="63593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21600000">
            <a:off x="1527651" y="1196752"/>
            <a:ext cx="454343" cy="492192"/>
            <a:chOff x="-195263" y="1609725"/>
            <a:chExt cx="504825" cy="2495550"/>
          </a:xfrm>
        </p:grpSpPr>
        <p:sp>
          <p:nvSpPr>
            <p:cNvPr id="3" name="Freeform 3"/>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pic>
        <p:nvPicPr>
          <p:cNvPr id="7" name="Picture 7"/>
          <p:cNvPicPr>
            <a:picLocks noChangeAspect="1"/>
          </p:cNvPicPr>
          <p:nvPr/>
        </p:nvPicPr>
        <p:blipFill>
          <a:blip r:embed="rId3">
            <a:alphaModFix/>
          </a:blip>
          <a:srcRect/>
          <a:stretch>
            <a:fillRect/>
          </a:stretch>
        </p:blipFill>
        <p:spPr>
          <a:xfrm rot="21600000">
            <a:off x="9099149" y="334740"/>
            <a:ext cx="1497864" cy="490249"/>
          </a:xfrm>
          <a:prstGeom prst="rect">
            <a:avLst/>
          </a:prstGeom>
        </p:spPr>
      </p:pic>
      <p:sp>
        <p:nvSpPr>
          <p:cNvPr id="9" name="TextBox 9">
            <a:extLst>
              <a:ext uri="{FF2B5EF4-FFF2-40B4-BE49-F238E27FC236}">
                <a16:creationId xmlns:a16="http://schemas.microsoft.com/office/drawing/2014/main" id="{318B20FB-9D5E-4CE3-B64B-69C263B23A06}"/>
              </a:ext>
            </a:extLst>
          </p:cNvPr>
          <p:cNvSpPr txBox="1"/>
          <p:nvPr/>
        </p:nvSpPr>
        <p:spPr>
          <a:xfrm rot="21600000">
            <a:off x="6384033" y="6669360"/>
            <a:ext cx="4089133" cy="117872"/>
          </a:xfrm>
          <a:prstGeom prst="rect">
            <a:avLst/>
          </a:prstGeom>
        </p:spPr>
        <p:txBody>
          <a:bodyPr lIns="0" tIns="12960" rIns="0" bIns="0" rtlCol="0" anchor="t"/>
          <a:lstStyle/>
          <a:p>
            <a:pPr algn="r">
              <a:lnSpc>
                <a:spcPts val="945"/>
              </a:lnSpc>
            </a:pPr>
            <a:r>
              <a:rPr lang="en-US" sz="900" dirty="0">
                <a:solidFill>
                  <a:srgbClr val="898989">
                    <a:alpha val="100000"/>
                  </a:srgbClr>
                </a:solidFill>
                <a:latin typeface="Lato"/>
              </a:rPr>
              <a:t>© 202</a:t>
            </a:r>
            <a:r>
              <a:rPr lang="tr-TR" sz="900" dirty="0">
                <a:solidFill>
                  <a:srgbClr val="898989">
                    <a:alpha val="100000"/>
                  </a:srgbClr>
                </a:solidFill>
                <a:latin typeface="Lato"/>
              </a:rPr>
              <a:t>3</a:t>
            </a:r>
            <a:r>
              <a:rPr lang="en-US" sz="900" dirty="0">
                <a:solidFill>
                  <a:srgbClr val="898989">
                    <a:alpha val="100000"/>
                  </a:srgbClr>
                </a:solidFill>
                <a:latin typeface="Lato"/>
              </a:rPr>
              <a:t> YALÇINER PATENT Confidential and proprietary</a:t>
            </a:r>
          </a:p>
        </p:txBody>
      </p:sp>
      <p:sp>
        <p:nvSpPr>
          <p:cNvPr id="12" name="Başlık 1">
            <a:extLst>
              <a:ext uri="{FF2B5EF4-FFF2-40B4-BE49-F238E27FC236}">
                <a16:creationId xmlns:a16="http://schemas.microsoft.com/office/drawing/2014/main" id="{2375ED83-02A7-4282-9F70-A33AAD60618B}"/>
              </a:ext>
            </a:extLst>
          </p:cNvPr>
          <p:cNvSpPr txBox="1">
            <a:spLocks/>
          </p:cNvSpPr>
          <p:nvPr/>
        </p:nvSpPr>
        <p:spPr>
          <a:xfrm>
            <a:off x="2279576" y="849487"/>
            <a:ext cx="8604448" cy="792088"/>
          </a:xfrm>
          <a:prstGeom prst="rect">
            <a:avLst/>
          </a:prstGeom>
          <a:effectLst/>
        </p:spPr>
        <p:txBody>
          <a:bodyPr vert="horz" lIns="82296" tIns="41148" rIns="82296" bIns="41148" rtlCol="0" anchor="b">
            <a:norm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ts val="4050"/>
              </a:lnSpc>
            </a:pPr>
            <a:r>
              <a:rPr lang="tr-TR" sz="2800" b="1" dirty="0">
                <a:solidFill>
                  <a:srgbClr val="293878">
                    <a:alpha val="100000"/>
                  </a:srgbClr>
                </a:solidFill>
                <a:latin typeface="Biryani"/>
                <a:ea typeface="+mn-ea"/>
                <a:cs typeface="+mn-cs"/>
              </a:rPr>
              <a:t>KABUL EDİLEBİLİR TEKNİK ETKİ</a:t>
            </a:r>
            <a:endParaRPr lang="tr-TR" sz="1800" dirty="0">
              <a:solidFill>
                <a:srgbClr val="293878">
                  <a:alpha val="100000"/>
                </a:srgbClr>
              </a:solidFill>
              <a:latin typeface="Biryani"/>
              <a:ea typeface="+mn-ea"/>
              <a:cs typeface="+mn-cs"/>
            </a:endParaRPr>
          </a:p>
        </p:txBody>
      </p:sp>
      <p:sp>
        <p:nvSpPr>
          <p:cNvPr id="6" name="Metin kutusu 5">
            <a:extLst>
              <a:ext uri="{FF2B5EF4-FFF2-40B4-BE49-F238E27FC236}">
                <a16:creationId xmlns:a16="http://schemas.microsoft.com/office/drawing/2014/main" id="{B7D34BC4-E8B1-67FC-F2FD-207DA9B689B1}"/>
              </a:ext>
            </a:extLst>
          </p:cNvPr>
          <p:cNvSpPr txBox="1"/>
          <p:nvPr/>
        </p:nvSpPr>
        <p:spPr>
          <a:xfrm>
            <a:off x="2279576" y="1988840"/>
            <a:ext cx="7776864" cy="1200329"/>
          </a:xfrm>
          <a:prstGeom prst="rect">
            <a:avLst/>
          </a:prstGeom>
          <a:noFill/>
        </p:spPr>
        <p:txBody>
          <a:bodyPr wrap="square" rtlCol="0">
            <a:spAutoFit/>
          </a:bodyPr>
          <a:lstStyle/>
          <a:p>
            <a:r>
              <a:rPr lang="tr-TR" dirty="0"/>
              <a:t>Buluşun tekniğin bilinen durumu üzerinde bir avantaja sahip olmalı fakat bu avantaj teknik olmayan (estetik, iş yapma yöntemi, oyun kuralı) bir avantaj olmamalı.</a:t>
            </a:r>
            <a:endParaRPr lang="en-US" dirty="0">
              <a:solidFill>
                <a:srgbClr val="92D050"/>
              </a:solidFill>
            </a:endParaRPr>
          </a:p>
          <a:p>
            <a:endParaRPr lang="tr-TR" dirty="0"/>
          </a:p>
        </p:txBody>
      </p:sp>
      <p:sp>
        <p:nvSpPr>
          <p:cNvPr id="2" name="Metin kutusu 1">
            <a:extLst>
              <a:ext uri="{FF2B5EF4-FFF2-40B4-BE49-F238E27FC236}">
                <a16:creationId xmlns:a16="http://schemas.microsoft.com/office/drawing/2014/main" id="{080DDCE9-C645-1B1D-E954-3ABB024F958D}"/>
              </a:ext>
            </a:extLst>
          </p:cNvPr>
          <p:cNvSpPr txBox="1"/>
          <p:nvPr/>
        </p:nvSpPr>
        <p:spPr>
          <a:xfrm>
            <a:off x="1754822" y="3689737"/>
            <a:ext cx="4127818" cy="1477328"/>
          </a:xfrm>
          <a:prstGeom prst="rect">
            <a:avLst/>
          </a:prstGeom>
          <a:noFill/>
        </p:spPr>
        <p:txBody>
          <a:bodyPr wrap="square" rtlCol="0">
            <a:spAutoFit/>
          </a:bodyPr>
          <a:lstStyle/>
          <a:p>
            <a:r>
              <a:rPr lang="tr-TR" dirty="0">
                <a:solidFill>
                  <a:srgbClr val="002060"/>
                </a:solidFill>
              </a:rPr>
              <a:t>Teknik etki olarak kabul edilen</a:t>
            </a:r>
          </a:p>
          <a:p>
            <a:pPr marL="285750" indent="-285750">
              <a:buFont typeface="Arial" panose="020B0604020202020204" pitchFamily="34" charset="0"/>
              <a:buChar char="•"/>
            </a:pPr>
            <a:r>
              <a:rPr lang="tr-TR" dirty="0">
                <a:solidFill>
                  <a:srgbClr val="002060"/>
                </a:solidFill>
              </a:rPr>
              <a:t>Oyun makinesi ve serverlarının güvenliği</a:t>
            </a:r>
          </a:p>
          <a:p>
            <a:pPr marL="285750" indent="-285750">
              <a:buFont typeface="Arial" panose="020B0604020202020204" pitchFamily="34" charset="0"/>
              <a:buChar char="•"/>
            </a:pPr>
            <a:r>
              <a:rPr lang="tr-TR" dirty="0">
                <a:solidFill>
                  <a:srgbClr val="002060"/>
                </a:solidFill>
              </a:rPr>
              <a:t>Bant genişliğinde kısıtlamaları aşma</a:t>
            </a:r>
            <a:endParaRPr lang="en-US" dirty="0">
              <a:solidFill>
                <a:srgbClr val="002060"/>
              </a:solidFill>
            </a:endParaRPr>
          </a:p>
          <a:p>
            <a:endParaRPr lang="tr-TR" dirty="0"/>
          </a:p>
        </p:txBody>
      </p:sp>
      <p:sp>
        <p:nvSpPr>
          <p:cNvPr id="8" name="Metin kutusu 7">
            <a:extLst>
              <a:ext uri="{FF2B5EF4-FFF2-40B4-BE49-F238E27FC236}">
                <a16:creationId xmlns:a16="http://schemas.microsoft.com/office/drawing/2014/main" id="{F18A243D-7F7A-B9C5-0565-CBCC15779203}"/>
              </a:ext>
            </a:extLst>
          </p:cNvPr>
          <p:cNvSpPr txBox="1"/>
          <p:nvPr/>
        </p:nvSpPr>
        <p:spPr>
          <a:xfrm>
            <a:off x="6168008" y="3689737"/>
            <a:ext cx="4127818" cy="1754326"/>
          </a:xfrm>
          <a:prstGeom prst="rect">
            <a:avLst/>
          </a:prstGeom>
          <a:noFill/>
        </p:spPr>
        <p:txBody>
          <a:bodyPr wrap="square" rtlCol="0">
            <a:spAutoFit/>
          </a:bodyPr>
          <a:lstStyle/>
          <a:p>
            <a:r>
              <a:rPr lang="tr-TR" dirty="0">
                <a:solidFill>
                  <a:srgbClr val="002060"/>
                </a:solidFill>
              </a:rPr>
              <a:t>Teknik etki olarak kabul edilmeyen</a:t>
            </a:r>
          </a:p>
          <a:p>
            <a:pPr marL="285750" indent="-285750">
              <a:buFont typeface="Arial" panose="020B0604020202020204" pitchFamily="34" charset="0"/>
              <a:buChar char="•"/>
            </a:pPr>
            <a:r>
              <a:rPr lang="tr-TR" dirty="0">
                <a:solidFill>
                  <a:srgbClr val="002060"/>
                </a:solidFill>
              </a:rPr>
              <a:t>Reklam amaçlı</a:t>
            </a:r>
          </a:p>
          <a:p>
            <a:pPr marL="285750" indent="-285750">
              <a:buFont typeface="Arial" panose="020B0604020202020204" pitchFamily="34" charset="0"/>
              <a:buChar char="•"/>
            </a:pPr>
            <a:r>
              <a:rPr lang="tr-TR" dirty="0">
                <a:solidFill>
                  <a:srgbClr val="002060"/>
                </a:solidFill>
              </a:rPr>
              <a:t>Borsa hissesi alma</a:t>
            </a:r>
          </a:p>
          <a:p>
            <a:pPr marL="285750" indent="-285750">
              <a:buFont typeface="Arial" panose="020B0604020202020204" pitchFamily="34" charset="0"/>
              <a:buChar char="•"/>
            </a:pPr>
            <a:r>
              <a:rPr lang="tr-TR" dirty="0">
                <a:solidFill>
                  <a:srgbClr val="002060"/>
                </a:solidFill>
              </a:rPr>
              <a:t>Online oyunlarda kullanıcılar arasında denge sağlama</a:t>
            </a:r>
          </a:p>
          <a:p>
            <a:endParaRPr lang="tr-TR" dirty="0"/>
          </a:p>
        </p:txBody>
      </p:sp>
    </p:spTree>
    <p:extLst>
      <p:ext uri="{BB962C8B-B14F-4D97-AF65-F5344CB8AC3E}">
        <p14:creationId xmlns:p14="http://schemas.microsoft.com/office/powerpoint/2010/main" val="810206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21600000">
            <a:off x="1527651" y="1196752"/>
            <a:ext cx="454343" cy="492192"/>
            <a:chOff x="-195263" y="1609725"/>
            <a:chExt cx="504825" cy="2495550"/>
          </a:xfrm>
        </p:grpSpPr>
        <p:sp>
          <p:nvSpPr>
            <p:cNvPr id="3" name="Freeform 3"/>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pic>
        <p:nvPicPr>
          <p:cNvPr id="7" name="Picture 7"/>
          <p:cNvPicPr>
            <a:picLocks noChangeAspect="1"/>
          </p:cNvPicPr>
          <p:nvPr/>
        </p:nvPicPr>
        <p:blipFill>
          <a:blip r:embed="rId3">
            <a:alphaModFix/>
          </a:blip>
          <a:srcRect/>
          <a:stretch>
            <a:fillRect/>
          </a:stretch>
        </p:blipFill>
        <p:spPr>
          <a:xfrm rot="21600000">
            <a:off x="9099149" y="334740"/>
            <a:ext cx="1497864" cy="490249"/>
          </a:xfrm>
          <a:prstGeom prst="rect">
            <a:avLst/>
          </a:prstGeom>
        </p:spPr>
      </p:pic>
      <p:sp>
        <p:nvSpPr>
          <p:cNvPr id="9" name="TextBox 9">
            <a:extLst>
              <a:ext uri="{FF2B5EF4-FFF2-40B4-BE49-F238E27FC236}">
                <a16:creationId xmlns:a16="http://schemas.microsoft.com/office/drawing/2014/main" id="{318B20FB-9D5E-4CE3-B64B-69C263B23A06}"/>
              </a:ext>
            </a:extLst>
          </p:cNvPr>
          <p:cNvSpPr txBox="1"/>
          <p:nvPr/>
        </p:nvSpPr>
        <p:spPr>
          <a:xfrm rot="21600000">
            <a:off x="6384033" y="6669360"/>
            <a:ext cx="4089133" cy="117872"/>
          </a:xfrm>
          <a:prstGeom prst="rect">
            <a:avLst/>
          </a:prstGeom>
        </p:spPr>
        <p:txBody>
          <a:bodyPr lIns="0" tIns="12960" rIns="0" bIns="0" rtlCol="0" anchor="t"/>
          <a:lstStyle/>
          <a:p>
            <a:pPr algn="r">
              <a:lnSpc>
                <a:spcPts val="945"/>
              </a:lnSpc>
            </a:pPr>
            <a:r>
              <a:rPr lang="en-US" sz="900" dirty="0">
                <a:solidFill>
                  <a:srgbClr val="898989">
                    <a:alpha val="100000"/>
                  </a:srgbClr>
                </a:solidFill>
                <a:latin typeface="Lato"/>
              </a:rPr>
              <a:t>© 202</a:t>
            </a:r>
            <a:r>
              <a:rPr lang="tr-TR" sz="900" dirty="0">
                <a:solidFill>
                  <a:srgbClr val="898989">
                    <a:alpha val="100000"/>
                  </a:srgbClr>
                </a:solidFill>
                <a:latin typeface="Lato"/>
              </a:rPr>
              <a:t>3</a:t>
            </a:r>
            <a:r>
              <a:rPr lang="en-US" sz="900" dirty="0">
                <a:solidFill>
                  <a:srgbClr val="898989">
                    <a:alpha val="100000"/>
                  </a:srgbClr>
                </a:solidFill>
                <a:latin typeface="Lato"/>
              </a:rPr>
              <a:t> YALÇINER PATENT Confidential and proprietary</a:t>
            </a:r>
          </a:p>
        </p:txBody>
      </p:sp>
      <p:sp>
        <p:nvSpPr>
          <p:cNvPr id="12" name="Başlık 1">
            <a:extLst>
              <a:ext uri="{FF2B5EF4-FFF2-40B4-BE49-F238E27FC236}">
                <a16:creationId xmlns:a16="http://schemas.microsoft.com/office/drawing/2014/main" id="{2375ED83-02A7-4282-9F70-A33AAD60618B}"/>
              </a:ext>
            </a:extLst>
          </p:cNvPr>
          <p:cNvSpPr txBox="1">
            <a:spLocks/>
          </p:cNvSpPr>
          <p:nvPr/>
        </p:nvSpPr>
        <p:spPr>
          <a:xfrm>
            <a:off x="2279576" y="849487"/>
            <a:ext cx="8604448" cy="792088"/>
          </a:xfrm>
          <a:prstGeom prst="rect">
            <a:avLst/>
          </a:prstGeom>
          <a:effectLst/>
        </p:spPr>
        <p:txBody>
          <a:bodyPr vert="horz" lIns="82296" tIns="41148" rIns="82296" bIns="41148" rtlCol="0" anchor="b">
            <a:norm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ts val="4050"/>
              </a:lnSpc>
            </a:pPr>
            <a:r>
              <a:rPr lang="tr-TR" sz="2800" b="1" dirty="0">
                <a:solidFill>
                  <a:srgbClr val="293878">
                    <a:alpha val="100000"/>
                  </a:srgbClr>
                </a:solidFill>
                <a:latin typeface="Biryani"/>
                <a:ea typeface="+mn-ea"/>
                <a:cs typeface="+mn-cs"/>
              </a:rPr>
              <a:t>MATEMATİKSEL MODELLERİN UYGULAMASI</a:t>
            </a:r>
            <a:endParaRPr lang="tr-TR" sz="1800" dirty="0">
              <a:solidFill>
                <a:srgbClr val="293878">
                  <a:alpha val="100000"/>
                </a:srgbClr>
              </a:solidFill>
              <a:latin typeface="Biryani"/>
              <a:ea typeface="+mn-ea"/>
              <a:cs typeface="+mn-cs"/>
            </a:endParaRPr>
          </a:p>
        </p:txBody>
      </p:sp>
      <p:sp>
        <p:nvSpPr>
          <p:cNvPr id="6" name="Metin kutusu 5">
            <a:extLst>
              <a:ext uri="{FF2B5EF4-FFF2-40B4-BE49-F238E27FC236}">
                <a16:creationId xmlns:a16="http://schemas.microsoft.com/office/drawing/2014/main" id="{B7D34BC4-E8B1-67FC-F2FD-207DA9B689B1}"/>
              </a:ext>
            </a:extLst>
          </p:cNvPr>
          <p:cNvSpPr txBox="1"/>
          <p:nvPr/>
        </p:nvSpPr>
        <p:spPr>
          <a:xfrm>
            <a:off x="2279576" y="1745866"/>
            <a:ext cx="7776864" cy="4524315"/>
          </a:xfrm>
          <a:prstGeom prst="rect">
            <a:avLst/>
          </a:prstGeom>
          <a:noFill/>
        </p:spPr>
        <p:txBody>
          <a:bodyPr wrap="square" rtlCol="0">
            <a:spAutoFit/>
          </a:bodyPr>
          <a:lstStyle/>
          <a:p>
            <a:r>
              <a:rPr lang="tr-TR" dirty="0">
                <a:solidFill>
                  <a:srgbClr val="002060"/>
                </a:solidFill>
              </a:rPr>
              <a:t>Matematiksel yöntemler patentlenebilir olmayan konu olarak tanımlansa bile buluşun bir bölümünde matematiksel yöntemin kullanılması mümkündür.</a:t>
            </a:r>
          </a:p>
          <a:p>
            <a:endParaRPr lang="tr-TR" dirty="0">
              <a:solidFill>
                <a:srgbClr val="002060"/>
              </a:solidFill>
            </a:endParaRPr>
          </a:p>
          <a:p>
            <a:r>
              <a:rPr lang="tr-TR" dirty="0">
                <a:solidFill>
                  <a:srgbClr val="002060"/>
                </a:solidFill>
              </a:rPr>
              <a:t>Ancak taslak hazırlanırken dikkat edilmesi gereken birkaç konu bulunmakta.</a:t>
            </a:r>
          </a:p>
          <a:p>
            <a:endParaRPr lang="tr-TR" dirty="0">
              <a:solidFill>
                <a:srgbClr val="002060"/>
              </a:solidFill>
            </a:endParaRPr>
          </a:p>
          <a:p>
            <a:r>
              <a:rPr lang="tr-TR" u="sng" dirty="0">
                <a:solidFill>
                  <a:srgbClr val="002060"/>
                </a:solidFill>
              </a:rPr>
              <a:t>Patent başvurusu salt matematiksel yöntemle ilgili olamaz.</a:t>
            </a:r>
          </a:p>
          <a:p>
            <a:endParaRPr lang="tr-TR" u="sng" dirty="0">
              <a:solidFill>
                <a:srgbClr val="002060"/>
              </a:solidFill>
            </a:endParaRPr>
          </a:p>
          <a:p>
            <a:r>
              <a:rPr lang="tr-TR" dirty="0">
                <a:solidFill>
                  <a:srgbClr val="002060"/>
                </a:solidFill>
              </a:rPr>
              <a:t>Buluşun matematiksel yöntem buluşun somut kısmıyla ve teknik etkisi ile direkt bağlantılı olmalı.</a:t>
            </a:r>
          </a:p>
          <a:p>
            <a:endParaRPr lang="tr-TR" dirty="0">
              <a:solidFill>
                <a:srgbClr val="002060"/>
              </a:solidFill>
            </a:endParaRPr>
          </a:p>
          <a:p>
            <a:r>
              <a:rPr lang="tr-TR" dirty="0">
                <a:solidFill>
                  <a:srgbClr val="002060"/>
                </a:solidFill>
              </a:rPr>
              <a:t>Ayrıntılı açıklamada matematiksel formül ile teknik etki arasındaki bağlantı çok net bir şekilde sağlanmalıdır. Aksi takdirde buluş basamağının değerlendirilmesi sırasında formül dikkate alınmaz.</a:t>
            </a:r>
          </a:p>
          <a:p>
            <a:endParaRPr lang="tr-TR" dirty="0">
              <a:solidFill>
                <a:srgbClr val="002060"/>
              </a:solidFill>
            </a:endParaRPr>
          </a:p>
          <a:p>
            <a:r>
              <a:rPr lang="tr-TR" dirty="0">
                <a:solidFill>
                  <a:srgbClr val="002060"/>
                </a:solidFill>
              </a:rPr>
              <a:t>Ek not: Matematiksel formül, korumanın kapsamı açısından çok sınırlayıcı olabilir. Daha genelleştirilmiş formüller veya formülün metodik açıklamaları tercih edilir.</a:t>
            </a:r>
          </a:p>
        </p:txBody>
      </p:sp>
    </p:spTree>
    <p:extLst>
      <p:ext uri="{BB962C8B-B14F-4D97-AF65-F5344CB8AC3E}">
        <p14:creationId xmlns:p14="http://schemas.microsoft.com/office/powerpoint/2010/main" val="4213692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1" y="1708417"/>
            <a:ext cx="227329" cy="492759"/>
          </a:xfrm>
          <a:custGeom>
            <a:avLst/>
            <a:gdLst/>
            <a:ahLst/>
            <a:cxnLst/>
            <a:rect l="l" t="t" r="r" b="b"/>
            <a:pathLst>
              <a:path w="227329" h="492760">
                <a:moveTo>
                  <a:pt x="227076" y="0"/>
                </a:moveTo>
                <a:lnTo>
                  <a:pt x="0" y="0"/>
                </a:lnTo>
                <a:lnTo>
                  <a:pt x="0" y="492239"/>
                </a:lnTo>
                <a:lnTo>
                  <a:pt x="227076" y="492239"/>
                </a:lnTo>
                <a:lnTo>
                  <a:pt x="227076" y="0"/>
                </a:lnTo>
                <a:close/>
              </a:path>
            </a:pathLst>
          </a:custGeom>
          <a:solidFill>
            <a:srgbClr val="293878"/>
          </a:solidFill>
        </p:spPr>
        <p:txBody>
          <a:bodyPr wrap="square" lIns="0" tIns="0" rIns="0" bIns="0" rtlCol="0"/>
          <a:lstStyle/>
          <a:p>
            <a:endParaRPr/>
          </a:p>
        </p:txBody>
      </p:sp>
      <p:sp>
        <p:nvSpPr>
          <p:cNvPr id="5" name="object 5"/>
          <p:cNvSpPr txBox="1">
            <a:spLocks noGrp="1"/>
          </p:cNvSpPr>
          <p:nvPr>
            <p:ph type="title"/>
          </p:nvPr>
        </p:nvSpPr>
        <p:spPr>
          <a:xfrm>
            <a:off x="1940953" y="1719183"/>
            <a:ext cx="2335845" cy="443711"/>
          </a:xfrm>
          <a:prstGeom prst="rect">
            <a:avLst/>
          </a:prstGeom>
        </p:spPr>
        <p:txBody>
          <a:bodyPr vert="horz" wrap="square" lIns="0" tIns="12700" rIns="0" bIns="0" rtlCol="0" anchor="ctr">
            <a:spAutoFit/>
          </a:bodyPr>
          <a:lstStyle/>
          <a:p>
            <a:pPr marL="12700">
              <a:lnSpc>
                <a:spcPct val="100000"/>
              </a:lnSpc>
              <a:spcBef>
                <a:spcPts val="100"/>
              </a:spcBef>
            </a:pPr>
            <a:r>
              <a:rPr sz="2800" b="1" spc="-50" dirty="0">
                <a:solidFill>
                  <a:srgbClr val="293878"/>
                </a:solidFill>
                <a:latin typeface="Calibri"/>
                <a:cs typeface="Calibri"/>
              </a:rPr>
              <a:t>PATENT </a:t>
            </a:r>
            <a:r>
              <a:rPr sz="2800" b="1" spc="-5" dirty="0">
                <a:solidFill>
                  <a:srgbClr val="293878"/>
                </a:solidFill>
                <a:latin typeface="Calibri"/>
                <a:cs typeface="Calibri"/>
              </a:rPr>
              <a:t>NEDİR?</a:t>
            </a:r>
            <a:endParaRPr sz="2800" dirty="0">
              <a:latin typeface="Calibri"/>
              <a:cs typeface="Calibri"/>
            </a:endParaRPr>
          </a:p>
        </p:txBody>
      </p:sp>
      <p:sp>
        <p:nvSpPr>
          <p:cNvPr id="6" name="object 6"/>
          <p:cNvSpPr txBox="1"/>
          <p:nvPr/>
        </p:nvSpPr>
        <p:spPr>
          <a:xfrm>
            <a:off x="1751330" y="2352389"/>
            <a:ext cx="8024495" cy="2557110"/>
          </a:xfrm>
          <a:prstGeom prst="rect">
            <a:avLst/>
          </a:prstGeom>
        </p:spPr>
        <p:txBody>
          <a:bodyPr vert="horz" wrap="square" lIns="0" tIns="12700" rIns="0" bIns="0" rtlCol="0">
            <a:spAutoFit/>
          </a:bodyPr>
          <a:lstStyle/>
          <a:p>
            <a:pPr marL="298450" indent="-285750" algn="just">
              <a:spcBef>
                <a:spcPts val="100"/>
              </a:spcBef>
              <a:buFont typeface="Arial" panose="020B0604020202020204" pitchFamily="34" charset="0"/>
              <a:buChar char="•"/>
            </a:pPr>
            <a:r>
              <a:rPr lang="tr-TR" dirty="0">
                <a:solidFill>
                  <a:srgbClr val="293878"/>
                </a:solidFill>
                <a:latin typeface="Calibri"/>
                <a:cs typeface="Calibri"/>
              </a:rPr>
              <a:t>KAMU İLE BAŞVURU SAHİBİ ARASINDA SAĞLANAN BİR ANLAŞMADIR. GEREKLİ KOŞULLARI SAĞLAYAN BULUŞUN TOPLUMA AÇIKLANMASI KARŞILIĞINDA BAŞVURU SAHİBİNE BELLİ BİR HUKUKSAL HAK SAĞLAR.</a:t>
            </a:r>
          </a:p>
          <a:p>
            <a:pPr marL="298450" indent="-285750" algn="just">
              <a:spcBef>
                <a:spcPts val="100"/>
              </a:spcBef>
              <a:buFont typeface="Arial" panose="020B0604020202020204" pitchFamily="34" charset="0"/>
              <a:buChar char="•"/>
            </a:pPr>
            <a:r>
              <a:rPr lang="tr-TR" dirty="0">
                <a:solidFill>
                  <a:srgbClr val="293878"/>
                </a:solidFill>
                <a:latin typeface="Calibri"/>
                <a:cs typeface="Calibri"/>
              </a:rPr>
              <a:t>SAĞLANAN HAK, HAKKA KONU ÜRÜNÜN, KENDİSİNİN İZNİ OLMAKSIZIN BAŞKALARININ KULLANIMINI BELİRLİ BİR SÜRE</a:t>
            </a:r>
            <a:r>
              <a:rPr lang="tr-TR" b="1" dirty="0">
                <a:solidFill>
                  <a:srgbClr val="293878"/>
                </a:solidFill>
                <a:latin typeface="Calibri"/>
                <a:cs typeface="Calibri"/>
              </a:rPr>
              <a:t> ENGELLEME </a:t>
            </a:r>
            <a:r>
              <a:rPr lang="tr-TR" dirty="0">
                <a:solidFill>
                  <a:srgbClr val="293878"/>
                </a:solidFill>
                <a:latin typeface="Calibri"/>
                <a:cs typeface="Calibri"/>
              </a:rPr>
              <a:t>HAKKIDIR.</a:t>
            </a:r>
          </a:p>
          <a:p>
            <a:pPr marL="298450" indent="-285750" algn="just">
              <a:spcBef>
                <a:spcPts val="100"/>
              </a:spcBef>
              <a:buFont typeface="Arial" panose="020B0604020202020204" pitchFamily="34" charset="0"/>
              <a:buChar char="•"/>
            </a:pPr>
            <a:r>
              <a:rPr lang="tr-TR" dirty="0">
                <a:solidFill>
                  <a:srgbClr val="293878"/>
                </a:solidFill>
                <a:latin typeface="Calibri"/>
                <a:cs typeface="Calibri"/>
              </a:rPr>
              <a:t>EL DEĞİŞTİREBİLİR (DEVİR), KİRALANABİLİR (LİSANS), REHİN EDİLEBİLİR, BAĞIŞLANABİLİR HAKLARDIR.</a:t>
            </a:r>
          </a:p>
          <a:p>
            <a:pPr marL="298450" indent="-285750" algn="just">
              <a:spcBef>
                <a:spcPts val="100"/>
              </a:spcBef>
              <a:buFont typeface="Arial" panose="020B0604020202020204" pitchFamily="34" charset="0"/>
              <a:buChar char="•"/>
            </a:pPr>
            <a:endParaRPr lang="tr-TR" dirty="0">
              <a:solidFill>
                <a:srgbClr val="293878"/>
              </a:solidFill>
              <a:latin typeface="Calibri"/>
              <a:cs typeface="Calibri"/>
            </a:endParaRPr>
          </a:p>
          <a:p>
            <a:pPr marL="298450" indent="-285750" algn="just">
              <a:spcBef>
                <a:spcPts val="100"/>
              </a:spcBef>
              <a:buFont typeface="Arial" panose="020B0604020202020204" pitchFamily="34" charset="0"/>
              <a:buChar char="•"/>
            </a:pPr>
            <a:endParaRPr lang="tr-TR" dirty="0">
              <a:solidFill>
                <a:srgbClr val="293878"/>
              </a:solidFill>
              <a:latin typeface="Calibri"/>
              <a:cs typeface="Calibri"/>
            </a:endParaRPr>
          </a:p>
        </p:txBody>
      </p:sp>
      <p:pic>
        <p:nvPicPr>
          <p:cNvPr id="7" name="object 3">
            <a:extLst>
              <a:ext uri="{FF2B5EF4-FFF2-40B4-BE49-F238E27FC236}">
                <a16:creationId xmlns:a16="http://schemas.microsoft.com/office/drawing/2014/main" id="{C26C2EF1-BA54-AD59-2DB8-EA1270E424A7}"/>
              </a:ext>
            </a:extLst>
          </p:cNvPr>
          <p:cNvPicPr/>
          <p:nvPr/>
        </p:nvPicPr>
        <p:blipFill>
          <a:blip r:embed="rId3" cstate="print"/>
          <a:stretch>
            <a:fillRect/>
          </a:stretch>
        </p:blipFill>
        <p:spPr>
          <a:xfrm>
            <a:off x="9905490" y="180914"/>
            <a:ext cx="1869949" cy="724915"/>
          </a:xfrm>
          <a:prstGeom prst="rect">
            <a:avLst/>
          </a:prstGeom>
        </p:spPr>
      </p:pic>
      <p:sp>
        <p:nvSpPr>
          <p:cNvPr id="8" name="object 4">
            <a:extLst>
              <a:ext uri="{FF2B5EF4-FFF2-40B4-BE49-F238E27FC236}">
                <a16:creationId xmlns:a16="http://schemas.microsoft.com/office/drawing/2014/main" id="{633795E8-9F3E-8835-BF37-F96106D0D568}"/>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pic>
        <p:nvPicPr>
          <p:cNvPr id="9" name="Picture 6">
            <a:extLst>
              <a:ext uri="{FF2B5EF4-FFF2-40B4-BE49-F238E27FC236}">
                <a16:creationId xmlns:a16="http://schemas.microsoft.com/office/drawing/2014/main" id="{AC1461BF-38D5-43F2-9E20-BD6D987CF0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6798" y="5146358"/>
            <a:ext cx="3352803" cy="107721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21600000">
            <a:off x="1544217" y="992592"/>
            <a:ext cx="454343" cy="492192"/>
            <a:chOff x="-195263" y="1609725"/>
            <a:chExt cx="504825" cy="2495550"/>
          </a:xfrm>
        </p:grpSpPr>
        <p:sp>
          <p:nvSpPr>
            <p:cNvPr id="3" name="Freeform 3"/>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pic>
        <p:nvPicPr>
          <p:cNvPr id="7" name="Picture 7"/>
          <p:cNvPicPr>
            <a:picLocks noChangeAspect="1"/>
          </p:cNvPicPr>
          <p:nvPr/>
        </p:nvPicPr>
        <p:blipFill>
          <a:blip r:embed="rId3">
            <a:alphaModFix/>
          </a:blip>
          <a:srcRect/>
          <a:stretch>
            <a:fillRect/>
          </a:stretch>
        </p:blipFill>
        <p:spPr>
          <a:xfrm rot="21600000">
            <a:off x="9099149" y="334740"/>
            <a:ext cx="1497864" cy="490249"/>
          </a:xfrm>
          <a:prstGeom prst="rect">
            <a:avLst/>
          </a:prstGeom>
        </p:spPr>
      </p:pic>
      <p:sp>
        <p:nvSpPr>
          <p:cNvPr id="9" name="TextBox 9">
            <a:extLst>
              <a:ext uri="{FF2B5EF4-FFF2-40B4-BE49-F238E27FC236}">
                <a16:creationId xmlns:a16="http://schemas.microsoft.com/office/drawing/2014/main" id="{318B20FB-9D5E-4CE3-B64B-69C263B23A06}"/>
              </a:ext>
            </a:extLst>
          </p:cNvPr>
          <p:cNvSpPr txBox="1"/>
          <p:nvPr/>
        </p:nvSpPr>
        <p:spPr>
          <a:xfrm rot="21600000">
            <a:off x="6384033" y="6669360"/>
            <a:ext cx="4089133" cy="117872"/>
          </a:xfrm>
          <a:prstGeom prst="rect">
            <a:avLst/>
          </a:prstGeom>
        </p:spPr>
        <p:txBody>
          <a:bodyPr lIns="0" tIns="12960" rIns="0" bIns="0" rtlCol="0" anchor="t"/>
          <a:lstStyle/>
          <a:p>
            <a:pPr algn="r">
              <a:lnSpc>
                <a:spcPts val="945"/>
              </a:lnSpc>
            </a:pPr>
            <a:r>
              <a:rPr lang="en-US" sz="900" dirty="0">
                <a:solidFill>
                  <a:srgbClr val="898989">
                    <a:alpha val="100000"/>
                  </a:srgbClr>
                </a:solidFill>
                <a:latin typeface="Lato"/>
              </a:rPr>
              <a:t>© 202</a:t>
            </a:r>
            <a:r>
              <a:rPr lang="tr-TR" sz="900" dirty="0">
                <a:solidFill>
                  <a:srgbClr val="898989">
                    <a:alpha val="100000"/>
                  </a:srgbClr>
                </a:solidFill>
                <a:latin typeface="Lato"/>
              </a:rPr>
              <a:t>3</a:t>
            </a:r>
            <a:r>
              <a:rPr lang="en-US" sz="900" dirty="0">
                <a:solidFill>
                  <a:srgbClr val="898989">
                    <a:alpha val="100000"/>
                  </a:srgbClr>
                </a:solidFill>
                <a:latin typeface="Lato"/>
              </a:rPr>
              <a:t> YALÇINER PATENT Confidential and proprietary</a:t>
            </a:r>
          </a:p>
        </p:txBody>
      </p:sp>
      <p:sp>
        <p:nvSpPr>
          <p:cNvPr id="12" name="Başlık 1">
            <a:extLst>
              <a:ext uri="{FF2B5EF4-FFF2-40B4-BE49-F238E27FC236}">
                <a16:creationId xmlns:a16="http://schemas.microsoft.com/office/drawing/2014/main" id="{2375ED83-02A7-4282-9F70-A33AAD60618B}"/>
              </a:ext>
            </a:extLst>
          </p:cNvPr>
          <p:cNvSpPr txBox="1">
            <a:spLocks/>
          </p:cNvSpPr>
          <p:nvPr/>
        </p:nvSpPr>
        <p:spPr>
          <a:xfrm>
            <a:off x="2443808" y="692696"/>
            <a:ext cx="8604448" cy="792088"/>
          </a:xfrm>
          <a:prstGeom prst="rect">
            <a:avLst/>
          </a:prstGeom>
          <a:effectLst/>
        </p:spPr>
        <p:txBody>
          <a:bodyPr vert="horz" lIns="82296" tIns="41148" rIns="82296" bIns="41148" rtlCol="0" anchor="b">
            <a:norm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ts val="4050"/>
              </a:lnSpc>
            </a:pPr>
            <a:r>
              <a:rPr lang="tr-TR" sz="2800" b="1" dirty="0">
                <a:solidFill>
                  <a:srgbClr val="293878">
                    <a:alpha val="100000"/>
                  </a:srgbClr>
                </a:solidFill>
                <a:latin typeface="Biryani"/>
                <a:ea typeface="+mn-ea"/>
                <a:cs typeface="+mn-cs"/>
              </a:rPr>
              <a:t>YAPAY ZEKA (MAKİNE ÖĞRENMESİ)</a:t>
            </a:r>
            <a:endParaRPr lang="tr-TR" sz="1800" dirty="0">
              <a:solidFill>
                <a:srgbClr val="293878">
                  <a:alpha val="100000"/>
                </a:srgbClr>
              </a:solidFill>
              <a:latin typeface="Biryani"/>
              <a:ea typeface="+mn-ea"/>
              <a:cs typeface="+mn-cs"/>
            </a:endParaRPr>
          </a:p>
        </p:txBody>
      </p:sp>
      <p:sp>
        <p:nvSpPr>
          <p:cNvPr id="5" name="Metin kutusu 4">
            <a:extLst>
              <a:ext uri="{FF2B5EF4-FFF2-40B4-BE49-F238E27FC236}">
                <a16:creationId xmlns:a16="http://schemas.microsoft.com/office/drawing/2014/main" id="{45D9CEB8-B299-5718-A8B0-9947DAB08D65}"/>
              </a:ext>
            </a:extLst>
          </p:cNvPr>
          <p:cNvSpPr txBox="1"/>
          <p:nvPr/>
        </p:nvSpPr>
        <p:spPr>
          <a:xfrm>
            <a:off x="2381321" y="1988841"/>
            <a:ext cx="7776864" cy="2031325"/>
          </a:xfrm>
          <a:prstGeom prst="rect">
            <a:avLst/>
          </a:prstGeom>
          <a:noFill/>
        </p:spPr>
        <p:txBody>
          <a:bodyPr wrap="square" rtlCol="0">
            <a:spAutoFit/>
          </a:bodyPr>
          <a:lstStyle/>
          <a:p>
            <a:pPr marL="285750" indent="-285750">
              <a:buFont typeface="Arial" panose="020B0604020202020204" pitchFamily="34" charset="0"/>
              <a:buChar char="•"/>
            </a:pPr>
            <a:r>
              <a:rPr lang="tr-TR" dirty="0">
                <a:solidFill>
                  <a:srgbClr val="002060"/>
                </a:solidFill>
              </a:rPr>
              <a:t>Eğitim verilerinin hazırlanması</a:t>
            </a:r>
          </a:p>
          <a:p>
            <a:pPr marL="285750" indent="-285750">
              <a:buFont typeface="Arial" panose="020B0604020202020204" pitchFamily="34" charset="0"/>
              <a:buChar char="•"/>
            </a:pPr>
            <a:endParaRPr lang="tr-TR" dirty="0">
              <a:solidFill>
                <a:srgbClr val="002060"/>
              </a:solidFill>
            </a:endParaRPr>
          </a:p>
          <a:p>
            <a:pPr marL="285750" indent="-285750">
              <a:buFont typeface="Arial" panose="020B0604020202020204" pitchFamily="34" charset="0"/>
              <a:buChar char="•"/>
            </a:pPr>
            <a:r>
              <a:rPr lang="tr-TR" dirty="0">
                <a:solidFill>
                  <a:srgbClr val="002060"/>
                </a:solidFill>
              </a:rPr>
              <a:t>Model</a:t>
            </a:r>
          </a:p>
          <a:p>
            <a:pPr marL="285750" indent="-285750">
              <a:buFont typeface="Arial" panose="020B0604020202020204" pitchFamily="34" charset="0"/>
              <a:buChar char="•"/>
            </a:pPr>
            <a:endParaRPr lang="tr-TR" dirty="0">
              <a:solidFill>
                <a:srgbClr val="002060"/>
              </a:solidFill>
            </a:endParaRPr>
          </a:p>
          <a:p>
            <a:pPr marL="285750" indent="-285750">
              <a:buFont typeface="Arial" panose="020B0604020202020204" pitchFamily="34" charset="0"/>
              <a:buChar char="•"/>
            </a:pPr>
            <a:r>
              <a:rPr lang="tr-TR" dirty="0">
                <a:solidFill>
                  <a:srgbClr val="002060"/>
                </a:solidFill>
              </a:rPr>
              <a:t>Modeli eğitimi</a:t>
            </a:r>
          </a:p>
          <a:p>
            <a:pPr marL="285750" indent="-285750">
              <a:buFont typeface="Arial" panose="020B0604020202020204" pitchFamily="34" charset="0"/>
              <a:buChar char="•"/>
            </a:pPr>
            <a:endParaRPr lang="tr-TR" dirty="0">
              <a:solidFill>
                <a:srgbClr val="002060"/>
              </a:solidFill>
            </a:endParaRPr>
          </a:p>
          <a:p>
            <a:pPr marL="285750" indent="-285750">
              <a:buFont typeface="Arial" panose="020B0604020202020204" pitchFamily="34" charset="0"/>
              <a:buChar char="•"/>
            </a:pPr>
            <a:r>
              <a:rPr lang="tr-TR" dirty="0">
                <a:solidFill>
                  <a:srgbClr val="002060"/>
                </a:solidFill>
              </a:rPr>
              <a:t>Tahmin</a:t>
            </a:r>
          </a:p>
        </p:txBody>
      </p:sp>
    </p:spTree>
    <p:extLst>
      <p:ext uri="{BB962C8B-B14F-4D97-AF65-F5344CB8AC3E}">
        <p14:creationId xmlns:p14="http://schemas.microsoft.com/office/powerpoint/2010/main" val="3369715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21600000">
            <a:off x="1544217" y="992592"/>
            <a:ext cx="454343" cy="492192"/>
            <a:chOff x="-195263" y="1609725"/>
            <a:chExt cx="504825" cy="2495550"/>
          </a:xfrm>
        </p:grpSpPr>
        <p:sp>
          <p:nvSpPr>
            <p:cNvPr id="3" name="Freeform 3"/>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pic>
        <p:nvPicPr>
          <p:cNvPr id="7" name="Picture 7"/>
          <p:cNvPicPr>
            <a:picLocks noChangeAspect="1"/>
          </p:cNvPicPr>
          <p:nvPr/>
        </p:nvPicPr>
        <p:blipFill>
          <a:blip r:embed="rId3">
            <a:alphaModFix/>
          </a:blip>
          <a:srcRect/>
          <a:stretch>
            <a:fillRect/>
          </a:stretch>
        </p:blipFill>
        <p:spPr>
          <a:xfrm rot="21600000">
            <a:off x="9099149" y="334740"/>
            <a:ext cx="1497864" cy="490249"/>
          </a:xfrm>
          <a:prstGeom prst="rect">
            <a:avLst/>
          </a:prstGeom>
        </p:spPr>
      </p:pic>
      <p:sp>
        <p:nvSpPr>
          <p:cNvPr id="9" name="TextBox 9">
            <a:extLst>
              <a:ext uri="{FF2B5EF4-FFF2-40B4-BE49-F238E27FC236}">
                <a16:creationId xmlns:a16="http://schemas.microsoft.com/office/drawing/2014/main" id="{318B20FB-9D5E-4CE3-B64B-69C263B23A06}"/>
              </a:ext>
            </a:extLst>
          </p:cNvPr>
          <p:cNvSpPr txBox="1"/>
          <p:nvPr/>
        </p:nvSpPr>
        <p:spPr>
          <a:xfrm rot="21600000">
            <a:off x="6384033" y="6669360"/>
            <a:ext cx="4089133" cy="117872"/>
          </a:xfrm>
          <a:prstGeom prst="rect">
            <a:avLst/>
          </a:prstGeom>
        </p:spPr>
        <p:txBody>
          <a:bodyPr lIns="0" tIns="12960" rIns="0" bIns="0" rtlCol="0" anchor="t"/>
          <a:lstStyle/>
          <a:p>
            <a:pPr algn="r">
              <a:lnSpc>
                <a:spcPts val="945"/>
              </a:lnSpc>
            </a:pPr>
            <a:r>
              <a:rPr lang="en-US" sz="900" dirty="0">
                <a:solidFill>
                  <a:srgbClr val="898989">
                    <a:alpha val="100000"/>
                  </a:srgbClr>
                </a:solidFill>
                <a:latin typeface="Lato"/>
              </a:rPr>
              <a:t>© 202</a:t>
            </a:r>
            <a:r>
              <a:rPr lang="tr-TR" sz="900" dirty="0">
                <a:solidFill>
                  <a:srgbClr val="898989">
                    <a:alpha val="100000"/>
                  </a:srgbClr>
                </a:solidFill>
                <a:latin typeface="Lato"/>
              </a:rPr>
              <a:t>3</a:t>
            </a:r>
            <a:r>
              <a:rPr lang="en-US" sz="900" dirty="0">
                <a:solidFill>
                  <a:srgbClr val="898989">
                    <a:alpha val="100000"/>
                  </a:srgbClr>
                </a:solidFill>
                <a:latin typeface="Lato"/>
              </a:rPr>
              <a:t> YALÇINER PATENT Confidential and proprietary</a:t>
            </a:r>
          </a:p>
        </p:txBody>
      </p:sp>
      <p:sp>
        <p:nvSpPr>
          <p:cNvPr id="12" name="Başlık 1">
            <a:extLst>
              <a:ext uri="{FF2B5EF4-FFF2-40B4-BE49-F238E27FC236}">
                <a16:creationId xmlns:a16="http://schemas.microsoft.com/office/drawing/2014/main" id="{2375ED83-02A7-4282-9F70-A33AAD60618B}"/>
              </a:ext>
            </a:extLst>
          </p:cNvPr>
          <p:cNvSpPr txBox="1">
            <a:spLocks/>
          </p:cNvSpPr>
          <p:nvPr/>
        </p:nvSpPr>
        <p:spPr>
          <a:xfrm>
            <a:off x="2443808" y="692696"/>
            <a:ext cx="8604448" cy="792088"/>
          </a:xfrm>
          <a:prstGeom prst="rect">
            <a:avLst/>
          </a:prstGeom>
          <a:effectLst/>
        </p:spPr>
        <p:txBody>
          <a:bodyPr vert="horz" lIns="82296" tIns="41148" rIns="82296" bIns="41148" rtlCol="0" anchor="b">
            <a:norm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ts val="4050"/>
              </a:lnSpc>
            </a:pPr>
            <a:r>
              <a:rPr lang="tr-TR" sz="2800" b="1" dirty="0">
                <a:solidFill>
                  <a:srgbClr val="293878">
                    <a:alpha val="100000"/>
                  </a:srgbClr>
                </a:solidFill>
                <a:latin typeface="Biryani"/>
                <a:ea typeface="+mn-ea"/>
                <a:cs typeface="+mn-cs"/>
              </a:rPr>
              <a:t>ARTIFICIAL INTELLIGENCE (MACHINE LEARNING)</a:t>
            </a:r>
            <a:endParaRPr lang="tr-TR" sz="1800" dirty="0">
              <a:solidFill>
                <a:srgbClr val="293878">
                  <a:alpha val="100000"/>
                </a:srgbClr>
              </a:solidFill>
              <a:latin typeface="Biryani"/>
              <a:ea typeface="+mn-ea"/>
              <a:cs typeface="+mn-cs"/>
            </a:endParaRPr>
          </a:p>
        </p:txBody>
      </p:sp>
      <p:sp>
        <p:nvSpPr>
          <p:cNvPr id="2" name="Metin kutusu 1">
            <a:extLst>
              <a:ext uri="{FF2B5EF4-FFF2-40B4-BE49-F238E27FC236}">
                <a16:creationId xmlns:a16="http://schemas.microsoft.com/office/drawing/2014/main" id="{AE433395-4CC0-4DFC-F842-2DFA6A9A236B}"/>
              </a:ext>
            </a:extLst>
          </p:cNvPr>
          <p:cNvSpPr txBox="1"/>
          <p:nvPr/>
        </p:nvSpPr>
        <p:spPr>
          <a:xfrm>
            <a:off x="2381467" y="1484784"/>
            <a:ext cx="7776864" cy="1477328"/>
          </a:xfrm>
          <a:prstGeom prst="rect">
            <a:avLst/>
          </a:prstGeom>
          <a:noFill/>
        </p:spPr>
        <p:txBody>
          <a:bodyPr wrap="square" rtlCol="0">
            <a:spAutoFit/>
          </a:bodyPr>
          <a:lstStyle/>
          <a:p>
            <a:pPr>
              <a:lnSpc>
                <a:spcPct val="150000"/>
              </a:lnSpc>
            </a:pPr>
            <a:r>
              <a:rPr lang="tr-TR" dirty="0"/>
              <a:t>Bütün kısımlar (eğitim verilerinin hazırlanması, model, modelin eğitilmesi, tahmin) ayrı ayrı değerlendirilebilir ve patentlenebilir. </a:t>
            </a:r>
          </a:p>
          <a:p>
            <a:pPr algn="just"/>
            <a:endParaRPr lang="en-US" dirty="0"/>
          </a:p>
          <a:p>
            <a:endParaRPr lang="tr-TR" dirty="0"/>
          </a:p>
        </p:txBody>
      </p:sp>
      <p:sp>
        <p:nvSpPr>
          <p:cNvPr id="6" name="Metin kutusu 5">
            <a:extLst>
              <a:ext uri="{FF2B5EF4-FFF2-40B4-BE49-F238E27FC236}">
                <a16:creationId xmlns:a16="http://schemas.microsoft.com/office/drawing/2014/main" id="{01C46457-3663-CAC6-9942-4C87F14CEC2D}"/>
              </a:ext>
            </a:extLst>
          </p:cNvPr>
          <p:cNvSpPr txBox="1"/>
          <p:nvPr/>
        </p:nvSpPr>
        <p:spPr>
          <a:xfrm>
            <a:off x="2381467" y="2876224"/>
            <a:ext cx="7776864" cy="3000821"/>
          </a:xfrm>
          <a:prstGeom prst="rect">
            <a:avLst/>
          </a:prstGeom>
          <a:noFill/>
        </p:spPr>
        <p:txBody>
          <a:bodyPr wrap="square" rtlCol="0">
            <a:spAutoFit/>
          </a:bodyPr>
          <a:lstStyle/>
          <a:p>
            <a:pPr>
              <a:lnSpc>
                <a:spcPct val="150000"/>
              </a:lnSpc>
            </a:pPr>
            <a:r>
              <a:rPr lang="tr-TR" dirty="0"/>
              <a:t>Örnek;</a:t>
            </a:r>
          </a:p>
          <a:p>
            <a:pPr>
              <a:lnSpc>
                <a:spcPct val="200000"/>
              </a:lnSpc>
            </a:pPr>
            <a:r>
              <a:rPr lang="tr-TR" dirty="0"/>
              <a:t>1.[Amacın] tahmini için eğitim verisi hazırlayan bir yöntem</a:t>
            </a:r>
          </a:p>
          <a:p>
            <a:pPr>
              <a:lnSpc>
                <a:spcPct val="200000"/>
              </a:lnSpc>
            </a:pPr>
            <a:r>
              <a:rPr lang="tr-TR" dirty="0"/>
              <a:t>2. İstem 1'in işlemiyle elde edilebilen bir eğitim verisi.</a:t>
            </a:r>
          </a:p>
          <a:p>
            <a:pPr>
              <a:lnSpc>
                <a:spcPct val="200000"/>
              </a:lnSpc>
            </a:pPr>
            <a:r>
              <a:rPr lang="tr-TR" dirty="0"/>
              <a:t>3. [Amacın] tahmini için bir YSA modeli</a:t>
            </a:r>
          </a:p>
          <a:p>
            <a:pPr>
              <a:lnSpc>
                <a:spcPct val="200000"/>
              </a:lnSpc>
            </a:pPr>
            <a:r>
              <a:rPr lang="tr-TR" dirty="0"/>
              <a:t>4. [Amaç] için bir tahmin yöntemi</a:t>
            </a:r>
            <a:endParaRPr lang="en-US" dirty="0"/>
          </a:p>
          <a:p>
            <a:endParaRPr lang="tr-TR" dirty="0"/>
          </a:p>
        </p:txBody>
      </p:sp>
    </p:spTree>
    <p:extLst>
      <p:ext uri="{BB962C8B-B14F-4D97-AF65-F5344CB8AC3E}">
        <p14:creationId xmlns:p14="http://schemas.microsoft.com/office/powerpoint/2010/main" val="2777345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7BBD125-595C-7D72-DBA8-1EA8B4EE8CCE}"/>
              </a:ext>
            </a:extLst>
          </p:cNvPr>
          <p:cNvSpPr/>
          <p:nvPr/>
        </p:nvSpPr>
        <p:spPr>
          <a:xfrm>
            <a:off x="10173082" y="2211070"/>
            <a:ext cx="454659" cy="2246630"/>
          </a:xfrm>
          <a:custGeom>
            <a:avLst/>
            <a:gdLst/>
            <a:ahLst/>
            <a:cxnLst/>
            <a:rect l="l" t="t" r="r" b="b"/>
            <a:pathLst>
              <a:path w="454659" h="2246629">
                <a:moveTo>
                  <a:pt x="454151" y="0"/>
                </a:moveTo>
                <a:lnTo>
                  <a:pt x="0" y="0"/>
                </a:lnTo>
                <a:lnTo>
                  <a:pt x="0" y="2246375"/>
                </a:lnTo>
                <a:lnTo>
                  <a:pt x="454151" y="2246375"/>
                </a:lnTo>
                <a:lnTo>
                  <a:pt x="454151" y="0"/>
                </a:lnTo>
                <a:close/>
              </a:path>
            </a:pathLst>
          </a:custGeom>
          <a:solidFill>
            <a:srgbClr val="293878"/>
          </a:solidFill>
        </p:spPr>
        <p:txBody>
          <a:bodyPr wrap="square" lIns="0" tIns="0" rIns="0" bIns="0" rtlCol="0"/>
          <a:lstStyle/>
          <a:p>
            <a:endParaRPr/>
          </a:p>
        </p:txBody>
      </p:sp>
      <p:sp>
        <p:nvSpPr>
          <p:cNvPr id="3" name="object 3">
            <a:extLst>
              <a:ext uri="{FF2B5EF4-FFF2-40B4-BE49-F238E27FC236}">
                <a16:creationId xmlns:a16="http://schemas.microsoft.com/office/drawing/2014/main" id="{3DC839A0-C414-684E-4800-EFFC6643638C}"/>
              </a:ext>
            </a:extLst>
          </p:cNvPr>
          <p:cNvSpPr/>
          <p:nvPr/>
        </p:nvSpPr>
        <p:spPr>
          <a:xfrm>
            <a:off x="2418425" y="2805545"/>
            <a:ext cx="1115695" cy="86995"/>
          </a:xfrm>
          <a:custGeom>
            <a:avLst/>
            <a:gdLst/>
            <a:ahLst/>
            <a:cxnLst/>
            <a:rect l="l" t="t" r="r" b="b"/>
            <a:pathLst>
              <a:path w="1115695" h="86994">
                <a:moveTo>
                  <a:pt x="1115568" y="0"/>
                </a:moveTo>
                <a:lnTo>
                  <a:pt x="0" y="0"/>
                </a:lnTo>
                <a:lnTo>
                  <a:pt x="0" y="86867"/>
                </a:lnTo>
                <a:lnTo>
                  <a:pt x="1115568" y="86867"/>
                </a:lnTo>
                <a:lnTo>
                  <a:pt x="1115568" y="0"/>
                </a:lnTo>
                <a:close/>
              </a:path>
            </a:pathLst>
          </a:custGeom>
          <a:solidFill>
            <a:srgbClr val="293878"/>
          </a:solidFill>
        </p:spPr>
        <p:txBody>
          <a:bodyPr wrap="square" lIns="0" tIns="0" rIns="0" bIns="0" rtlCol="0"/>
          <a:lstStyle/>
          <a:p>
            <a:endParaRPr/>
          </a:p>
        </p:txBody>
      </p:sp>
      <p:sp>
        <p:nvSpPr>
          <p:cNvPr id="4" name="object 6">
            <a:extLst>
              <a:ext uri="{FF2B5EF4-FFF2-40B4-BE49-F238E27FC236}">
                <a16:creationId xmlns:a16="http://schemas.microsoft.com/office/drawing/2014/main" id="{98DA1EBD-1A9C-F496-5D2C-100170F74096}"/>
              </a:ext>
            </a:extLst>
          </p:cNvPr>
          <p:cNvSpPr txBox="1"/>
          <p:nvPr/>
        </p:nvSpPr>
        <p:spPr>
          <a:xfrm>
            <a:off x="2406333" y="3019920"/>
            <a:ext cx="7379334" cy="627736"/>
          </a:xfrm>
          <a:prstGeom prst="rect">
            <a:avLst/>
          </a:prstGeom>
        </p:spPr>
        <p:txBody>
          <a:bodyPr vert="horz" wrap="square" lIns="0" tIns="12065" rIns="0" bIns="0" rtlCol="0">
            <a:spAutoFit/>
          </a:bodyPr>
          <a:lstStyle/>
          <a:p>
            <a:pPr marL="12700">
              <a:spcBef>
                <a:spcPts val="95"/>
              </a:spcBef>
              <a:tabLst>
                <a:tab pos="2783840" algn="l"/>
                <a:tab pos="3597910" algn="l"/>
              </a:tabLst>
            </a:pPr>
            <a:r>
              <a:rPr lang="tr-TR" sz="4000" b="1" spc="335" dirty="0">
                <a:solidFill>
                  <a:srgbClr val="293878"/>
                </a:solidFill>
                <a:latin typeface="Calibri"/>
                <a:cs typeface="Calibri"/>
              </a:rPr>
              <a:t>PATENT ARAŞTIRMASI</a:t>
            </a:r>
            <a:endParaRPr sz="4000" dirty="0">
              <a:latin typeface="Calibri"/>
              <a:cs typeface="Calibri"/>
            </a:endParaRPr>
          </a:p>
        </p:txBody>
      </p:sp>
      <p:pic>
        <p:nvPicPr>
          <p:cNvPr id="5" name="object 3">
            <a:extLst>
              <a:ext uri="{FF2B5EF4-FFF2-40B4-BE49-F238E27FC236}">
                <a16:creationId xmlns:a16="http://schemas.microsoft.com/office/drawing/2014/main" id="{656F05B5-8FC9-F93C-E53B-70488F6F9051}"/>
              </a:ext>
            </a:extLst>
          </p:cNvPr>
          <p:cNvPicPr/>
          <p:nvPr/>
        </p:nvPicPr>
        <p:blipFill>
          <a:blip r:embed="rId2" cstate="print"/>
          <a:stretch>
            <a:fillRect/>
          </a:stretch>
        </p:blipFill>
        <p:spPr>
          <a:xfrm>
            <a:off x="9905490" y="180914"/>
            <a:ext cx="1869949" cy="724915"/>
          </a:xfrm>
          <a:prstGeom prst="rect">
            <a:avLst/>
          </a:prstGeom>
        </p:spPr>
      </p:pic>
    </p:spTree>
    <p:extLst>
      <p:ext uri="{BB962C8B-B14F-4D97-AF65-F5344CB8AC3E}">
        <p14:creationId xmlns:p14="http://schemas.microsoft.com/office/powerpoint/2010/main" val="3876144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622AE29-CC06-45B8-8E96-A4090E9709FD}"/>
              </a:ext>
            </a:extLst>
          </p:cNvPr>
          <p:cNvSpPr txBox="1">
            <a:spLocks noChangeArrowheads="1"/>
          </p:cNvSpPr>
          <p:nvPr/>
        </p:nvSpPr>
        <p:spPr>
          <a:xfrm>
            <a:off x="2062024" y="1302296"/>
            <a:ext cx="7850187" cy="46799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r>
              <a:rPr lang="tr-TR" altLang="tr-TR" sz="1800" b="1" dirty="0">
                <a:solidFill>
                  <a:srgbClr val="193F6C"/>
                </a:solidFill>
                <a:latin typeface="Tahoma" pitchFamily="34" charset="0"/>
                <a:cs typeface="Tahoma" pitchFamily="34" charset="0"/>
              </a:rPr>
              <a:t>Patent Araştırma Siteleri</a:t>
            </a:r>
          </a:p>
          <a:p>
            <a:pPr>
              <a:lnSpc>
                <a:spcPct val="80000"/>
              </a:lnSpc>
              <a:buFont typeface="Tahoma" panose="020B0604030504040204" pitchFamily="34" charset="0"/>
              <a:buChar char="-"/>
            </a:pPr>
            <a:endParaRPr lang="tr-TR" altLang="tr-TR" sz="1800" dirty="0">
              <a:solidFill>
                <a:srgbClr val="595959"/>
              </a:solidFill>
              <a:latin typeface="Tahoma" pitchFamily="34" charset="0"/>
              <a:cs typeface="Tahoma" pitchFamily="34" charset="0"/>
            </a:endParaRPr>
          </a:p>
          <a:p>
            <a:pPr>
              <a:lnSpc>
                <a:spcPct val="80000"/>
              </a:lnSpc>
              <a:buFont typeface="Tahoma" panose="020B0604030504040204" pitchFamily="34" charset="0"/>
              <a:buChar char="-"/>
            </a:pPr>
            <a:r>
              <a:rPr lang="tr-TR" altLang="tr-TR" sz="1800" dirty="0">
                <a:solidFill>
                  <a:srgbClr val="595959"/>
                </a:solidFill>
                <a:latin typeface="Tahoma" pitchFamily="34" charset="0"/>
                <a:cs typeface="Tahoma" pitchFamily="34" charset="0"/>
                <a:hlinkClick r:id="rId2"/>
              </a:rPr>
              <a:t>https://portal.turkpatent.gov.tr/anonim/arastirma/patent/detayli</a:t>
            </a:r>
            <a:r>
              <a:rPr lang="tr-TR" altLang="tr-TR" sz="1800" dirty="0">
                <a:solidFill>
                  <a:srgbClr val="595959"/>
                </a:solidFill>
                <a:latin typeface="Tahoma" pitchFamily="34" charset="0"/>
                <a:cs typeface="Tahoma" pitchFamily="34" charset="0"/>
              </a:rPr>
              <a:t> - </a:t>
            </a:r>
            <a:r>
              <a:rPr lang="tr-TR" altLang="tr-TR" sz="1800" dirty="0" err="1">
                <a:solidFill>
                  <a:srgbClr val="595959"/>
                </a:solidFill>
                <a:latin typeface="Tahoma" pitchFamily="34" charset="0"/>
                <a:cs typeface="Tahoma" pitchFamily="34" charset="0"/>
              </a:rPr>
              <a:t>TÜRKPATENT’in</a:t>
            </a:r>
            <a:r>
              <a:rPr lang="tr-TR" altLang="tr-TR" sz="1800" dirty="0">
                <a:solidFill>
                  <a:srgbClr val="595959"/>
                </a:solidFill>
                <a:latin typeface="Tahoma" pitchFamily="34" charset="0"/>
                <a:cs typeface="Tahoma" pitchFamily="34" charset="0"/>
              </a:rPr>
              <a:t> sitesi</a:t>
            </a:r>
          </a:p>
          <a:p>
            <a:pPr>
              <a:lnSpc>
                <a:spcPct val="80000"/>
              </a:lnSpc>
              <a:buFont typeface="Tahoma" panose="020B0604030504040204" pitchFamily="34" charset="0"/>
              <a:buChar char="-"/>
            </a:pPr>
            <a:endParaRPr lang="tr-TR" altLang="tr-TR" sz="1800" dirty="0">
              <a:solidFill>
                <a:srgbClr val="595959"/>
              </a:solidFill>
              <a:latin typeface="Tahoma" pitchFamily="34" charset="0"/>
              <a:cs typeface="Tahoma" pitchFamily="34" charset="0"/>
            </a:endParaRPr>
          </a:p>
          <a:p>
            <a:pPr>
              <a:lnSpc>
                <a:spcPct val="80000"/>
              </a:lnSpc>
              <a:buFont typeface="Tahoma" panose="020B0604030504040204" pitchFamily="34" charset="0"/>
              <a:buChar char="-"/>
            </a:pPr>
            <a:r>
              <a:rPr lang="tr-TR" altLang="tr-TR" sz="1800" dirty="0">
                <a:solidFill>
                  <a:srgbClr val="595959"/>
                </a:solidFill>
                <a:highlight>
                  <a:srgbClr val="FFFF00"/>
                </a:highlight>
                <a:latin typeface="Tahoma" pitchFamily="34" charset="0"/>
                <a:cs typeface="Tahoma" pitchFamily="34" charset="0"/>
                <a:hlinkClick r:id="rId3"/>
              </a:rPr>
              <a:t>https://worldwide.espacenet.com/patent/search</a:t>
            </a:r>
            <a:r>
              <a:rPr lang="tr-TR" altLang="tr-TR" sz="1800" dirty="0">
                <a:solidFill>
                  <a:srgbClr val="595959"/>
                </a:solidFill>
                <a:highlight>
                  <a:srgbClr val="FFFF00"/>
                </a:highlight>
                <a:latin typeface="Tahoma" pitchFamily="34" charset="0"/>
                <a:cs typeface="Tahoma" pitchFamily="34" charset="0"/>
              </a:rPr>
              <a:t> – EPO patent araştırma sitesi</a:t>
            </a:r>
          </a:p>
          <a:p>
            <a:pPr>
              <a:lnSpc>
                <a:spcPct val="80000"/>
              </a:lnSpc>
              <a:buFont typeface="Tahoma" panose="020B0604030504040204" pitchFamily="34" charset="0"/>
              <a:buChar char="-"/>
            </a:pPr>
            <a:endParaRPr lang="tr-TR" altLang="tr-TR" sz="1800" dirty="0">
              <a:solidFill>
                <a:srgbClr val="595959"/>
              </a:solidFill>
              <a:latin typeface="Tahoma" pitchFamily="34" charset="0"/>
              <a:cs typeface="Tahoma" pitchFamily="34" charset="0"/>
            </a:endParaRPr>
          </a:p>
          <a:p>
            <a:pPr>
              <a:lnSpc>
                <a:spcPct val="80000"/>
              </a:lnSpc>
              <a:buFont typeface="Tahoma" panose="020B0604030504040204" pitchFamily="34" charset="0"/>
              <a:buChar char="-"/>
            </a:pPr>
            <a:r>
              <a:rPr lang="tr-TR" altLang="tr-TR" sz="1800" dirty="0">
                <a:solidFill>
                  <a:srgbClr val="595959"/>
                </a:solidFill>
                <a:latin typeface="Tahoma" pitchFamily="34" charset="0"/>
                <a:cs typeface="Tahoma" pitchFamily="34" charset="0"/>
                <a:hlinkClick r:id="rId4"/>
              </a:rPr>
              <a:t>http://www.uspto.gov/patft/index.html</a:t>
            </a:r>
            <a:r>
              <a:rPr lang="tr-TR" altLang="tr-TR" sz="1800" dirty="0">
                <a:solidFill>
                  <a:srgbClr val="595959"/>
                </a:solidFill>
                <a:latin typeface="Tahoma" pitchFamily="34" charset="0"/>
                <a:cs typeface="Tahoma" pitchFamily="34" charset="0"/>
              </a:rPr>
              <a:t> - Amerikan Patent Ofisinin patent araştırma sitesi</a:t>
            </a:r>
          </a:p>
          <a:p>
            <a:pPr>
              <a:lnSpc>
                <a:spcPct val="80000"/>
              </a:lnSpc>
              <a:buFont typeface="Tahoma" panose="020B0604030504040204" pitchFamily="34" charset="0"/>
              <a:buChar char="-"/>
            </a:pPr>
            <a:endParaRPr lang="tr-TR" altLang="tr-TR" sz="1800" dirty="0">
              <a:solidFill>
                <a:srgbClr val="595959"/>
              </a:solidFill>
              <a:latin typeface="Tahoma" pitchFamily="34" charset="0"/>
              <a:cs typeface="Tahoma" pitchFamily="34" charset="0"/>
            </a:endParaRPr>
          </a:p>
          <a:p>
            <a:pPr>
              <a:lnSpc>
                <a:spcPct val="80000"/>
              </a:lnSpc>
              <a:buFont typeface="Tahoma" panose="020B0604030504040204" pitchFamily="34" charset="0"/>
              <a:buChar char="-"/>
            </a:pPr>
            <a:r>
              <a:rPr lang="tr-TR" altLang="tr-TR" sz="1800" dirty="0">
                <a:solidFill>
                  <a:srgbClr val="595959"/>
                </a:solidFill>
                <a:latin typeface="Tahoma" pitchFamily="34" charset="0"/>
                <a:cs typeface="Tahoma" pitchFamily="34" charset="0"/>
                <a:hlinkClick r:id="rId5"/>
              </a:rPr>
              <a:t>http://www.ipdl.ncipi.go.jp/homepg_e.ipdl</a:t>
            </a:r>
            <a:r>
              <a:rPr lang="tr-TR" altLang="tr-TR" sz="1800" dirty="0">
                <a:solidFill>
                  <a:srgbClr val="595959"/>
                </a:solidFill>
                <a:latin typeface="Tahoma" pitchFamily="34" charset="0"/>
                <a:cs typeface="Tahoma" pitchFamily="34" charset="0"/>
              </a:rPr>
              <a:t> - Japon Patent Ofisi’nin patent araştırma sitesi </a:t>
            </a:r>
          </a:p>
          <a:p>
            <a:pPr>
              <a:lnSpc>
                <a:spcPct val="80000"/>
              </a:lnSpc>
              <a:buFont typeface="Tahoma" panose="020B0604030504040204" pitchFamily="34" charset="0"/>
              <a:buChar char="-"/>
            </a:pPr>
            <a:endParaRPr lang="tr-TR" altLang="tr-TR" sz="1800" dirty="0">
              <a:solidFill>
                <a:srgbClr val="595959"/>
              </a:solidFill>
              <a:latin typeface="Tahoma" pitchFamily="34" charset="0"/>
              <a:cs typeface="Tahoma" pitchFamily="34" charset="0"/>
            </a:endParaRPr>
          </a:p>
          <a:p>
            <a:pPr>
              <a:lnSpc>
                <a:spcPct val="80000"/>
              </a:lnSpc>
              <a:buFont typeface="Tahoma" panose="020B0604030504040204" pitchFamily="34" charset="0"/>
              <a:buChar char="-"/>
            </a:pPr>
            <a:r>
              <a:rPr lang="tr-TR" altLang="tr-TR" sz="1800" dirty="0">
                <a:solidFill>
                  <a:srgbClr val="595959"/>
                </a:solidFill>
                <a:latin typeface="Tahoma" pitchFamily="34" charset="0"/>
                <a:cs typeface="Tahoma" pitchFamily="34" charset="0"/>
                <a:hlinkClick r:id="rId6"/>
              </a:rPr>
              <a:t>https://depatisnet.dpma.de/DepatisNet/depatisnet?window=1&amp;space=menu&amp;content=index&amp;action=einsteiger</a:t>
            </a:r>
            <a:r>
              <a:rPr lang="tr-TR" altLang="tr-TR" sz="1800" dirty="0">
                <a:solidFill>
                  <a:srgbClr val="595959"/>
                </a:solidFill>
                <a:latin typeface="Tahoma" pitchFamily="34" charset="0"/>
                <a:cs typeface="Tahoma" pitchFamily="34" charset="0"/>
              </a:rPr>
              <a:t> – Alman Patent Ofisi araştırma sistemi</a:t>
            </a:r>
          </a:p>
          <a:p>
            <a:pPr marL="285750" lvl="3" indent="-285750">
              <a:lnSpc>
                <a:spcPct val="80000"/>
              </a:lnSpc>
              <a:spcBef>
                <a:spcPts val="800"/>
              </a:spcBef>
              <a:buFont typeface="Tahoma" panose="020B0604030504040204" pitchFamily="34" charset="0"/>
              <a:buChar char="-"/>
            </a:pPr>
            <a:endParaRPr lang="tr-TR" altLang="tr-TR" sz="1800" dirty="0">
              <a:solidFill>
                <a:srgbClr val="595959"/>
              </a:solidFill>
              <a:latin typeface="Tahoma" pitchFamily="34" charset="0"/>
              <a:cs typeface="Tahoma" pitchFamily="34" charset="0"/>
            </a:endParaRPr>
          </a:p>
          <a:p>
            <a:pPr marL="0" indent="0">
              <a:lnSpc>
                <a:spcPct val="80000"/>
              </a:lnSpc>
              <a:buNone/>
            </a:pPr>
            <a:endParaRPr lang="tr-TR" altLang="tr-TR" sz="1800" dirty="0">
              <a:solidFill>
                <a:srgbClr val="595959"/>
              </a:solidFill>
              <a:latin typeface="Tahoma" pitchFamily="34" charset="0"/>
              <a:cs typeface="Tahoma" pitchFamily="34" charset="0"/>
            </a:endParaRPr>
          </a:p>
          <a:p>
            <a:pPr>
              <a:lnSpc>
                <a:spcPct val="80000"/>
              </a:lnSpc>
              <a:buFont typeface="Tahoma" panose="020B0604030504040204" pitchFamily="34" charset="0"/>
              <a:buChar char="-"/>
            </a:pPr>
            <a:endParaRPr lang="tr-TR" altLang="tr-TR" sz="1800" dirty="0">
              <a:solidFill>
                <a:srgbClr val="595959"/>
              </a:solidFill>
              <a:latin typeface="Tahoma" pitchFamily="34" charset="0"/>
              <a:cs typeface="Tahoma" pitchFamily="34" charset="0"/>
            </a:endParaRPr>
          </a:p>
          <a:p>
            <a:pPr>
              <a:lnSpc>
                <a:spcPct val="80000"/>
              </a:lnSpc>
              <a:buFont typeface="Tahoma" panose="020B0604030504040204" pitchFamily="34" charset="0"/>
              <a:buChar char="-"/>
            </a:pPr>
            <a:endParaRPr lang="tr-TR" altLang="tr-TR" sz="1800" dirty="0">
              <a:solidFill>
                <a:srgbClr val="595959"/>
              </a:solidFill>
              <a:latin typeface="Tahoma" pitchFamily="34" charset="0"/>
              <a:cs typeface="Tahoma" pitchFamily="34" charset="0"/>
            </a:endParaRPr>
          </a:p>
          <a:p>
            <a:pPr>
              <a:lnSpc>
                <a:spcPct val="80000"/>
              </a:lnSpc>
              <a:buFont typeface="Tahoma" panose="020B0604030504040204" pitchFamily="34" charset="0"/>
              <a:buChar char="-"/>
            </a:pPr>
            <a:endParaRPr lang="tr-TR" altLang="tr-TR" sz="1800" dirty="0">
              <a:solidFill>
                <a:srgbClr val="595959"/>
              </a:solidFill>
              <a:latin typeface="Tahoma" pitchFamily="34" charset="0"/>
              <a:cs typeface="Tahoma" pitchFamily="34" charset="0"/>
            </a:endParaRPr>
          </a:p>
          <a:p>
            <a:pPr>
              <a:lnSpc>
                <a:spcPct val="80000"/>
              </a:lnSpc>
              <a:buFont typeface="Tahoma" panose="020B0604030504040204" pitchFamily="34" charset="0"/>
              <a:buChar char="-"/>
            </a:pPr>
            <a:endParaRPr lang="tr-TR" altLang="tr-TR" sz="1800" dirty="0">
              <a:solidFill>
                <a:srgbClr val="595959"/>
              </a:solidFill>
              <a:latin typeface="Tahoma" pitchFamily="34" charset="0"/>
              <a:cs typeface="Tahoma" pitchFamily="34" charset="0"/>
            </a:endParaRPr>
          </a:p>
          <a:p>
            <a:pPr>
              <a:lnSpc>
                <a:spcPct val="80000"/>
              </a:lnSpc>
              <a:buFont typeface="Tahoma" panose="020B0604030504040204" pitchFamily="34" charset="0"/>
              <a:buChar char="-"/>
            </a:pPr>
            <a:endParaRPr lang="tr-TR" altLang="tr-TR" sz="1800" dirty="0">
              <a:solidFill>
                <a:srgbClr val="595959"/>
              </a:solidFill>
              <a:latin typeface="Tahoma" pitchFamily="34" charset="0"/>
              <a:cs typeface="Tahoma" pitchFamily="34" charset="0"/>
            </a:endParaRPr>
          </a:p>
        </p:txBody>
      </p:sp>
      <p:pic>
        <p:nvPicPr>
          <p:cNvPr id="3" name="object 3">
            <a:extLst>
              <a:ext uri="{FF2B5EF4-FFF2-40B4-BE49-F238E27FC236}">
                <a16:creationId xmlns:a16="http://schemas.microsoft.com/office/drawing/2014/main" id="{040DF00E-63CF-5411-F49C-73058F18BAD6}"/>
              </a:ext>
            </a:extLst>
          </p:cNvPr>
          <p:cNvPicPr/>
          <p:nvPr/>
        </p:nvPicPr>
        <p:blipFill>
          <a:blip r:embed="rId7" cstate="print"/>
          <a:stretch>
            <a:fillRect/>
          </a:stretch>
        </p:blipFill>
        <p:spPr>
          <a:xfrm>
            <a:off x="9905490" y="180914"/>
            <a:ext cx="1869949" cy="724915"/>
          </a:xfrm>
          <a:prstGeom prst="rect">
            <a:avLst/>
          </a:prstGeom>
        </p:spPr>
      </p:pic>
      <p:sp>
        <p:nvSpPr>
          <p:cNvPr id="4" name="object 4">
            <a:extLst>
              <a:ext uri="{FF2B5EF4-FFF2-40B4-BE49-F238E27FC236}">
                <a16:creationId xmlns:a16="http://schemas.microsoft.com/office/drawing/2014/main" id="{4714513C-48D4-3209-6056-7290359EA372}"/>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grpSp>
        <p:nvGrpSpPr>
          <p:cNvPr id="5" name="Group 4">
            <a:extLst>
              <a:ext uri="{FF2B5EF4-FFF2-40B4-BE49-F238E27FC236}">
                <a16:creationId xmlns:a16="http://schemas.microsoft.com/office/drawing/2014/main" id="{DD555542-178D-786D-72D0-4FB53BE03C52}"/>
              </a:ext>
            </a:extLst>
          </p:cNvPr>
          <p:cNvGrpSpPr/>
          <p:nvPr/>
        </p:nvGrpSpPr>
        <p:grpSpPr>
          <a:xfrm rot="21600000">
            <a:off x="1699224" y="1036592"/>
            <a:ext cx="362800" cy="531408"/>
            <a:chOff x="-195263" y="1609725"/>
            <a:chExt cx="504825" cy="2495550"/>
          </a:xfrm>
        </p:grpSpPr>
        <p:sp>
          <p:nvSpPr>
            <p:cNvPr id="6" name="Freeform 3">
              <a:extLst>
                <a:ext uri="{FF2B5EF4-FFF2-40B4-BE49-F238E27FC236}">
                  <a16:creationId xmlns:a16="http://schemas.microsoft.com/office/drawing/2014/main" id="{06569A8D-EE42-0579-26C3-CE46322F668D}"/>
                </a:ext>
              </a:extLst>
            </p:cNvPr>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spTree>
    <p:extLst>
      <p:ext uri="{BB962C8B-B14F-4D97-AF65-F5344CB8AC3E}">
        <p14:creationId xmlns:p14="http://schemas.microsoft.com/office/powerpoint/2010/main" val="41363471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A0EE6E4-7B36-A0E5-18C9-AD6FBB9D08ED}"/>
              </a:ext>
            </a:extLst>
          </p:cNvPr>
          <p:cNvSpPr txBox="1">
            <a:spLocks noChangeArrowheads="1"/>
          </p:cNvSpPr>
          <p:nvPr/>
        </p:nvSpPr>
        <p:spPr>
          <a:xfrm>
            <a:off x="1562257" y="523920"/>
            <a:ext cx="8640763" cy="5184428"/>
          </a:xfrm>
          <a:prstGeom prst="rect">
            <a:avLst/>
          </a:prstGeom>
        </p:spPr>
        <p:txBody>
          <a:bodyPr lIns="90000" tIns="46800" rIns="90000" bIns="4680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b="1">
                <a:solidFill>
                  <a:srgbClr val="193F6C"/>
                </a:solidFill>
                <a:latin typeface="Tahoma" pitchFamily="34" charset="0"/>
                <a:cs typeface="Tahoma" pitchFamily="34" charset="0"/>
              </a:rPr>
              <a:t>Patent Araştırma Uygulaması (espacenet üzerinden)</a:t>
            </a:r>
          </a:p>
          <a:p>
            <a:pPr marL="914400" lvl="2">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sz="1800">
              <a:solidFill>
                <a:srgbClr val="595959"/>
              </a:solidFill>
              <a:latin typeface="Tahoma" pitchFamily="34" charset="0"/>
              <a:cs typeface="Tahoma" pitchFamily="34" charset="0"/>
            </a:endParaRPr>
          </a:p>
          <a:p>
            <a:pPr lvl="4">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a:solidFill>
                <a:srgbClr val="595959"/>
              </a:solidFill>
              <a:latin typeface="Tahoma" pitchFamily="34" charset="0"/>
              <a:cs typeface="Tahoma" pitchFamily="34" charset="0"/>
            </a:endParaRPr>
          </a:p>
          <a:p>
            <a:pPr lvl="4">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en-GB" altLang="tr-TR">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en-GB" altLang="tr-TR" b="1" dirty="0">
              <a:solidFill>
                <a:srgbClr val="595959"/>
              </a:solidFill>
              <a:latin typeface="Tahoma" pitchFamily="34" charset="0"/>
              <a:cs typeface="Tahoma" pitchFamily="34" charset="0"/>
            </a:endParaRPr>
          </a:p>
        </p:txBody>
      </p:sp>
      <p:pic>
        <p:nvPicPr>
          <p:cNvPr id="3" name="Resim 2">
            <a:extLst>
              <a:ext uri="{FF2B5EF4-FFF2-40B4-BE49-F238E27FC236}">
                <a16:creationId xmlns:a16="http://schemas.microsoft.com/office/drawing/2014/main" id="{A5FE549D-348A-D5A3-0B46-3C3510BC097F}"/>
              </a:ext>
            </a:extLst>
          </p:cNvPr>
          <p:cNvPicPr>
            <a:picLocks noChangeAspect="1"/>
          </p:cNvPicPr>
          <p:nvPr/>
        </p:nvPicPr>
        <p:blipFill>
          <a:blip r:embed="rId2"/>
          <a:stretch>
            <a:fillRect/>
          </a:stretch>
        </p:blipFill>
        <p:spPr>
          <a:xfrm>
            <a:off x="3453765" y="1125855"/>
            <a:ext cx="4857750" cy="5276850"/>
          </a:xfrm>
          <a:prstGeom prst="rect">
            <a:avLst/>
          </a:prstGeom>
        </p:spPr>
      </p:pic>
      <p:pic>
        <p:nvPicPr>
          <p:cNvPr id="4" name="object 3">
            <a:extLst>
              <a:ext uri="{FF2B5EF4-FFF2-40B4-BE49-F238E27FC236}">
                <a16:creationId xmlns:a16="http://schemas.microsoft.com/office/drawing/2014/main" id="{2190EC2F-2E8C-3EB6-57DC-AFCB4A46CD22}"/>
              </a:ext>
            </a:extLst>
          </p:cNvPr>
          <p:cNvPicPr/>
          <p:nvPr/>
        </p:nvPicPr>
        <p:blipFill>
          <a:blip r:embed="rId3" cstate="print"/>
          <a:stretch>
            <a:fillRect/>
          </a:stretch>
        </p:blipFill>
        <p:spPr>
          <a:xfrm>
            <a:off x="9905490" y="180914"/>
            <a:ext cx="1869949" cy="724915"/>
          </a:xfrm>
          <a:prstGeom prst="rect">
            <a:avLst/>
          </a:prstGeom>
        </p:spPr>
      </p:pic>
      <p:sp>
        <p:nvSpPr>
          <p:cNvPr id="5" name="object 4">
            <a:extLst>
              <a:ext uri="{FF2B5EF4-FFF2-40B4-BE49-F238E27FC236}">
                <a16:creationId xmlns:a16="http://schemas.microsoft.com/office/drawing/2014/main" id="{975BDF1A-412F-5FF5-0D6E-3D26FB8DDA0C}"/>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grpSp>
        <p:nvGrpSpPr>
          <p:cNvPr id="6" name="Group 4">
            <a:extLst>
              <a:ext uri="{FF2B5EF4-FFF2-40B4-BE49-F238E27FC236}">
                <a16:creationId xmlns:a16="http://schemas.microsoft.com/office/drawing/2014/main" id="{EB7F0E6E-D8F9-BF05-A732-3F1EAC196AB7}"/>
              </a:ext>
            </a:extLst>
          </p:cNvPr>
          <p:cNvGrpSpPr/>
          <p:nvPr/>
        </p:nvGrpSpPr>
        <p:grpSpPr>
          <a:xfrm rot="21600000">
            <a:off x="2136104" y="374421"/>
            <a:ext cx="362800" cy="531408"/>
            <a:chOff x="-195263" y="1609725"/>
            <a:chExt cx="504825" cy="2495550"/>
          </a:xfrm>
        </p:grpSpPr>
        <p:sp>
          <p:nvSpPr>
            <p:cNvPr id="7" name="Freeform 3">
              <a:extLst>
                <a:ext uri="{FF2B5EF4-FFF2-40B4-BE49-F238E27FC236}">
                  <a16:creationId xmlns:a16="http://schemas.microsoft.com/office/drawing/2014/main" id="{EF2FC496-B518-4513-CC90-DB8399EFD0AA}"/>
                </a:ext>
              </a:extLst>
            </p:cNvPr>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spTree>
    <p:extLst>
      <p:ext uri="{BB962C8B-B14F-4D97-AF65-F5344CB8AC3E}">
        <p14:creationId xmlns:p14="http://schemas.microsoft.com/office/powerpoint/2010/main" val="5184595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B8BEA93-CBFF-004E-692B-36A99555F905}"/>
              </a:ext>
            </a:extLst>
          </p:cNvPr>
          <p:cNvPicPr>
            <a:picLocks noChangeAspect="1"/>
          </p:cNvPicPr>
          <p:nvPr/>
        </p:nvPicPr>
        <p:blipFill>
          <a:blip r:embed="rId2"/>
          <a:stretch>
            <a:fillRect/>
          </a:stretch>
        </p:blipFill>
        <p:spPr>
          <a:xfrm>
            <a:off x="1341118" y="1281000"/>
            <a:ext cx="9144000" cy="4296000"/>
          </a:xfrm>
          <a:prstGeom prst="rect">
            <a:avLst/>
          </a:prstGeom>
        </p:spPr>
      </p:pic>
      <p:pic>
        <p:nvPicPr>
          <p:cNvPr id="3" name="object 3">
            <a:extLst>
              <a:ext uri="{FF2B5EF4-FFF2-40B4-BE49-F238E27FC236}">
                <a16:creationId xmlns:a16="http://schemas.microsoft.com/office/drawing/2014/main" id="{2816685C-026C-A0E2-3B05-2EEC59CABD0F}"/>
              </a:ext>
            </a:extLst>
          </p:cNvPr>
          <p:cNvPicPr/>
          <p:nvPr/>
        </p:nvPicPr>
        <p:blipFill>
          <a:blip r:embed="rId3" cstate="print"/>
          <a:stretch>
            <a:fillRect/>
          </a:stretch>
        </p:blipFill>
        <p:spPr>
          <a:xfrm>
            <a:off x="9905490" y="180914"/>
            <a:ext cx="1869949" cy="724915"/>
          </a:xfrm>
          <a:prstGeom prst="rect">
            <a:avLst/>
          </a:prstGeom>
        </p:spPr>
      </p:pic>
      <p:sp>
        <p:nvSpPr>
          <p:cNvPr id="4" name="object 4">
            <a:extLst>
              <a:ext uri="{FF2B5EF4-FFF2-40B4-BE49-F238E27FC236}">
                <a16:creationId xmlns:a16="http://schemas.microsoft.com/office/drawing/2014/main" id="{28DD04AB-3A3A-AC08-76F8-2EA9C4A955B3}"/>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spTree>
    <p:extLst>
      <p:ext uri="{BB962C8B-B14F-4D97-AF65-F5344CB8AC3E}">
        <p14:creationId xmlns:p14="http://schemas.microsoft.com/office/powerpoint/2010/main" val="3487390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8B76C1A-1E9F-F535-62F9-A42243B39FA9}"/>
              </a:ext>
            </a:extLst>
          </p:cNvPr>
          <p:cNvSpPr txBox="1">
            <a:spLocks noChangeArrowheads="1"/>
          </p:cNvSpPr>
          <p:nvPr/>
        </p:nvSpPr>
        <p:spPr>
          <a:xfrm>
            <a:off x="1516538" y="1222905"/>
            <a:ext cx="8640763" cy="5184428"/>
          </a:xfrm>
          <a:prstGeom prst="rect">
            <a:avLst/>
          </a:prstGeom>
        </p:spPr>
        <p:txBody>
          <a:bodyPr lIns="90000" tIns="46800" rIns="90000" bIns="4680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b="1" dirty="0">
                <a:solidFill>
                  <a:srgbClr val="193F6C"/>
                </a:solidFill>
                <a:latin typeface="Tahoma" pitchFamily="34" charset="0"/>
                <a:cs typeface="Tahoma" pitchFamily="34" charset="0"/>
              </a:rPr>
              <a:t>Patent Araştırma Uygulaması (</a:t>
            </a:r>
            <a:r>
              <a:rPr lang="tr-TR" altLang="tr-TR" sz="1800" b="1" dirty="0" err="1">
                <a:solidFill>
                  <a:srgbClr val="193F6C"/>
                </a:solidFill>
                <a:latin typeface="Tahoma" pitchFamily="34" charset="0"/>
                <a:cs typeface="Tahoma" pitchFamily="34" charset="0"/>
              </a:rPr>
              <a:t>espacenet</a:t>
            </a:r>
            <a:r>
              <a:rPr lang="tr-TR" altLang="tr-TR" sz="1800" b="1" dirty="0">
                <a:solidFill>
                  <a:srgbClr val="193F6C"/>
                </a:solidFill>
                <a:latin typeface="Tahoma" pitchFamily="34" charset="0"/>
                <a:cs typeface="Tahoma" pitchFamily="34" charset="0"/>
              </a:rPr>
              <a:t> üzerinden)</a:t>
            </a:r>
          </a:p>
          <a:p>
            <a:pPr marL="914400" lvl="2">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sz="1800" dirty="0">
              <a:solidFill>
                <a:srgbClr val="595959"/>
              </a:solidFill>
              <a:latin typeface="Tahoma" pitchFamily="34" charset="0"/>
              <a:cs typeface="Tahoma" pitchFamily="34" charset="0"/>
            </a:endParaRPr>
          </a:p>
          <a:p>
            <a:pPr marL="914400" lvl="2">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dirty="0" err="1">
                <a:solidFill>
                  <a:srgbClr val="595959"/>
                </a:solidFill>
                <a:latin typeface="Tahoma" pitchFamily="34" charset="0"/>
                <a:cs typeface="Tahoma" pitchFamily="34" charset="0"/>
              </a:rPr>
              <a:t>Keyword</a:t>
            </a:r>
            <a:r>
              <a:rPr lang="tr-TR" altLang="tr-TR" sz="1800" dirty="0">
                <a:solidFill>
                  <a:srgbClr val="595959"/>
                </a:solidFill>
                <a:latin typeface="Tahoma" pitchFamily="34" charset="0"/>
                <a:cs typeface="Tahoma" pitchFamily="34" charset="0"/>
              </a:rPr>
              <a:t>(s) in </a:t>
            </a:r>
            <a:r>
              <a:rPr lang="tr-TR" altLang="tr-TR" sz="1800" dirty="0" err="1">
                <a:solidFill>
                  <a:srgbClr val="595959"/>
                </a:solidFill>
                <a:latin typeface="Tahoma" pitchFamily="34" charset="0"/>
                <a:cs typeface="Tahoma" pitchFamily="34" charset="0"/>
              </a:rPr>
              <a:t>title</a:t>
            </a:r>
            <a:r>
              <a:rPr lang="tr-TR" altLang="tr-TR" sz="1800" dirty="0">
                <a:solidFill>
                  <a:srgbClr val="595959"/>
                </a:solidFill>
                <a:latin typeface="Tahoma" pitchFamily="34" charset="0"/>
                <a:cs typeface="Tahoma" pitchFamily="34" charset="0"/>
              </a:rPr>
              <a:t> (Patent başlığına göre arama)     	    	  </a:t>
            </a:r>
          </a:p>
          <a:p>
            <a:pPr marL="914400" lvl="2">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dirty="0" err="1">
                <a:solidFill>
                  <a:srgbClr val="595959"/>
                </a:solidFill>
                <a:latin typeface="Tahoma" pitchFamily="34" charset="0"/>
                <a:cs typeface="Tahoma" pitchFamily="34" charset="0"/>
              </a:rPr>
              <a:t>Keyword</a:t>
            </a:r>
            <a:r>
              <a:rPr lang="tr-TR" altLang="tr-TR" sz="1800" dirty="0">
                <a:solidFill>
                  <a:srgbClr val="595959"/>
                </a:solidFill>
                <a:latin typeface="Tahoma" pitchFamily="34" charset="0"/>
                <a:cs typeface="Tahoma" pitchFamily="34" charset="0"/>
              </a:rPr>
              <a:t>(s) in </a:t>
            </a:r>
            <a:r>
              <a:rPr lang="tr-TR" altLang="tr-TR" sz="1800" dirty="0" err="1">
                <a:solidFill>
                  <a:srgbClr val="595959"/>
                </a:solidFill>
                <a:latin typeface="Tahoma" pitchFamily="34" charset="0"/>
                <a:cs typeface="Tahoma" pitchFamily="34" charset="0"/>
              </a:rPr>
              <a:t>title</a:t>
            </a:r>
            <a:r>
              <a:rPr lang="tr-TR" altLang="tr-TR" sz="1800" dirty="0">
                <a:solidFill>
                  <a:srgbClr val="595959"/>
                </a:solidFill>
                <a:latin typeface="Tahoma" pitchFamily="34" charset="0"/>
                <a:cs typeface="Tahoma" pitchFamily="34" charset="0"/>
              </a:rPr>
              <a:t> </a:t>
            </a:r>
            <a:r>
              <a:rPr lang="tr-TR" altLang="tr-TR" sz="1800" dirty="0" err="1">
                <a:solidFill>
                  <a:srgbClr val="595959"/>
                </a:solidFill>
                <a:latin typeface="Tahoma" pitchFamily="34" charset="0"/>
                <a:cs typeface="Tahoma" pitchFamily="34" charset="0"/>
              </a:rPr>
              <a:t>or</a:t>
            </a:r>
            <a:r>
              <a:rPr lang="tr-TR" altLang="tr-TR" sz="1800" dirty="0">
                <a:solidFill>
                  <a:srgbClr val="595959"/>
                </a:solidFill>
                <a:latin typeface="Tahoma" pitchFamily="34" charset="0"/>
                <a:cs typeface="Tahoma" pitchFamily="34" charset="0"/>
              </a:rPr>
              <a:t> </a:t>
            </a:r>
            <a:r>
              <a:rPr lang="tr-TR" altLang="tr-TR" sz="1800" dirty="0" err="1">
                <a:solidFill>
                  <a:srgbClr val="595959"/>
                </a:solidFill>
                <a:latin typeface="Tahoma" pitchFamily="34" charset="0"/>
                <a:cs typeface="Tahoma" pitchFamily="34" charset="0"/>
              </a:rPr>
              <a:t>abstract</a:t>
            </a:r>
            <a:r>
              <a:rPr lang="tr-TR" altLang="tr-TR" sz="1800" dirty="0">
                <a:solidFill>
                  <a:srgbClr val="595959"/>
                </a:solidFill>
                <a:latin typeface="Tahoma" pitchFamily="34" charset="0"/>
                <a:cs typeface="Tahoma" pitchFamily="34" charset="0"/>
              </a:rPr>
              <a:t> (Patent başlı veya özetine göre arama) *</a:t>
            </a:r>
          </a:p>
          <a:p>
            <a:pPr marL="914400" lvl="2">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dirty="0" err="1">
                <a:solidFill>
                  <a:srgbClr val="595959"/>
                </a:solidFill>
                <a:latin typeface="Tahoma" pitchFamily="34" charset="0"/>
                <a:cs typeface="Tahoma" pitchFamily="34" charset="0"/>
              </a:rPr>
              <a:t>Publication</a:t>
            </a:r>
            <a:r>
              <a:rPr lang="tr-TR" altLang="tr-TR" sz="1800" dirty="0">
                <a:solidFill>
                  <a:srgbClr val="595959"/>
                </a:solidFill>
                <a:latin typeface="Tahoma" pitchFamily="34" charset="0"/>
                <a:cs typeface="Tahoma" pitchFamily="34" charset="0"/>
              </a:rPr>
              <a:t> </a:t>
            </a:r>
            <a:r>
              <a:rPr lang="tr-TR" altLang="tr-TR" sz="1800" dirty="0" err="1">
                <a:solidFill>
                  <a:srgbClr val="595959"/>
                </a:solidFill>
                <a:latin typeface="Tahoma" pitchFamily="34" charset="0"/>
                <a:cs typeface="Tahoma" pitchFamily="34" charset="0"/>
              </a:rPr>
              <a:t>number</a:t>
            </a:r>
            <a:r>
              <a:rPr lang="tr-TR" altLang="tr-TR" sz="1800" dirty="0">
                <a:solidFill>
                  <a:srgbClr val="595959"/>
                </a:solidFill>
                <a:latin typeface="Tahoma" pitchFamily="34" charset="0"/>
                <a:cs typeface="Tahoma" pitchFamily="34" charset="0"/>
              </a:rPr>
              <a:t> (Patent yayın numarasına göre arama)</a:t>
            </a:r>
          </a:p>
          <a:p>
            <a:pPr marL="914400" lvl="2">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dirty="0">
                <a:solidFill>
                  <a:srgbClr val="595959"/>
                </a:solidFill>
                <a:latin typeface="Tahoma" pitchFamily="34" charset="0"/>
                <a:cs typeface="Tahoma" pitchFamily="34" charset="0"/>
              </a:rPr>
              <a:t>Application </a:t>
            </a:r>
            <a:r>
              <a:rPr lang="tr-TR" altLang="tr-TR" sz="1800" dirty="0" err="1">
                <a:solidFill>
                  <a:srgbClr val="595959"/>
                </a:solidFill>
                <a:latin typeface="Tahoma" pitchFamily="34" charset="0"/>
                <a:cs typeface="Tahoma" pitchFamily="34" charset="0"/>
              </a:rPr>
              <a:t>number</a:t>
            </a:r>
            <a:r>
              <a:rPr lang="tr-TR" altLang="tr-TR" sz="1800" dirty="0">
                <a:solidFill>
                  <a:srgbClr val="595959"/>
                </a:solidFill>
                <a:latin typeface="Tahoma" pitchFamily="34" charset="0"/>
                <a:cs typeface="Tahoma" pitchFamily="34" charset="0"/>
              </a:rPr>
              <a:t> (Patent başvuru numarasına göre arama)</a:t>
            </a:r>
          </a:p>
          <a:p>
            <a:pPr marL="914400" lvl="2">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dirty="0" err="1">
                <a:solidFill>
                  <a:srgbClr val="595959"/>
                </a:solidFill>
                <a:latin typeface="Tahoma" pitchFamily="34" charset="0"/>
                <a:cs typeface="Tahoma" pitchFamily="34" charset="0"/>
              </a:rPr>
              <a:t>Priority</a:t>
            </a:r>
            <a:r>
              <a:rPr lang="tr-TR" altLang="tr-TR" sz="1800" dirty="0">
                <a:solidFill>
                  <a:srgbClr val="595959"/>
                </a:solidFill>
                <a:latin typeface="Tahoma" pitchFamily="34" charset="0"/>
                <a:cs typeface="Tahoma" pitchFamily="34" charset="0"/>
              </a:rPr>
              <a:t> </a:t>
            </a:r>
            <a:r>
              <a:rPr lang="tr-TR" altLang="tr-TR" sz="1800" dirty="0" err="1">
                <a:solidFill>
                  <a:srgbClr val="595959"/>
                </a:solidFill>
                <a:latin typeface="Tahoma" pitchFamily="34" charset="0"/>
                <a:cs typeface="Tahoma" pitchFamily="34" charset="0"/>
              </a:rPr>
              <a:t>number</a:t>
            </a:r>
            <a:r>
              <a:rPr lang="tr-TR" altLang="tr-TR" sz="1800" dirty="0">
                <a:solidFill>
                  <a:srgbClr val="595959"/>
                </a:solidFill>
                <a:latin typeface="Tahoma" pitchFamily="34" charset="0"/>
                <a:cs typeface="Tahoma" pitchFamily="34" charset="0"/>
              </a:rPr>
              <a:t> (Patent rüçhan numarasına göre arama)</a:t>
            </a:r>
          </a:p>
          <a:p>
            <a:pPr marL="914400" lvl="2">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dirty="0" err="1">
                <a:solidFill>
                  <a:srgbClr val="595959"/>
                </a:solidFill>
                <a:latin typeface="Tahoma" pitchFamily="34" charset="0"/>
                <a:cs typeface="Tahoma" pitchFamily="34" charset="0"/>
              </a:rPr>
              <a:t>Publication</a:t>
            </a:r>
            <a:r>
              <a:rPr lang="tr-TR" altLang="tr-TR" sz="1800" dirty="0">
                <a:solidFill>
                  <a:srgbClr val="595959"/>
                </a:solidFill>
                <a:latin typeface="Tahoma" pitchFamily="34" charset="0"/>
                <a:cs typeface="Tahoma" pitchFamily="34" charset="0"/>
              </a:rPr>
              <a:t> </a:t>
            </a:r>
            <a:r>
              <a:rPr lang="tr-TR" altLang="tr-TR" sz="1800" dirty="0" err="1">
                <a:solidFill>
                  <a:srgbClr val="595959"/>
                </a:solidFill>
                <a:latin typeface="Tahoma" pitchFamily="34" charset="0"/>
                <a:cs typeface="Tahoma" pitchFamily="34" charset="0"/>
              </a:rPr>
              <a:t>date</a:t>
            </a:r>
            <a:r>
              <a:rPr lang="tr-TR" altLang="tr-TR" sz="1800" dirty="0">
                <a:solidFill>
                  <a:srgbClr val="595959"/>
                </a:solidFill>
                <a:latin typeface="Tahoma" pitchFamily="34" charset="0"/>
                <a:cs typeface="Tahoma" pitchFamily="34" charset="0"/>
              </a:rPr>
              <a:t> (Patent yayın tarihine göre arama)</a:t>
            </a:r>
          </a:p>
          <a:p>
            <a:pPr marL="914400" lvl="2">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dirty="0" err="1">
                <a:solidFill>
                  <a:srgbClr val="595959"/>
                </a:solidFill>
                <a:latin typeface="Tahoma" pitchFamily="34" charset="0"/>
                <a:cs typeface="Tahoma" pitchFamily="34" charset="0"/>
              </a:rPr>
              <a:t>Applicant</a:t>
            </a:r>
            <a:r>
              <a:rPr lang="tr-TR" altLang="tr-TR" sz="1800" dirty="0">
                <a:solidFill>
                  <a:srgbClr val="595959"/>
                </a:solidFill>
                <a:latin typeface="Tahoma" pitchFamily="34" charset="0"/>
                <a:cs typeface="Tahoma" pitchFamily="34" charset="0"/>
              </a:rPr>
              <a:t>(s) (Patent başvuru sahibine göre arama) *		</a:t>
            </a:r>
          </a:p>
          <a:p>
            <a:pPr marL="914400" lvl="2">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dirty="0" err="1">
                <a:solidFill>
                  <a:srgbClr val="595959"/>
                </a:solidFill>
                <a:latin typeface="Tahoma" pitchFamily="34" charset="0"/>
                <a:cs typeface="Tahoma" pitchFamily="34" charset="0"/>
              </a:rPr>
              <a:t>Inventor</a:t>
            </a:r>
            <a:r>
              <a:rPr lang="tr-TR" altLang="tr-TR" sz="1800" dirty="0">
                <a:solidFill>
                  <a:srgbClr val="595959"/>
                </a:solidFill>
                <a:latin typeface="Tahoma" pitchFamily="34" charset="0"/>
                <a:cs typeface="Tahoma" pitchFamily="34" charset="0"/>
              </a:rPr>
              <a:t>(s) (Buluşçuya göre arama)</a:t>
            </a:r>
          </a:p>
          <a:p>
            <a:pPr marL="914400" lvl="2">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dirty="0">
                <a:solidFill>
                  <a:srgbClr val="595959"/>
                </a:solidFill>
                <a:latin typeface="Tahoma" pitchFamily="34" charset="0"/>
                <a:cs typeface="Tahoma" pitchFamily="34" charset="0"/>
              </a:rPr>
              <a:t>International Patent </a:t>
            </a:r>
            <a:r>
              <a:rPr lang="tr-TR" altLang="tr-TR" sz="1800" dirty="0" err="1">
                <a:solidFill>
                  <a:srgbClr val="595959"/>
                </a:solidFill>
                <a:latin typeface="Tahoma" pitchFamily="34" charset="0"/>
                <a:cs typeface="Tahoma" pitchFamily="34" charset="0"/>
              </a:rPr>
              <a:t>Classification</a:t>
            </a:r>
            <a:r>
              <a:rPr lang="tr-TR" altLang="tr-TR" sz="1800" dirty="0">
                <a:solidFill>
                  <a:srgbClr val="595959"/>
                </a:solidFill>
                <a:latin typeface="Tahoma" pitchFamily="34" charset="0"/>
                <a:cs typeface="Tahoma" pitchFamily="34" charset="0"/>
              </a:rPr>
              <a:t> (IPC) (Uluslar arası patent sınıflarına göre arama) *</a:t>
            </a:r>
          </a:p>
          <a:p>
            <a:pPr marL="914400" lvl="2">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sz="1800" dirty="0">
              <a:solidFill>
                <a:srgbClr val="595959"/>
              </a:solidFill>
              <a:latin typeface="Tahoma" pitchFamily="34" charset="0"/>
              <a:cs typeface="Tahoma" pitchFamily="34" charset="0"/>
            </a:endParaRPr>
          </a:p>
          <a:p>
            <a:pPr marL="914400" lvl="2">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i="1" dirty="0">
                <a:solidFill>
                  <a:srgbClr val="595959"/>
                </a:solidFill>
                <a:latin typeface="Tahoma" pitchFamily="34" charset="0"/>
                <a:cs typeface="Tahoma" pitchFamily="34" charset="0"/>
              </a:rPr>
              <a:t>* En sık kullanılacak alanlar</a:t>
            </a:r>
          </a:p>
          <a:p>
            <a:pPr lvl="4">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dirty="0">
              <a:solidFill>
                <a:srgbClr val="595959"/>
              </a:solidFill>
              <a:latin typeface="Tahoma" pitchFamily="34" charset="0"/>
              <a:cs typeface="Tahoma" pitchFamily="34" charset="0"/>
            </a:endParaRPr>
          </a:p>
          <a:p>
            <a:pPr lvl="4">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dirty="0">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dirty="0">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en-GB" altLang="tr-TR" dirty="0">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en-GB" altLang="tr-TR" b="1" dirty="0">
              <a:solidFill>
                <a:srgbClr val="595959"/>
              </a:solidFill>
              <a:latin typeface="Tahoma" pitchFamily="34" charset="0"/>
              <a:cs typeface="Tahoma" pitchFamily="34" charset="0"/>
            </a:endParaRPr>
          </a:p>
        </p:txBody>
      </p:sp>
      <p:pic>
        <p:nvPicPr>
          <p:cNvPr id="3" name="object 3">
            <a:extLst>
              <a:ext uri="{FF2B5EF4-FFF2-40B4-BE49-F238E27FC236}">
                <a16:creationId xmlns:a16="http://schemas.microsoft.com/office/drawing/2014/main" id="{EE11ACF7-0823-4A96-4742-1CED4ECD3057}"/>
              </a:ext>
            </a:extLst>
          </p:cNvPr>
          <p:cNvPicPr/>
          <p:nvPr/>
        </p:nvPicPr>
        <p:blipFill>
          <a:blip r:embed="rId2" cstate="print"/>
          <a:stretch>
            <a:fillRect/>
          </a:stretch>
        </p:blipFill>
        <p:spPr>
          <a:xfrm>
            <a:off x="9905490" y="180914"/>
            <a:ext cx="1869949" cy="724915"/>
          </a:xfrm>
          <a:prstGeom prst="rect">
            <a:avLst/>
          </a:prstGeom>
        </p:spPr>
      </p:pic>
      <p:sp>
        <p:nvSpPr>
          <p:cNvPr id="4" name="object 4">
            <a:extLst>
              <a:ext uri="{FF2B5EF4-FFF2-40B4-BE49-F238E27FC236}">
                <a16:creationId xmlns:a16="http://schemas.microsoft.com/office/drawing/2014/main" id="{B80D05C0-F5A9-0FA2-C156-811BEAA1ED72}"/>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grpSp>
        <p:nvGrpSpPr>
          <p:cNvPr id="5" name="Group 4">
            <a:extLst>
              <a:ext uri="{FF2B5EF4-FFF2-40B4-BE49-F238E27FC236}">
                <a16:creationId xmlns:a16="http://schemas.microsoft.com/office/drawing/2014/main" id="{778665EA-17E4-A907-AE64-992AD40A0395}"/>
              </a:ext>
            </a:extLst>
          </p:cNvPr>
          <p:cNvGrpSpPr/>
          <p:nvPr/>
        </p:nvGrpSpPr>
        <p:grpSpPr>
          <a:xfrm rot="21600000">
            <a:off x="2034699" y="1136032"/>
            <a:ext cx="362800" cy="531408"/>
            <a:chOff x="-195263" y="1609725"/>
            <a:chExt cx="504825" cy="2495550"/>
          </a:xfrm>
        </p:grpSpPr>
        <p:sp>
          <p:nvSpPr>
            <p:cNvPr id="6" name="Freeform 3">
              <a:extLst>
                <a:ext uri="{FF2B5EF4-FFF2-40B4-BE49-F238E27FC236}">
                  <a16:creationId xmlns:a16="http://schemas.microsoft.com/office/drawing/2014/main" id="{6A397363-378B-ACE8-A9BF-7FB13D511E96}"/>
                </a:ext>
              </a:extLst>
            </p:cNvPr>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spTree>
    <p:extLst>
      <p:ext uri="{BB962C8B-B14F-4D97-AF65-F5344CB8AC3E}">
        <p14:creationId xmlns:p14="http://schemas.microsoft.com/office/powerpoint/2010/main" val="15294062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27ACDC-E46D-E5DC-9386-BE0FA8227950}"/>
              </a:ext>
            </a:extLst>
          </p:cNvPr>
          <p:cNvSpPr txBox="1">
            <a:spLocks noChangeArrowheads="1"/>
          </p:cNvSpPr>
          <p:nvPr/>
        </p:nvSpPr>
        <p:spPr>
          <a:xfrm>
            <a:off x="396240" y="871855"/>
            <a:ext cx="9072563" cy="5327650"/>
          </a:xfrm>
          <a:prstGeom prst="rect">
            <a:avLst/>
          </a:prstGeom>
        </p:spPr>
        <p:txBody>
          <a:bodyPr lIns="90000" tIns="46800" rIns="90000" bIns="4680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81100" indent="-266700">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b="1" dirty="0">
                <a:solidFill>
                  <a:srgbClr val="193F6C"/>
                </a:solidFill>
                <a:latin typeface="Tahoma" pitchFamily="34" charset="0"/>
                <a:cs typeface="Tahoma" pitchFamily="34" charset="0"/>
              </a:rPr>
              <a:t>Araştırma Uygulaması (</a:t>
            </a:r>
            <a:r>
              <a:rPr lang="tr-TR" altLang="tr-TR" sz="1800" b="1" dirty="0" err="1">
                <a:solidFill>
                  <a:srgbClr val="193F6C"/>
                </a:solidFill>
                <a:latin typeface="Tahoma" pitchFamily="34" charset="0"/>
                <a:cs typeface="Tahoma" pitchFamily="34" charset="0"/>
              </a:rPr>
              <a:t>espacenet</a:t>
            </a:r>
            <a:r>
              <a:rPr lang="tr-TR" altLang="tr-TR" sz="1800" b="1" dirty="0">
                <a:solidFill>
                  <a:srgbClr val="193F6C"/>
                </a:solidFill>
                <a:latin typeface="Tahoma" pitchFamily="34" charset="0"/>
                <a:cs typeface="Tahoma" pitchFamily="34" charset="0"/>
              </a:rPr>
              <a:t> üzerinden)</a:t>
            </a:r>
            <a:endParaRPr lang="en-GB" altLang="tr-TR" sz="1800" b="1" dirty="0">
              <a:solidFill>
                <a:srgbClr val="193F6C"/>
              </a:solidFill>
              <a:latin typeface="Tahoma" pitchFamily="34" charset="0"/>
              <a:cs typeface="Tahoma" pitchFamily="34" charset="0"/>
            </a:endParaRPr>
          </a:p>
          <a:p>
            <a:pPr marL="914400">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sz="1800" dirty="0">
              <a:solidFill>
                <a:srgbClr val="193F6C"/>
              </a:solidFill>
              <a:latin typeface="Tahoma" pitchFamily="34" charset="0"/>
              <a:cs typeface="Tahoma" pitchFamily="34" charset="0"/>
            </a:endParaRPr>
          </a:p>
          <a:p>
            <a:pPr marL="1371600" lvl="1">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b="1" dirty="0" err="1">
                <a:solidFill>
                  <a:srgbClr val="193F6C"/>
                </a:solidFill>
                <a:latin typeface="Tahoma" pitchFamily="34" charset="0"/>
                <a:cs typeface="Tahoma" pitchFamily="34" charset="0"/>
              </a:rPr>
              <a:t>Veritabanı</a:t>
            </a:r>
            <a:r>
              <a:rPr lang="tr-TR" altLang="tr-TR" sz="1800" b="1" dirty="0">
                <a:solidFill>
                  <a:srgbClr val="193F6C"/>
                </a:solidFill>
                <a:latin typeface="Tahoma" pitchFamily="34" charset="0"/>
                <a:cs typeface="Tahoma" pitchFamily="34" charset="0"/>
              </a:rPr>
              <a:t> operatörleri</a:t>
            </a:r>
          </a:p>
          <a:p>
            <a:pPr marL="2057400" lvl="2">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sz="1800" b="1" dirty="0">
              <a:solidFill>
                <a:srgbClr val="595959"/>
              </a:solidFill>
              <a:latin typeface="Tahoma" pitchFamily="34" charset="0"/>
              <a:cs typeface="Tahoma" pitchFamily="34" charset="0"/>
            </a:endParaRPr>
          </a:p>
          <a:p>
            <a:pPr marL="1600200" lvl="1">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dirty="0" err="1">
                <a:solidFill>
                  <a:srgbClr val="595959"/>
                </a:solidFill>
                <a:latin typeface="Tahoma" pitchFamily="34" charset="0"/>
                <a:cs typeface="Tahoma" pitchFamily="34" charset="0"/>
              </a:rPr>
              <a:t>Ball</a:t>
            </a:r>
            <a:r>
              <a:rPr lang="tr-TR" altLang="tr-TR" sz="1800" dirty="0">
                <a:solidFill>
                  <a:srgbClr val="595959"/>
                </a:solidFill>
                <a:latin typeface="Tahoma" pitchFamily="34" charset="0"/>
                <a:cs typeface="Tahoma" pitchFamily="34" charset="0"/>
              </a:rPr>
              <a:t>* </a:t>
            </a:r>
            <a:r>
              <a:rPr lang="tr-TR" altLang="tr-TR" sz="1800" dirty="0" err="1">
                <a:solidFill>
                  <a:srgbClr val="595959"/>
                </a:solidFill>
                <a:latin typeface="Tahoma" pitchFamily="34" charset="0"/>
                <a:cs typeface="Tahoma" pitchFamily="34" charset="0"/>
              </a:rPr>
              <a:t>ball</a:t>
            </a:r>
            <a:r>
              <a:rPr lang="tr-TR" altLang="tr-TR" sz="1800" dirty="0">
                <a:solidFill>
                  <a:srgbClr val="595959"/>
                </a:solidFill>
                <a:latin typeface="Tahoma" pitchFamily="34" charset="0"/>
                <a:cs typeface="Tahoma" pitchFamily="34" charset="0"/>
              </a:rPr>
              <a:t> ya da </a:t>
            </a:r>
            <a:r>
              <a:rPr lang="tr-TR" altLang="tr-TR" sz="1800" dirty="0" err="1">
                <a:solidFill>
                  <a:srgbClr val="595959"/>
                </a:solidFill>
                <a:latin typeface="Tahoma" pitchFamily="34" charset="0"/>
                <a:cs typeface="Tahoma" pitchFamily="34" charset="0"/>
              </a:rPr>
              <a:t>balling’ı</a:t>
            </a:r>
            <a:r>
              <a:rPr lang="tr-TR" altLang="tr-TR" sz="1800" dirty="0">
                <a:solidFill>
                  <a:srgbClr val="595959"/>
                </a:solidFill>
                <a:latin typeface="Tahoma" pitchFamily="34" charset="0"/>
                <a:cs typeface="Tahoma" pitchFamily="34" charset="0"/>
              </a:rPr>
              <a:t> getirir.</a:t>
            </a:r>
          </a:p>
          <a:p>
            <a:pPr marL="1371600" lvl="1" indent="0">
              <a:spcBef>
                <a:spcPts val="450"/>
              </a:spcBef>
              <a:buNone/>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sz="1800" dirty="0">
              <a:solidFill>
                <a:srgbClr val="595959"/>
              </a:solidFill>
              <a:latin typeface="Tahoma" pitchFamily="34" charset="0"/>
              <a:cs typeface="Tahoma" pitchFamily="34" charset="0"/>
            </a:endParaRPr>
          </a:p>
          <a:p>
            <a:pPr marL="1600200" lvl="1">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dirty="0" err="1">
                <a:solidFill>
                  <a:srgbClr val="595959"/>
                </a:solidFill>
                <a:latin typeface="Tahoma" pitchFamily="34" charset="0"/>
                <a:cs typeface="Tahoma" pitchFamily="34" charset="0"/>
              </a:rPr>
              <a:t>ball</a:t>
            </a:r>
            <a:r>
              <a:rPr lang="tr-TR" altLang="tr-TR" sz="1800" dirty="0">
                <a:solidFill>
                  <a:srgbClr val="595959"/>
                </a:solidFill>
                <a:latin typeface="Tahoma" pitchFamily="34" charset="0"/>
                <a:cs typeface="Tahoma" pitchFamily="34" charset="0"/>
              </a:rPr>
              <a:t>? </a:t>
            </a:r>
            <a:r>
              <a:rPr lang="tr-TR" altLang="tr-TR" sz="1800" dirty="0" err="1">
                <a:solidFill>
                  <a:srgbClr val="595959"/>
                </a:solidFill>
                <a:latin typeface="Tahoma" pitchFamily="34" charset="0"/>
                <a:cs typeface="Tahoma" pitchFamily="34" charset="0"/>
              </a:rPr>
              <a:t>ball</a:t>
            </a:r>
            <a:r>
              <a:rPr lang="tr-TR" altLang="tr-TR" sz="1800" dirty="0">
                <a:solidFill>
                  <a:srgbClr val="595959"/>
                </a:solidFill>
                <a:latin typeface="Tahoma" pitchFamily="34" charset="0"/>
                <a:cs typeface="Tahoma" pitchFamily="34" charset="0"/>
              </a:rPr>
              <a:t> ya da </a:t>
            </a:r>
            <a:r>
              <a:rPr lang="tr-TR" altLang="tr-TR" sz="1800" dirty="0" err="1">
                <a:solidFill>
                  <a:srgbClr val="595959"/>
                </a:solidFill>
                <a:latin typeface="Tahoma" pitchFamily="34" charset="0"/>
                <a:cs typeface="Tahoma" pitchFamily="34" charset="0"/>
              </a:rPr>
              <a:t>balls</a:t>
            </a:r>
            <a:r>
              <a:rPr lang="tr-TR" altLang="tr-TR" sz="1800" dirty="0">
                <a:solidFill>
                  <a:srgbClr val="595959"/>
                </a:solidFill>
                <a:latin typeface="Tahoma" pitchFamily="34" charset="0"/>
                <a:cs typeface="Tahoma" pitchFamily="34" charset="0"/>
              </a:rPr>
              <a:t> ı getirir.</a:t>
            </a:r>
          </a:p>
          <a:p>
            <a:pPr marL="1600200" lvl="1">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sz="1800" dirty="0">
              <a:solidFill>
                <a:srgbClr val="595959"/>
              </a:solidFill>
              <a:latin typeface="Tahoma" pitchFamily="34" charset="0"/>
              <a:cs typeface="Tahoma" pitchFamily="34" charset="0"/>
            </a:endParaRPr>
          </a:p>
          <a:p>
            <a:pPr marL="1600200" lvl="1">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dirty="0">
                <a:solidFill>
                  <a:srgbClr val="595959"/>
                </a:solidFill>
                <a:latin typeface="Tahoma" pitchFamily="34" charset="0"/>
                <a:cs typeface="Tahoma" pitchFamily="34" charset="0"/>
              </a:rPr>
              <a:t>Ann# Anne yada Anna </a:t>
            </a:r>
            <a:r>
              <a:rPr lang="tr-TR" altLang="tr-TR" sz="1800" dirty="0" err="1">
                <a:solidFill>
                  <a:srgbClr val="595959"/>
                </a:solidFill>
                <a:latin typeface="Tahoma" pitchFamily="34" charset="0"/>
                <a:cs typeface="Tahoma" pitchFamily="34" charset="0"/>
              </a:rPr>
              <a:t>yı</a:t>
            </a:r>
            <a:r>
              <a:rPr lang="tr-TR" altLang="tr-TR" sz="1800" dirty="0">
                <a:solidFill>
                  <a:srgbClr val="595959"/>
                </a:solidFill>
                <a:latin typeface="Tahoma" pitchFamily="34" charset="0"/>
                <a:cs typeface="Tahoma" pitchFamily="34" charset="0"/>
              </a:rPr>
              <a:t> getirir </a:t>
            </a:r>
          </a:p>
          <a:p>
            <a:pPr marL="1371600" lvl="1" indent="0">
              <a:spcBef>
                <a:spcPts val="450"/>
              </a:spcBef>
              <a:buNone/>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sz="1800" dirty="0">
              <a:solidFill>
                <a:srgbClr val="595959"/>
              </a:solidFill>
              <a:latin typeface="Tahoma" pitchFamily="34" charset="0"/>
              <a:cs typeface="Tahoma" pitchFamily="34" charset="0"/>
            </a:endParaRPr>
          </a:p>
          <a:p>
            <a:pPr marL="1600200" lvl="1">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dirty="0">
                <a:solidFill>
                  <a:srgbClr val="595959"/>
                </a:solidFill>
                <a:latin typeface="Tahoma" pitchFamily="34" charset="0"/>
                <a:cs typeface="Tahoma" pitchFamily="34" charset="0"/>
              </a:rPr>
              <a:t>Sesli ünlü kullanımına dikkat edilmeli. Örnek Hüseyin aratılacaksa </a:t>
            </a:r>
            <a:r>
              <a:rPr lang="tr-TR" altLang="tr-TR" sz="1800" dirty="0" err="1">
                <a:solidFill>
                  <a:srgbClr val="595959"/>
                </a:solidFill>
                <a:latin typeface="Tahoma" pitchFamily="34" charset="0"/>
                <a:cs typeface="Tahoma" pitchFamily="34" charset="0"/>
              </a:rPr>
              <a:t>Huseyin</a:t>
            </a:r>
            <a:r>
              <a:rPr lang="tr-TR" altLang="tr-TR" sz="1800" dirty="0">
                <a:solidFill>
                  <a:srgbClr val="595959"/>
                </a:solidFill>
                <a:latin typeface="Tahoma" pitchFamily="34" charset="0"/>
                <a:cs typeface="Tahoma" pitchFamily="34" charset="0"/>
              </a:rPr>
              <a:t> </a:t>
            </a:r>
            <a:r>
              <a:rPr lang="tr-TR" altLang="tr-TR" sz="1800" dirty="0" err="1">
                <a:solidFill>
                  <a:srgbClr val="595959"/>
                </a:solidFill>
                <a:latin typeface="Tahoma" pitchFamily="34" charset="0"/>
                <a:cs typeface="Tahoma" pitchFamily="34" charset="0"/>
              </a:rPr>
              <a:t>or</a:t>
            </a:r>
            <a:r>
              <a:rPr lang="tr-TR" altLang="tr-TR" sz="1800" dirty="0">
                <a:solidFill>
                  <a:srgbClr val="595959"/>
                </a:solidFill>
                <a:latin typeface="Tahoma" pitchFamily="34" charset="0"/>
                <a:cs typeface="Tahoma" pitchFamily="34" charset="0"/>
              </a:rPr>
              <a:t> </a:t>
            </a:r>
            <a:r>
              <a:rPr lang="tr-TR" altLang="tr-TR" sz="1800" dirty="0" err="1">
                <a:solidFill>
                  <a:srgbClr val="595959"/>
                </a:solidFill>
                <a:latin typeface="Tahoma" pitchFamily="34" charset="0"/>
                <a:cs typeface="Tahoma" pitchFamily="34" charset="0"/>
              </a:rPr>
              <a:t>Hueseyin</a:t>
            </a:r>
            <a:r>
              <a:rPr lang="tr-TR" altLang="tr-TR" sz="1800" dirty="0">
                <a:solidFill>
                  <a:srgbClr val="595959"/>
                </a:solidFill>
                <a:latin typeface="Tahoma" pitchFamily="34" charset="0"/>
                <a:cs typeface="Tahoma" pitchFamily="34" charset="0"/>
              </a:rPr>
              <a:t> yazılmalı. Özgür için </a:t>
            </a:r>
            <a:r>
              <a:rPr lang="tr-TR" altLang="tr-TR" sz="1800" dirty="0" err="1">
                <a:solidFill>
                  <a:srgbClr val="595959"/>
                </a:solidFill>
                <a:latin typeface="Tahoma" pitchFamily="34" charset="0"/>
                <a:cs typeface="Tahoma" pitchFamily="34" charset="0"/>
              </a:rPr>
              <a:t>ozgur</a:t>
            </a:r>
            <a:r>
              <a:rPr lang="tr-TR" altLang="tr-TR" sz="1800" dirty="0">
                <a:solidFill>
                  <a:srgbClr val="595959"/>
                </a:solidFill>
                <a:latin typeface="Tahoma" pitchFamily="34" charset="0"/>
                <a:cs typeface="Tahoma" pitchFamily="34" charset="0"/>
              </a:rPr>
              <a:t> ya da </a:t>
            </a:r>
            <a:r>
              <a:rPr lang="tr-TR" altLang="tr-TR" sz="1800" dirty="0" err="1">
                <a:solidFill>
                  <a:srgbClr val="595959"/>
                </a:solidFill>
                <a:latin typeface="Tahoma" pitchFamily="34" charset="0"/>
                <a:cs typeface="Tahoma" pitchFamily="34" charset="0"/>
              </a:rPr>
              <a:t>oezgur</a:t>
            </a:r>
            <a:endParaRPr lang="tr-TR" altLang="tr-TR" sz="1800" dirty="0">
              <a:solidFill>
                <a:srgbClr val="595959"/>
              </a:solidFill>
              <a:latin typeface="Tahoma" pitchFamily="34" charset="0"/>
              <a:cs typeface="Tahoma" pitchFamily="34" charset="0"/>
            </a:endParaRPr>
          </a:p>
          <a:p>
            <a:pPr lvl="3">
              <a:spcBef>
                <a:spcPts val="450"/>
              </a:spcBef>
              <a:buFontTx/>
              <a:buNone/>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dirty="0">
              <a:solidFill>
                <a:srgbClr val="595959"/>
              </a:solidFill>
              <a:latin typeface="Tahoma" pitchFamily="34" charset="0"/>
              <a:cs typeface="Tahoma" pitchFamily="34" charset="0"/>
            </a:endParaRPr>
          </a:p>
          <a:p>
            <a:pPr marL="2057400" lvl="2">
              <a:spcBef>
                <a:spcPts val="450"/>
              </a:spcBef>
              <a:buFontTx/>
              <a:buNone/>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en-GB" altLang="tr-TR" sz="1800" b="1" dirty="0">
              <a:solidFill>
                <a:srgbClr val="595959"/>
              </a:solidFill>
              <a:latin typeface="Tahoma" pitchFamily="34" charset="0"/>
              <a:cs typeface="Tahoma" pitchFamily="34" charset="0"/>
            </a:endParaRPr>
          </a:p>
        </p:txBody>
      </p:sp>
      <p:pic>
        <p:nvPicPr>
          <p:cNvPr id="4" name="object 3">
            <a:extLst>
              <a:ext uri="{FF2B5EF4-FFF2-40B4-BE49-F238E27FC236}">
                <a16:creationId xmlns:a16="http://schemas.microsoft.com/office/drawing/2014/main" id="{D2E21E93-F1DC-E552-D351-C39DBCC877C7}"/>
              </a:ext>
            </a:extLst>
          </p:cNvPr>
          <p:cNvPicPr/>
          <p:nvPr/>
        </p:nvPicPr>
        <p:blipFill>
          <a:blip r:embed="rId2" cstate="print"/>
          <a:stretch>
            <a:fillRect/>
          </a:stretch>
        </p:blipFill>
        <p:spPr>
          <a:xfrm>
            <a:off x="9905490" y="180914"/>
            <a:ext cx="1869949" cy="724915"/>
          </a:xfrm>
          <a:prstGeom prst="rect">
            <a:avLst/>
          </a:prstGeom>
        </p:spPr>
      </p:pic>
      <p:sp>
        <p:nvSpPr>
          <p:cNvPr id="5" name="object 4">
            <a:extLst>
              <a:ext uri="{FF2B5EF4-FFF2-40B4-BE49-F238E27FC236}">
                <a16:creationId xmlns:a16="http://schemas.microsoft.com/office/drawing/2014/main" id="{BB958EAB-CBB4-4D01-A853-08670A02E72F}"/>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grpSp>
        <p:nvGrpSpPr>
          <p:cNvPr id="6" name="Group 4">
            <a:extLst>
              <a:ext uri="{FF2B5EF4-FFF2-40B4-BE49-F238E27FC236}">
                <a16:creationId xmlns:a16="http://schemas.microsoft.com/office/drawing/2014/main" id="{B8F66F2E-9017-055F-EDBB-488068A3FD2A}"/>
              </a:ext>
            </a:extLst>
          </p:cNvPr>
          <p:cNvGrpSpPr/>
          <p:nvPr/>
        </p:nvGrpSpPr>
        <p:grpSpPr>
          <a:xfrm rot="21600000">
            <a:off x="1252184" y="658495"/>
            <a:ext cx="362800" cy="531408"/>
            <a:chOff x="-195263" y="1609725"/>
            <a:chExt cx="504825" cy="2495550"/>
          </a:xfrm>
        </p:grpSpPr>
        <p:sp>
          <p:nvSpPr>
            <p:cNvPr id="7" name="Freeform 3">
              <a:extLst>
                <a:ext uri="{FF2B5EF4-FFF2-40B4-BE49-F238E27FC236}">
                  <a16:creationId xmlns:a16="http://schemas.microsoft.com/office/drawing/2014/main" id="{BA964642-2251-077C-7F7F-EDA68F982292}"/>
                </a:ext>
              </a:extLst>
            </p:cNvPr>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spTree>
    <p:extLst>
      <p:ext uri="{BB962C8B-B14F-4D97-AF65-F5344CB8AC3E}">
        <p14:creationId xmlns:p14="http://schemas.microsoft.com/office/powerpoint/2010/main" val="3861703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E79A348-5A01-96D7-6996-99242E1C56E1}"/>
              </a:ext>
            </a:extLst>
          </p:cNvPr>
          <p:cNvSpPr txBox="1">
            <a:spLocks noChangeArrowheads="1"/>
          </p:cNvSpPr>
          <p:nvPr/>
        </p:nvSpPr>
        <p:spPr>
          <a:xfrm>
            <a:off x="1145352" y="1181774"/>
            <a:ext cx="9072563" cy="5327650"/>
          </a:xfrm>
          <a:prstGeom prst="rect">
            <a:avLst/>
          </a:prstGeom>
        </p:spPr>
        <p:txBody>
          <a:bodyPr lIns="90000" tIns="46800" rIns="90000" bIns="4680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81100" indent="-266700">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b="1" dirty="0">
                <a:solidFill>
                  <a:srgbClr val="193F6C"/>
                </a:solidFill>
                <a:latin typeface="Tahoma" pitchFamily="34" charset="0"/>
                <a:cs typeface="Tahoma" pitchFamily="34" charset="0"/>
              </a:rPr>
              <a:t>Araştırma Uygulaması (</a:t>
            </a:r>
            <a:r>
              <a:rPr lang="tr-TR" altLang="tr-TR" sz="1800" b="1" dirty="0" err="1">
                <a:solidFill>
                  <a:srgbClr val="193F6C"/>
                </a:solidFill>
                <a:latin typeface="Tahoma" pitchFamily="34" charset="0"/>
                <a:cs typeface="Tahoma" pitchFamily="34" charset="0"/>
              </a:rPr>
              <a:t>espacenet</a:t>
            </a:r>
            <a:r>
              <a:rPr lang="tr-TR" altLang="tr-TR" sz="1800" b="1" dirty="0">
                <a:solidFill>
                  <a:srgbClr val="193F6C"/>
                </a:solidFill>
                <a:latin typeface="Tahoma" pitchFamily="34" charset="0"/>
                <a:cs typeface="Tahoma" pitchFamily="34" charset="0"/>
              </a:rPr>
              <a:t> üzerinden)</a:t>
            </a:r>
            <a:endParaRPr lang="en-GB" altLang="tr-TR" sz="1800" b="1" dirty="0">
              <a:solidFill>
                <a:srgbClr val="193F6C"/>
              </a:solidFill>
              <a:latin typeface="Tahoma" pitchFamily="34" charset="0"/>
              <a:cs typeface="Tahoma" pitchFamily="34" charset="0"/>
            </a:endParaRPr>
          </a:p>
          <a:p>
            <a:pPr marL="1600200" lvl="1">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sz="1800" dirty="0">
              <a:solidFill>
                <a:srgbClr val="595959"/>
              </a:solidFill>
              <a:latin typeface="Tahoma" pitchFamily="34" charset="0"/>
              <a:cs typeface="Tahoma" pitchFamily="34" charset="0"/>
            </a:endParaRPr>
          </a:p>
          <a:p>
            <a:pPr marL="1600200" lvl="1">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dirty="0">
                <a:solidFill>
                  <a:srgbClr val="595959"/>
                </a:solidFill>
                <a:latin typeface="Tahoma" pitchFamily="34" charset="0"/>
                <a:cs typeface="Tahoma" pitchFamily="34" charset="0"/>
              </a:rPr>
              <a:t>Tarih alanları: 20110429, 2011-04-29, 31/12/2012, 31.12.2012 </a:t>
            </a:r>
          </a:p>
          <a:p>
            <a:pPr marL="1600200" lvl="1">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sz="1800" dirty="0">
              <a:solidFill>
                <a:srgbClr val="595959"/>
              </a:solidFill>
              <a:latin typeface="Tahoma" pitchFamily="34" charset="0"/>
              <a:cs typeface="Tahoma" pitchFamily="34" charset="0"/>
            </a:endParaRPr>
          </a:p>
          <a:p>
            <a:pPr marL="1600200" lvl="1">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dirty="0">
                <a:solidFill>
                  <a:srgbClr val="595959"/>
                </a:solidFill>
                <a:latin typeface="Tahoma" pitchFamily="34" charset="0"/>
                <a:cs typeface="Tahoma" pitchFamily="34" charset="0"/>
              </a:rPr>
              <a:t>Tarih aralığını aratma: 2005;2007, 2005,2007, "2005 2007" in hepsi ilgili tarih alanı 2005 ile 2007 arasında olanları getirir. </a:t>
            </a:r>
          </a:p>
          <a:p>
            <a:pPr marL="1600200" lvl="1">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sz="1800" dirty="0">
              <a:solidFill>
                <a:srgbClr val="595959"/>
              </a:solidFill>
              <a:latin typeface="Tahoma" pitchFamily="34" charset="0"/>
              <a:cs typeface="Tahoma" pitchFamily="34" charset="0"/>
            </a:endParaRPr>
          </a:p>
          <a:p>
            <a:pPr marL="1600200" lvl="1">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dirty="0">
                <a:solidFill>
                  <a:srgbClr val="595959"/>
                </a:solidFill>
                <a:latin typeface="Tahoma" pitchFamily="34" charset="0"/>
                <a:cs typeface="Tahoma" pitchFamily="34" charset="0"/>
              </a:rPr>
              <a:t>Ay da yıl bazında sonuçlar listelenebilir. </a:t>
            </a:r>
            <a:r>
              <a:rPr lang="tr-TR" altLang="tr-TR" sz="1800" dirty="0" err="1">
                <a:solidFill>
                  <a:srgbClr val="595959"/>
                </a:solidFill>
                <a:latin typeface="Tahoma" pitchFamily="34" charset="0"/>
                <a:cs typeface="Tahoma" pitchFamily="34" charset="0"/>
              </a:rPr>
              <a:t>Örn</a:t>
            </a:r>
            <a:r>
              <a:rPr lang="tr-TR" altLang="tr-TR" sz="1800" dirty="0">
                <a:solidFill>
                  <a:srgbClr val="595959"/>
                </a:solidFill>
                <a:latin typeface="Tahoma" pitchFamily="34" charset="0"/>
                <a:cs typeface="Tahoma" pitchFamily="34" charset="0"/>
              </a:rPr>
              <a:t>, 201101 ya da 2004 gibi</a:t>
            </a:r>
          </a:p>
          <a:p>
            <a:pPr marL="1600200" lvl="1">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sz="1800" dirty="0">
              <a:solidFill>
                <a:srgbClr val="595959"/>
              </a:solidFill>
              <a:latin typeface="Tahoma" pitchFamily="34" charset="0"/>
              <a:cs typeface="Tahoma" pitchFamily="34" charset="0"/>
            </a:endParaRPr>
          </a:p>
          <a:p>
            <a:pPr marL="1600200" lvl="1">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dirty="0">
                <a:solidFill>
                  <a:srgbClr val="595959"/>
                </a:solidFill>
                <a:latin typeface="Tahoma" pitchFamily="34" charset="0"/>
                <a:cs typeface="Tahoma" pitchFamily="34" charset="0"/>
              </a:rPr>
              <a:t>Tarih aralıkları ay ya da yıl bazında verilebilir. </a:t>
            </a:r>
            <a:r>
              <a:rPr lang="tr-TR" altLang="tr-TR" sz="1800" dirty="0" err="1">
                <a:solidFill>
                  <a:srgbClr val="595959"/>
                </a:solidFill>
                <a:latin typeface="Tahoma" pitchFamily="34" charset="0"/>
                <a:cs typeface="Tahoma" pitchFamily="34" charset="0"/>
              </a:rPr>
              <a:t>Örn</a:t>
            </a:r>
            <a:r>
              <a:rPr lang="tr-TR" altLang="tr-TR" sz="1800" dirty="0">
                <a:solidFill>
                  <a:srgbClr val="595959"/>
                </a:solidFill>
                <a:latin typeface="Tahoma" pitchFamily="34" charset="0"/>
                <a:cs typeface="Tahoma" pitchFamily="34" charset="0"/>
              </a:rPr>
              <a:t>. 201204:201303 gibi</a:t>
            </a:r>
          </a:p>
          <a:p>
            <a:pPr lvl="3">
              <a:spcBef>
                <a:spcPts val="450"/>
              </a:spcBef>
              <a:buFontTx/>
              <a:buNone/>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dirty="0">
              <a:solidFill>
                <a:srgbClr val="595959"/>
              </a:solidFill>
              <a:latin typeface="Tahoma" pitchFamily="34" charset="0"/>
              <a:cs typeface="Tahoma" pitchFamily="34" charset="0"/>
            </a:endParaRPr>
          </a:p>
          <a:p>
            <a:pPr marL="2057400" lvl="2">
              <a:spcBef>
                <a:spcPts val="450"/>
              </a:spcBef>
              <a:buFontTx/>
              <a:buNone/>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en-GB" altLang="tr-TR" sz="1800" b="1" dirty="0">
              <a:solidFill>
                <a:srgbClr val="595959"/>
              </a:solidFill>
              <a:latin typeface="Tahoma" pitchFamily="34" charset="0"/>
              <a:cs typeface="Tahoma" pitchFamily="34" charset="0"/>
            </a:endParaRPr>
          </a:p>
        </p:txBody>
      </p:sp>
      <p:pic>
        <p:nvPicPr>
          <p:cNvPr id="3" name="object 3">
            <a:extLst>
              <a:ext uri="{FF2B5EF4-FFF2-40B4-BE49-F238E27FC236}">
                <a16:creationId xmlns:a16="http://schemas.microsoft.com/office/drawing/2014/main" id="{488B0087-4F03-2204-8E6C-CDC50520EBB4}"/>
              </a:ext>
            </a:extLst>
          </p:cNvPr>
          <p:cNvPicPr/>
          <p:nvPr/>
        </p:nvPicPr>
        <p:blipFill>
          <a:blip r:embed="rId2" cstate="print"/>
          <a:stretch>
            <a:fillRect/>
          </a:stretch>
        </p:blipFill>
        <p:spPr>
          <a:xfrm>
            <a:off x="9905490" y="180914"/>
            <a:ext cx="1869949" cy="724915"/>
          </a:xfrm>
          <a:prstGeom prst="rect">
            <a:avLst/>
          </a:prstGeom>
        </p:spPr>
      </p:pic>
      <p:sp>
        <p:nvSpPr>
          <p:cNvPr id="4" name="object 4">
            <a:extLst>
              <a:ext uri="{FF2B5EF4-FFF2-40B4-BE49-F238E27FC236}">
                <a16:creationId xmlns:a16="http://schemas.microsoft.com/office/drawing/2014/main" id="{B0646462-782F-C4F9-BAD7-1DD2F4441966}"/>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grpSp>
        <p:nvGrpSpPr>
          <p:cNvPr id="5" name="Group 4">
            <a:extLst>
              <a:ext uri="{FF2B5EF4-FFF2-40B4-BE49-F238E27FC236}">
                <a16:creationId xmlns:a16="http://schemas.microsoft.com/office/drawing/2014/main" id="{E57AA38C-CDEF-8041-EFB6-ECAF3FC920AF}"/>
              </a:ext>
            </a:extLst>
          </p:cNvPr>
          <p:cNvGrpSpPr/>
          <p:nvPr/>
        </p:nvGrpSpPr>
        <p:grpSpPr>
          <a:xfrm rot="21600000">
            <a:off x="1974085" y="1024272"/>
            <a:ext cx="362800" cy="531408"/>
            <a:chOff x="-195263" y="1609725"/>
            <a:chExt cx="504825" cy="2495550"/>
          </a:xfrm>
        </p:grpSpPr>
        <p:sp>
          <p:nvSpPr>
            <p:cNvPr id="6" name="Freeform 3">
              <a:extLst>
                <a:ext uri="{FF2B5EF4-FFF2-40B4-BE49-F238E27FC236}">
                  <a16:creationId xmlns:a16="http://schemas.microsoft.com/office/drawing/2014/main" id="{3ABADF80-B3F4-155D-ADD8-EBF317894DDE}"/>
                </a:ext>
              </a:extLst>
            </p:cNvPr>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spTree>
    <p:extLst>
      <p:ext uri="{BB962C8B-B14F-4D97-AF65-F5344CB8AC3E}">
        <p14:creationId xmlns:p14="http://schemas.microsoft.com/office/powerpoint/2010/main" val="366639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3D5E37E-21BF-0D27-9439-2CF3936B9161}"/>
              </a:ext>
            </a:extLst>
          </p:cNvPr>
          <p:cNvSpPr>
            <a:spLocks noGrp="1" noChangeArrowheads="1"/>
          </p:cNvSpPr>
          <p:nvPr/>
        </p:nvSpPr>
        <p:spPr>
          <a:xfrm>
            <a:off x="2058194" y="783035"/>
            <a:ext cx="8075612" cy="5901531"/>
          </a:xfrm>
          <a:prstGeom prst="rect">
            <a:avLst/>
          </a:prstGeom>
        </p:spPr>
        <p:txBody>
          <a:bodyPr vert="horz" lIns="90000" tIns="46800" rIns="90000" bIns="4680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b="1" dirty="0">
                <a:solidFill>
                  <a:srgbClr val="193F6C"/>
                </a:solidFill>
                <a:latin typeface="Tahoma" panose="020B0604030504040204" pitchFamily="34" charset="0"/>
                <a:ea typeface="Tahoma" panose="020B0604030504040204" pitchFamily="34" charset="0"/>
                <a:cs typeface="Tahoma" panose="020B0604030504040204" pitchFamily="34" charset="0"/>
              </a:rPr>
              <a:t>IPC (International Patent </a:t>
            </a:r>
            <a:r>
              <a:rPr lang="tr-TR" altLang="tr-TR" sz="1800" b="1" dirty="0" err="1">
                <a:solidFill>
                  <a:srgbClr val="193F6C"/>
                </a:solidFill>
                <a:latin typeface="Tahoma" panose="020B0604030504040204" pitchFamily="34" charset="0"/>
                <a:ea typeface="Tahoma" panose="020B0604030504040204" pitchFamily="34" charset="0"/>
                <a:cs typeface="Tahoma" panose="020B0604030504040204" pitchFamily="34" charset="0"/>
              </a:rPr>
              <a:t>Classification</a:t>
            </a:r>
            <a:r>
              <a:rPr lang="tr-TR" altLang="tr-TR" sz="1800" b="1" dirty="0">
                <a:solidFill>
                  <a:srgbClr val="193F6C"/>
                </a:solidFill>
                <a:latin typeface="Tahoma" panose="020B0604030504040204" pitchFamily="34" charset="0"/>
                <a:ea typeface="Tahoma" panose="020B0604030504040204" pitchFamily="34" charset="0"/>
                <a:cs typeface="Tahoma" panose="020B0604030504040204" pitchFamily="34" charset="0"/>
              </a:rPr>
              <a:t>) Sistemi NEDİR?</a:t>
            </a:r>
          </a:p>
          <a:p>
            <a:pPr algn="l" eaLnBrk="1" hangingPunct="1">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Her patent belgesine, bir başvuru mu yoksa verilen bir patent olup olmadığına bakılmaksızın, inceleyen kurum tarafından belirli bir teknoloji alanına tahsis edildiğini gösteren bir sınıflandırma sembolleri bu sistemin temelini oluşturmaktadır.</a:t>
            </a:r>
          </a:p>
          <a:p>
            <a:pPr marL="0" indent="0" algn="just">
              <a:lnSpc>
                <a:spcPct val="90000"/>
              </a:lnSpc>
              <a:spcBef>
                <a:spcPts val="450"/>
              </a:spcBef>
              <a:buNone/>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1968'de tanıtılan IPC, bazıları ulusal sınıflandırma sistemi kullanan dünya çapındaki tüm patent ofisleri tarafından kullanılmaktadır. IPC sistemi hiyerarşik bir yapıya sahiptir ve bölümlere, sınıflara, alt sınıflara, gruplara ve alt gruplara ayrılmıştır. Mevcut en hassas sınıflandırma sistemlerinden biri olan IPC, şu anda teknolojiyi yaklaşık 70.000 alt alana ayırıyor.</a:t>
            </a:r>
          </a:p>
          <a:p>
            <a:pPr marL="285750" indent="-285750">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l" eaLnBrk="1" hangingPunct="1">
              <a:lnSpc>
                <a:spcPct val="90000"/>
              </a:lnSpc>
              <a:spcBef>
                <a:spcPts val="450"/>
              </a:spcBef>
              <a:buFont typeface="Arial" panose="020B0604020202020204"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Tarifnamede kullanılan dilden ziyade buluşun gerçek özüne yönelik bir sınıflandırma sağlamaktadır</a:t>
            </a:r>
          </a:p>
          <a:p>
            <a:pPr algn="just" eaLnBrk="1" hangingPunct="1">
              <a:lnSpc>
                <a:spcPct val="90000"/>
              </a:lnSpc>
              <a:spcBef>
                <a:spcPts val="450"/>
              </a:spcBef>
              <a:buFont typeface="Wingdings" pitchFamily="2" charset="2"/>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1143000" lvl="2" indent="-228600" algn="l" eaLnBrk="1" hangingPunct="1">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en-GB" altLang="tr-TR" sz="18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1143000" lvl="2" indent="-228600" algn="l" eaLnBrk="1" hangingPunct="1">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en-GB" altLang="tr-TR" sz="18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 name="object 3">
            <a:extLst>
              <a:ext uri="{FF2B5EF4-FFF2-40B4-BE49-F238E27FC236}">
                <a16:creationId xmlns:a16="http://schemas.microsoft.com/office/drawing/2014/main" id="{B5E2E26C-F091-062C-4CFF-09C6C11C0C4B}"/>
              </a:ext>
            </a:extLst>
          </p:cNvPr>
          <p:cNvPicPr/>
          <p:nvPr/>
        </p:nvPicPr>
        <p:blipFill>
          <a:blip r:embed="rId2" cstate="print"/>
          <a:stretch>
            <a:fillRect/>
          </a:stretch>
        </p:blipFill>
        <p:spPr>
          <a:xfrm>
            <a:off x="9905490" y="180914"/>
            <a:ext cx="1869949" cy="724915"/>
          </a:xfrm>
          <a:prstGeom prst="rect">
            <a:avLst/>
          </a:prstGeom>
        </p:spPr>
      </p:pic>
      <p:sp>
        <p:nvSpPr>
          <p:cNvPr id="4" name="object 4">
            <a:extLst>
              <a:ext uri="{FF2B5EF4-FFF2-40B4-BE49-F238E27FC236}">
                <a16:creationId xmlns:a16="http://schemas.microsoft.com/office/drawing/2014/main" id="{864FF551-8598-9161-66FC-B3FA48C228A6}"/>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grpSp>
        <p:nvGrpSpPr>
          <p:cNvPr id="5" name="Group 4">
            <a:extLst>
              <a:ext uri="{FF2B5EF4-FFF2-40B4-BE49-F238E27FC236}">
                <a16:creationId xmlns:a16="http://schemas.microsoft.com/office/drawing/2014/main" id="{1BE1CA56-A5F2-0F00-BD76-9205609A6BA5}"/>
              </a:ext>
            </a:extLst>
          </p:cNvPr>
          <p:cNvGrpSpPr/>
          <p:nvPr/>
        </p:nvGrpSpPr>
        <p:grpSpPr>
          <a:xfrm rot="21600000">
            <a:off x="1876794" y="649352"/>
            <a:ext cx="362800" cy="531408"/>
            <a:chOff x="-195263" y="1609725"/>
            <a:chExt cx="504825" cy="2495550"/>
          </a:xfrm>
        </p:grpSpPr>
        <p:sp>
          <p:nvSpPr>
            <p:cNvPr id="6" name="Freeform 3">
              <a:extLst>
                <a:ext uri="{FF2B5EF4-FFF2-40B4-BE49-F238E27FC236}">
                  <a16:creationId xmlns:a16="http://schemas.microsoft.com/office/drawing/2014/main" id="{B920C07F-22CA-45A4-E3E2-46AA5EB92514}"/>
                </a:ext>
              </a:extLst>
            </p:cNvPr>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spTree>
    <p:extLst>
      <p:ext uri="{BB962C8B-B14F-4D97-AF65-F5344CB8AC3E}">
        <p14:creationId xmlns:p14="http://schemas.microsoft.com/office/powerpoint/2010/main" val="1525246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2AA90248-0619-33A9-CDD6-B7F5FB0986E9}"/>
              </a:ext>
            </a:extLst>
          </p:cNvPr>
          <p:cNvSpPr/>
          <p:nvPr/>
        </p:nvSpPr>
        <p:spPr>
          <a:xfrm>
            <a:off x="1577340" y="1211255"/>
            <a:ext cx="303530" cy="492759"/>
          </a:xfrm>
          <a:custGeom>
            <a:avLst/>
            <a:gdLst/>
            <a:ahLst/>
            <a:cxnLst/>
            <a:rect l="l" t="t" r="r" b="b"/>
            <a:pathLst>
              <a:path w="303530" h="492760">
                <a:moveTo>
                  <a:pt x="303276" y="0"/>
                </a:moveTo>
                <a:lnTo>
                  <a:pt x="0" y="0"/>
                </a:lnTo>
                <a:lnTo>
                  <a:pt x="0" y="492239"/>
                </a:lnTo>
                <a:lnTo>
                  <a:pt x="303276" y="492239"/>
                </a:lnTo>
                <a:lnTo>
                  <a:pt x="303276" y="0"/>
                </a:lnTo>
                <a:close/>
              </a:path>
            </a:pathLst>
          </a:custGeom>
          <a:solidFill>
            <a:srgbClr val="293878"/>
          </a:solidFill>
        </p:spPr>
        <p:txBody>
          <a:bodyPr wrap="square" lIns="0" tIns="0" rIns="0" bIns="0" rtlCol="0"/>
          <a:lstStyle/>
          <a:p>
            <a:endParaRPr/>
          </a:p>
        </p:txBody>
      </p:sp>
      <p:pic>
        <p:nvPicPr>
          <p:cNvPr id="5" name="object 3">
            <a:extLst>
              <a:ext uri="{FF2B5EF4-FFF2-40B4-BE49-F238E27FC236}">
                <a16:creationId xmlns:a16="http://schemas.microsoft.com/office/drawing/2014/main" id="{6D25EB8F-7F8D-1DE9-2A10-8E1D756C7580}"/>
              </a:ext>
            </a:extLst>
          </p:cNvPr>
          <p:cNvPicPr/>
          <p:nvPr/>
        </p:nvPicPr>
        <p:blipFill>
          <a:blip r:embed="rId2" cstate="print"/>
          <a:stretch>
            <a:fillRect/>
          </a:stretch>
        </p:blipFill>
        <p:spPr>
          <a:xfrm>
            <a:off x="1868424" y="322751"/>
            <a:ext cx="2093975" cy="684328"/>
          </a:xfrm>
          <a:prstGeom prst="rect">
            <a:avLst/>
          </a:prstGeom>
        </p:spPr>
      </p:pic>
      <p:grpSp>
        <p:nvGrpSpPr>
          <p:cNvPr id="8" name="object 6">
            <a:extLst>
              <a:ext uri="{FF2B5EF4-FFF2-40B4-BE49-F238E27FC236}">
                <a16:creationId xmlns:a16="http://schemas.microsoft.com/office/drawing/2014/main" id="{12689FD9-00D2-191C-EFF8-7673492EA1C3}"/>
              </a:ext>
            </a:extLst>
          </p:cNvPr>
          <p:cNvGrpSpPr/>
          <p:nvPr/>
        </p:nvGrpSpPr>
        <p:grpSpPr>
          <a:xfrm>
            <a:off x="8052816" y="4858556"/>
            <a:ext cx="2531745" cy="1415415"/>
            <a:chOff x="6475476" y="4807077"/>
            <a:chExt cx="2531745" cy="1415415"/>
          </a:xfrm>
        </p:grpSpPr>
        <p:pic>
          <p:nvPicPr>
            <p:cNvPr id="9" name="object 7">
              <a:extLst>
                <a:ext uri="{FF2B5EF4-FFF2-40B4-BE49-F238E27FC236}">
                  <a16:creationId xmlns:a16="http://schemas.microsoft.com/office/drawing/2014/main" id="{0D1E6FEA-2E28-4A0B-C68E-50AB35F269B0}"/>
                </a:ext>
              </a:extLst>
            </p:cNvPr>
            <p:cNvPicPr/>
            <p:nvPr/>
          </p:nvPicPr>
          <p:blipFill>
            <a:blip r:embed="rId3" cstate="print"/>
            <a:stretch>
              <a:fillRect/>
            </a:stretch>
          </p:blipFill>
          <p:spPr>
            <a:xfrm>
              <a:off x="7699248" y="5012436"/>
              <a:ext cx="1307592" cy="891540"/>
            </a:xfrm>
            <a:prstGeom prst="rect">
              <a:avLst/>
            </a:prstGeom>
          </p:spPr>
        </p:pic>
        <p:pic>
          <p:nvPicPr>
            <p:cNvPr id="10" name="object 8">
              <a:extLst>
                <a:ext uri="{FF2B5EF4-FFF2-40B4-BE49-F238E27FC236}">
                  <a16:creationId xmlns:a16="http://schemas.microsoft.com/office/drawing/2014/main" id="{1338E572-475A-AD19-B9C7-287EE0125E48}"/>
                </a:ext>
              </a:extLst>
            </p:cNvPr>
            <p:cNvPicPr/>
            <p:nvPr/>
          </p:nvPicPr>
          <p:blipFill>
            <a:blip r:embed="rId4" cstate="print"/>
            <a:stretch>
              <a:fillRect/>
            </a:stretch>
          </p:blipFill>
          <p:spPr>
            <a:xfrm>
              <a:off x="6475476" y="5111496"/>
              <a:ext cx="1154501" cy="934267"/>
            </a:xfrm>
            <a:prstGeom prst="rect">
              <a:avLst/>
            </a:prstGeom>
          </p:spPr>
        </p:pic>
        <p:sp>
          <p:nvSpPr>
            <p:cNvPr id="11" name="object 9">
              <a:extLst>
                <a:ext uri="{FF2B5EF4-FFF2-40B4-BE49-F238E27FC236}">
                  <a16:creationId xmlns:a16="http://schemas.microsoft.com/office/drawing/2014/main" id="{024761EA-27E2-FBF9-1286-E78CFE06CBB1}"/>
                </a:ext>
              </a:extLst>
            </p:cNvPr>
            <p:cNvSpPr/>
            <p:nvPr/>
          </p:nvSpPr>
          <p:spPr>
            <a:xfrm>
              <a:off x="7139940" y="4835652"/>
              <a:ext cx="1117600" cy="1259205"/>
            </a:xfrm>
            <a:custGeom>
              <a:avLst/>
              <a:gdLst/>
              <a:ahLst/>
              <a:cxnLst/>
              <a:rect l="l" t="t" r="r" b="b"/>
              <a:pathLst>
                <a:path w="1117600" h="1259204">
                  <a:moveTo>
                    <a:pt x="0" y="0"/>
                  </a:moveTo>
                  <a:lnTo>
                    <a:pt x="1117092" y="1258824"/>
                  </a:lnTo>
                </a:path>
              </a:pathLst>
            </a:custGeom>
            <a:ln w="57150">
              <a:solidFill>
                <a:srgbClr val="93C500"/>
              </a:solidFill>
            </a:ln>
          </p:spPr>
          <p:txBody>
            <a:bodyPr wrap="square" lIns="0" tIns="0" rIns="0" bIns="0" rtlCol="0"/>
            <a:lstStyle/>
            <a:p>
              <a:endParaRPr/>
            </a:p>
          </p:txBody>
        </p:sp>
        <p:sp>
          <p:nvSpPr>
            <p:cNvPr id="12" name="object 10">
              <a:extLst>
                <a:ext uri="{FF2B5EF4-FFF2-40B4-BE49-F238E27FC236}">
                  <a16:creationId xmlns:a16="http://schemas.microsoft.com/office/drawing/2014/main" id="{3A96B38E-426F-53EB-5779-D865A4D7492E}"/>
                </a:ext>
              </a:extLst>
            </p:cNvPr>
            <p:cNvSpPr/>
            <p:nvPr/>
          </p:nvSpPr>
          <p:spPr>
            <a:xfrm>
              <a:off x="7237476" y="4934712"/>
              <a:ext cx="1118870" cy="1259205"/>
            </a:xfrm>
            <a:custGeom>
              <a:avLst/>
              <a:gdLst/>
              <a:ahLst/>
              <a:cxnLst/>
              <a:rect l="l" t="t" r="r" b="b"/>
              <a:pathLst>
                <a:path w="1118870" h="1259204">
                  <a:moveTo>
                    <a:pt x="1118616" y="0"/>
                  </a:moveTo>
                  <a:lnTo>
                    <a:pt x="0" y="1258824"/>
                  </a:lnTo>
                </a:path>
              </a:pathLst>
            </a:custGeom>
            <a:ln w="57149">
              <a:solidFill>
                <a:srgbClr val="93C500"/>
              </a:solidFill>
            </a:ln>
          </p:spPr>
          <p:txBody>
            <a:bodyPr wrap="square" lIns="0" tIns="0" rIns="0" bIns="0" rtlCol="0"/>
            <a:lstStyle/>
            <a:p>
              <a:endParaRPr/>
            </a:p>
          </p:txBody>
        </p:sp>
      </p:grpSp>
      <p:sp>
        <p:nvSpPr>
          <p:cNvPr id="13" name="object 11">
            <a:extLst>
              <a:ext uri="{FF2B5EF4-FFF2-40B4-BE49-F238E27FC236}">
                <a16:creationId xmlns:a16="http://schemas.microsoft.com/office/drawing/2014/main" id="{A240D5A4-7571-145A-E409-E8097C5B5521}"/>
              </a:ext>
            </a:extLst>
          </p:cNvPr>
          <p:cNvSpPr txBox="1"/>
          <p:nvPr/>
        </p:nvSpPr>
        <p:spPr>
          <a:xfrm>
            <a:off x="1959864" y="4293224"/>
            <a:ext cx="5760720" cy="1630680"/>
          </a:xfrm>
          <a:prstGeom prst="rect">
            <a:avLst/>
          </a:prstGeom>
          <a:ln w="15875">
            <a:solidFill>
              <a:srgbClr val="70685A"/>
            </a:solidFill>
          </a:ln>
        </p:spPr>
        <p:txBody>
          <a:bodyPr vert="horz" wrap="square" lIns="0" tIns="38100" rIns="0" bIns="0" rtlCol="0">
            <a:spAutoFit/>
          </a:bodyPr>
          <a:lstStyle/>
          <a:p>
            <a:pPr marL="90805" marR="106045">
              <a:lnSpc>
                <a:spcPct val="100000"/>
              </a:lnSpc>
              <a:spcBef>
                <a:spcPts val="300"/>
              </a:spcBef>
            </a:pPr>
            <a:r>
              <a:rPr sz="2000" spc="-220" dirty="0" err="1">
                <a:latin typeface="Arial MT"/>
                <a:cs typeface="Arial MT"/>
              </a:rPr>
              <a:t>Ço</a:t>
            </a:r>
            <a:r>
              <a:rPr lang="tr-TR" sz="2000" spc="-220" dirty="0">
                <a:latin typeface="Arial MT"/>
                <a:cs typeface="Arial MT"/>
              </a:rPr>
              <a:t> </a:t>
            </a:r>
            <a:r>
              <a:rPr sz="2000" spc="-220" dirty="0">
                <a:latin typeface="Arial MT"/>
                <a:cs typeface="Arial MT"/>
              </a:rPr>
              <a:t>ğ</a:t>
            </a:r>
            <a:r>
              <a:rPr lang="tr-TR" sz="2000" spc="-220" dirty="0">
                <a:latin typeface="Arial MT"/>
                <a:cs typeface="Arial MT"/>
              </a:rPr>
              <a:t> </a:t>
            </a:r>
            <a:r>
              <a:rPr sz="2000" spc="-220" dirty="0">
                <a:latin typeface="Arial MT"/>
                <a:cs typeface="Arial MT"/>
              </a:rPr>
              <a:t>u</a:t>
            </a:r>
            <a:r>
              <a:rPr sz="2000" spc="-15" dirty="0">
                <a:latin typeface="Arial MT"/>
                <a:cs typeface="Arial MT"/>
              </a:rPr>
              <a:t> </a:t>
            </a:r>
            <a:r>
              <a:rPr sz="2000" dirty="0" err="1">
                <a:latin typeface="Arial MT"/>
                <a:cs typeface="Arial MT"/>
              </a:rPr>
              <a:t>ülkede</a:t>
            </a:r>
            <a:r>
              <a:rPr lang="tr-TR" sz="2000" dirty="0">
                <a:latin typeface="Arial MT"/>
                <a:cs typeface="Arial MT"/>
              </a:rPr>
              <a:t> iş metotları</a:t>
            </a:r>
            <a:r>
              <a:rPr sz="2000" spc="-5" dirty="0">
                <a:latin typeface="Arial MT"/>
                <a:cs typeface="Arial MT"/>
              </a:rPr>
              <a:t>,</a:t>
            </a:r>
            <a:r>
              <a:rPr sz="2000" spc="-35" dirty="0">
                <a:latin typeface="Arial MT"/>
                <a:cs typeface="Arial MT"/>
              </a:rPr>
              <a:t> </a:t>
            </a:r>
            <a:r>
              <a:rPr sz="2000" spc="-5" dirty="0">
                <a:latin typeface="Arial MT"/>
                <a:cs typeface="Arial MT"/>
              </a:rPr>
              <a:t>oyun</a:t>
            </a:r>
            <a:r>
              <a:rPr sz="2000" dirty="0">
                <a:latin typeface="Arial MT"/>
                <a:cs typeface="Arial MT"/>
              </a:rPr>
              <a:t> </a:t>
            </a:r>
            <a:r>
              <a:rPr sz="2000" spc="-5" dirty="0">
                <a:latin typeface="Arial MT"/>
                <a:cs typeface="Arial MT"/>
              </a:rPr>
              <a:t>kuralları,</a:t>
            </a:r>
            <a:r>
              <a:rPr sz="2000" spc="-35" dirty="0">
                <a:latin typeface="Arial MT"/>
                <a:cs typeface="Arial MT"/>
              </a:rPr>
              <a:t> </a:t>
            </a:r>
            <a:r>
              <a:rPr sz="2000" dirty="0">
                <a:latin typeface="Arial MT"/>
                <a:cs typeface="Arial MT"/>
              </a:rPr>
              <a:t>insan</a:t>
            </a:r>
            <a:r>
              <a:rPr sz="2000" spc="-10" dirty="0">
                <a:latin typeface="Arial MT"/>
                <a:cs typeface="Arial MT"/>
              </a:rPr>
              <a:t> </a:t>
            </a:r>
            <a:r>
              <a:rPr sz="2000" spc="-5" dirty="0">
                <a:latin typeface="Arial MT"/>
                <a:cs typeface="Arial MT"/>
              </a:rPr>
              <a:t>ya </a:t>
            </a:r>
            <a:r>
              <a:rPr sz="2000" spc="-545" dirty="0">
                <a:latin typeface="Arial MT"/>
                <a:cs typeface="Arial MT"/>
              </a:rPr>
              <a:t> </a:t>
            </a:r>
            <a:r>
              <a:rPr sz="2000" dirty="0">
                <a:latin typeface="Arial MT"/>
                <a:cs typeface="Arial MT"/>
              </a:rPr>
              <a:t>da</a:t>
            </a:r>
            <a:r>
              <a:rPr sz="2000" spc="-15" dirty="0">
                <a:latin typeface="Arial MT"/>
                <a:cs typeface="Arial MT"/>
              </a:rPr>
              <a:t> </a:t>
            </a:r>
            <a:r>
              <a:rPr sz="2000" dirty="0">
                <a:latin typeface="Arial MT"/>
                <a:cs typeface="Arial MT"/>
              </a:rPr>
              <a:t>ha</a:t>
            </a:r>
            <a:r>
              <a:rPr sz="2000" spc="-10" dirty="0">
                <a:latin typeface="Arial MT"/>
                <a:cs typeface="Arial MT"/>
              </a:rPr>
              <a:t>yv</a:t>
            </a:r>
            <a:r>
              <a:rPr sz="2000" dirty="0">
                <a:latin typeface="Arial MT"/>
                <a:cs typeface="Arial MT"/>
              </a:rPr>
              <a:t>an</a:t>
            </a:r>
            <a:r>
              <a:rPr sz="2000" spc="-5" dirty="0">
                <a:latin typeface="Arial MT"/>
                <a:cs typeface="Arial MT"/>
              </a:rPr>
              <a:t> </a:t>
            </a:r>
            <a:r>
              <a:rPr sz="2000" spc="-10" dirty="0" err="1">
                <a:latin typeface="Arial MT"/>
                <a:cs typeface="Arial MT"/>
              </a:rPr>
              <a:t>v</a:t>
            </a:r>
            <a:r>
              <a:rPr sz="2000" dirty="0" err="1">
                <a:latin typeface="Arial MT"/>
                <a:cs typeface="Arial MT"/>
              </a:rPr>
              <a:t>ü</a:t>
            </a:r>
            <a:r>
              <a:rPr sz="2000" spc="5" dirty="0" err="1">
                <a:latin typeface="Arial MT"/>
                <a:cs typeface="Arial MT"/>
              </a:rPr>
              <a:t>c</a:t>
            </a:r>
            <a:r>
              <a:rPr sz="2000" dirty="0" err="1">
                <a:latin typeface="Arial MT"/>
                <a:cs typeface="Arial MT"/>
              </a:rPr>
              <a:t>uduna</a:t>
            </a:r>
            <a:r>
              <a:rPr sz="2000" spc="-40" dirty="0">
                <a:latin typeface="Arial MT"/>
                <a:cs typeface="Arial MT"/>
              </a:rPr>
              <a:t> </a:t>
            </a:r>
            <a:r>
              <a:rPr sz="2000" dirty="0" err="1">
                <a:latin typeface="Arial MT"/>
                <a:cs typeface="Arial MT"/>
              </a:rPr>
              <a:t>u</a:t>
            </a:r>
            <a:r>
              <a:rPr sz="2000" spc="-10" dirty="0" err="1">
                <a:latin typeface="Arial MT"/>
                <a:cs typeface="Arial MT"/>
              </a:rPr>
              <a:t>y</a:t>
            </a:r>
            <a:r>
              <a:rPr sz="2000" dirty="0" err="1">
                <a:latin typeface="Arial MT"/>
                <a:cs typeface="Arial MT"/>
              </a:rPr>
              <a:t>gu</a:t>
            </a:r>
            <a:r>
              <a:rPr sz="2000" spc="-5" dirty="0" err="1">
                <a:latin typeface="Arial MT"/>
                <a:cs typeface="Arial MT"/>
              </a:rPr>
              <a:t>l</a:t>
            </a:r>
            <a:r>
              <a:rPr sz="2000" dirty="0" err="1">
                <a:latin typeface="Arial MT"/>
                <a:cs typeface="Arial MT"/>
              </a:rPr>
              <a:t>anan</a:t>
            </a:r>
            <a:r>
              <a:rPr lang="tr-TR" sz="2000" dirty="0">
                <a:latin typeface="Arial MT"/>
                <a:cs typeface="Arial MT"/>
              </a:rPr>
              <a:t> </a:t>
            </a:r>
            <a:r>
              <a:rPr lang="tr-TR" sz="2000" dirty="0" err="1">
                <a:latin typeface="Arial MT"/>
                <a:cs typeface="Arial MT"/>
              </a:rPr>
              <a:t>teşhiş</a:t>
            </a:r>
            <a:r>
              <a:rPr sz="2000" spc="-15" dirty="0">
                <a:latin typeface="Arial MT"/>
                <a:cs typeface="Arial MT"/>
              </a:rPr>
              <a:t> </a:t>
            </a:r>
            <a:r>
              <a:rPr sz="2000" spc="-10" dirty="0">
                <a:latin typeface="Arial MT"/>
                <a:cs typeface="Arial MT"/>
              </a:rPr>
              <a:t>v</a:t>
            </a:r>
            <a:r>
              <a:rPr sz="2000" dirty="0">
                <a:latin typeface="Arial MT"/>
                <a:cs typeface="Arial MT"/>
              </a:rPr>
              <a:t>e</a:t>
            </a:r>
            <a:r>
              <a:rPr sz="2000" spc="-5" dirty="0">
                <a:latin typeface="Arial MT"/>
                <a:cs typeface="Arial MT"/>
              </a:rPr>
              <a:t> t</a:t>
            </a:r>
            <a:r>
              <a:rPr sz="2000" dirty="0">
                <a:latin typeface="Arial MT"/>
                <a:cs typeface="Arial MT"/>
              </a:rPr>
              <a:t>eda</a:t>
            </a:r>
            <a:r>
              <a:rPr sz="2000" spc="-10" dirty="0">
                <a:latin typeface="Arial MT"/>
                <a:cs typeface="Arial MT"/>
              </a:rPr>
              <a:t>v</a:t>
            </a:r>
            <a:r>
              <a:rPr sz="2000" dirty="0">
                <a:latin typeface="Arial MT"/>
                <a:cs typeface="Arial MT"/>
              </a:rPr>
              <a:t>i  </a:t>
            </a:r>
            <a:r>
              <a:rPr sz="2000" spc="-5" dirty="0">
                <a:latin typeface="Arial MT"/>
                <a:cs typeface="Arial MT"/>
              </a:rPr>
              <a:t>yöntemleri </a:t>
            </a:r>
            <a:r>
              <a:rPr sz="2000" dirty="0">
                <a:latin typeface="Arial MT"/>
                <a:cs typeface="Arial MT"/>
              </a:rPr>
              <a:t>kamu düzeni </a:t>
            </a:r>
            <a:r>
              <a:rPr sz="2000" spc="-5" dirty="0">
                <a:latin typeface="Arial MT"/>
                <a:cs typeface="Arial MT"/>
              </a:rPr>
              <a:t>ve ahlakına </a:t>
            </a:r>
            <a:r>
              <a:rPr sz="2000" spc="-5" dirty="0" err="1">
                <a:latin typeface="Arial MT"/>
                <a:cs typeface="Arial MT"/>
              </a:rPr>
              <a:t>aykırı</a:t>
            </a:r>
            <a:r>
              <a:rPr sz="2000" spc="-5" dirty="0">
                <a:latin typeface="Arial MT"/>
                <a:cs typeface="Arial MT"/>
              </a:rPr>
              <a:t> </a:t>
            </a:r>
            <a:r>
              <a:rPr sz="2000" dirty="0" err="1">
                <a:latin typeface="Arial MT"/>
                <a:cs typeface="Arial MT"/>
              </a:rPr>
              <a:t>olan</a:t>
            </a:r>
            <a:r>
              <a:rPr lang="tr-TR" sz="2000" dirty="0">
                <a:latin typeface="Arial MT"/>
                <a:cs typeface="Arial MT"/>
              </a:rPr>
              <a:t> buluşlar</a:t>
            </a:r>
            <a:r>
              <a:rPr sz="2000" dirty="0">
                <a:latin typeface="Arial MT"/>
                <a:cs typeface="Arial MT"/>
              </a:rPr>
              <a:t> </a:t>
            </a:r>
            <a:r>
              <a:rPr sz="2000" spc="-10" dirty="0" err="1">
                <a:latin typeface="Arial MT"/>
                <a:cs typeface="Arial MT"/>
              </a:rPr>
              <a:t>v</a:t>
            </a:r>
            <a:r>
              <a:rPr sz="2000" dirty="0" err="1">
                <a:latin typeface="Arial MT"/>
                <a:cs typeface="Arial MT"/>
              </a:rPr>
              <a:t>e</a:t>
            </a:r>
            <a:r>
              <a:rPr sz="2000" spc="-10" dirty="0" err="1">
                <a:latin typeface="Arial MT"/>
                <a:cs typeface="Arial MT"/>
              </a:rPr>
              <a:t>y</a:t>
            </a:r>
            <a:r>
              <a:rPr sz="2000" dirty="0" err="1">
                <a:latin typeface="Arial MT"/>
                <a:cs typeface="Arial MT"/>
              </a:rPr>
              <a:t>a</a:t>
            </a:r>
            <a:r>
              <a:rPr sz="2000" spc="-5" dirty="0">
                <a:latin typeface="Arial MT"/>
                <a:cs typeface="Arial MT"/>
              </a:rPr>
              <a:t> </a:t>
            </a:r>
            <a:r>
              <a:rPr sz="2000" dirty="0">
                <a:latin typeface="Arial MT"/>
                <a:cs typeface="Arial MT"/>
              </a:rPr>
              <a:t>b</a:t>
            </a:r>
            <a:r>
              <a:rPr sz="2000" spc="-5" dirty="0">
                <a:latin typeface="Arial MT"/>
                <a:cs typeface="Arial MT"/>
              </a:rPr>
              <a:t>it</a:t>
            </a:r>
            <a:r>
              <a:rPr sz="2000" spc="5" dirty="0">
                <a:latin typeface="Arial MT"/>
                <a:cs typeface="Arial MT"/>
              </a:rPr>
              <a:t>k</a:t>
            </a:r>
            <a:r>
              <a:rPr sz="2000" dirty="0">
                <a:latin typeface="Arial MT"/>
                <a:cs typeface="Arial MT"/>
              </a:rPr>
              <a:t>i</a:t>
            </a:r>
            <a:r>
              <a:rPr sz="2000" spc="-5" dirty="0">
                <a:latin typeface="Arial MT"/>
                <a:cs typeface="Arial MT"/>
              </a:rPr>
              <a:t> </a:t>
            </a:r>
            <a:r>
              <a:rPr sz="2000" spc="-10" dirty="0">
                <a:latin typeface="Arial MT"/>
                <a:cs typeface="Arial MT"/>
              </a:rPr>
              <a:t>v</a:t>
            </a:r>
            <a:r>
              <a:rPr sz="2000" dirty="0">
                <a:latin typeface="Arial MT"/>
                <a:cs typeface="Arial MT"/>
              </a:rPr>
              <a:t>e</a:t>
            </a:r>
            <a:r>
              <a:rPr sz="2000" spc="-5" dirty="0">
                <a:latin typeface="Arial MT"/>
                <a:cs typeface="Arial MT"/>
              </a:rPr>
              <a:t> </a:t>
            </a:r>
            <a:r>
              <a:rPr sz="2000" dirty="0" err="1">
                <a:latin typeface="Arial MT"/>
                <a:cs typeface="Arial MT"/>
              </a:rPr>
              <a:t>ha</a:t>
            </a:r>
            <a:r>
              <a:rPr sz="2000" spc="-10" dirty="0" err="1">
                <a:latin typeface="Arial MT"/>
                <a:cs typeface="Arial MT"/>
              </a:rPr>
              <a:t>yv</a:t>
            </a:r>
            <a:r>
              <a:rPr sz="2000" dirty="0" err="1">
                <a:latin typeface="Arial MT"/>
                <a:cs typeface="Arial MT"/>
              </a:rPr>
              <a:t>an</a:t>
            </a:r>
            <a:r>
              <a:rPr lang="tr-TR" sz="2000" dirty="0">
                <a:latin typeface="Arial MT"/>
                <a:cs typeface="Arial MT"/>
              </a:rPr>
              <a:t> çeşitleri</a:t>
            </a:r>
            <a:r>
              <a:rPr sz="2000" spc="-15" dirty="0">
                <a:latin typeface="Arial MT"/>
                <a:cs typeface="Arial MT"/>
              </a:rPr>
              <a:t> </a:t>
            </a:r>
            <a:r>
              <a:rPr sz="2000" dirty="0" err="1">
                <a:latin typeface="Arial MT"/>
                <a:cs typeface="Arial MT"/>
              </a:rPr>
              <a:t>pa</a:t>
            </a:r>
            <a:r>
              <a:rPr sz="2000" spc="-10" dirty="0" err="1">
                <a:latin typeface="Arial MT"/>
                <a:cs typeface="Arial MT"/>
              </a:rPr>
              <a:t>t</a:t>
            </a:r>
            <a:r>
              <a:rPr sz="2000" dirty="0" err="1">
                <a:latin typeface="Arial MT"/>
                <a:cs typeface="Arial MT"/>
              </a:rPr>
              <a:t>en</a:t>
            </a:r>
            <a:r>
              <a:rPr sz="2000" spc="-10" dirty="0" err="1">
                <a:latin typeface="Arial MT"/>
                <a:cs typeface="Arial MT"/>
              </a:rPr>
              <a:t>t</a:t>
            </a:r>
            <a:r>
              <a:rPr sz="2000" spc="-5" dirty="0" err="1">
                <a:latin typeface="Arial MT"/>
                <a:cs typeface="Arial MT"/>
              </a:rPr>
              <a:t>l</a:t>
            </a:r>
            <a:r>
              <a:rPr sz="2000" dirty="0" err="1">
                <a:latin typeface="Arial MT"/>
                <a:cs typeface="Arial MT"/>
              </a:rPr>
              <a:t>e</a:t>
            </a:r>
            <a:r>
              <a:rPr sz="2000" dirty="0">
                <a:latin typeface="Arial MT"/>
                <a:cs typeface="Arial MT"/>
              </a:rPr>
              <a:t>  </a:t>
            </a:r>
            <a:r>
              <a:rPr sz="2000" spc="-10" dirty="0">
                <a:latin typeface="Arial MT"/>
                <a:cs typeface="Arial MT"/>
              </a:rPr>
              <a:t>korunamazlar.</a:t>
            </a:r>
            <a:endParaRPr sz="2000" dirty="0">
              <a:latin typeface="Arial MT"/>
              <a:cs typeface="Arial MT"/>
            </a:endParaRPr>
          </a:p>
        </p:txBody>
      </p:sp>
      <p:pic>
        <p:nvPicPr>
          <p:cNvPr id="14" name="object 12">
            <a:extLst>
              <a:ext uri="{FF2B5EF4-FFF2-40B4-BE49-F238E27FC236}">
                <a16:creationId xmlns:a16="http://schemas.microsoft.com/office/drawing/2014/main" id="{97F5F99B-DEF4-7B5D-1A56-9AF2542B1923}"/>
              </a:ext>
            </a:extLst>
          </p:cNvPr>
          <p:cNvPicPr/>
          <p:nvPr/>
        </p:nvPicPr>
        <p:blipFill>
          <a:blip r:embed="rId5" cstate="print"/>
          <a:stretch>
            <a:fillRect/>
          </a:stretch>
        </p:blipFill>
        <p:spPr>
          <a:xfrm>
            <a:off x="9317735" y="816527"/>
            <a:ext cx="1062227" cy="1601154"/>
          </a:xfrm>
          <a:prstGeom prst="rect">
            <a:avLst/>
          </a:prstGeom>
        </p:spPr>
      </p:pic>
      <p:pic>
        <p:nvPicPr>
          <p:cNvPr id="15" name="object 13">
            <a:extLst>
              <a:ext uri="{FF2B5EF4-FFF2-40B4-BE49-F238E27FC236}">
                <a16:creationId xmlns:a16="http://schemas.microsoft.com/office/drawing/2014/main" id="{028C1A37-2602-76B6-8C17-71481A895959}"/>
              </a:ext>
            </a:extLst>
          </p:cNvPr>
          <p:cNvPicPr/>
          <p:nvPr/>
        </p:nvPicPr>
        <p:blipFill>
          <a:blip r:embed="rId6" cstate="print"/>
          <a:stretch>
            <a:fillRect/>
          </a:stretch>
        </p:blipFill>
        <p:spPr>
          <a:xfrm>
            <a:off x="7670292" y="2681501"/>
            <a:ext cx="979931" cy="719327"/>
          </a:xfrm>
          <a:prstGeom prst="rect">
            <a:avLst/>
          </a:prstGeom>
        </p:spPr>
      </p:pic>
      <p:sp>
        <p:nvSpPr>
          <p:cNvPr id="16" name="object 14">
            <a:extLst>
              <a:ext uri="{FF2B5EF4-FFF2-40B4-BE49-F238E27FC236}">
                <a16:creationId xmlns:a16="http://schemas.microsoft.com/office/drawing/2014/main" id="{4241CE08-B36D-6537-AA77-0A52722444ED}"/>
              </a:ext>
            </a:extLst>
          </p:cNvPr>
          <p:cNvSpPr txBox="1"/>
          <p:nvPr/>
        </p:nvSpPr>
        <p:spPr>
          <a:xfrm>
            <a:off x="7529830" y="1132439"/>
            <a:ext cx="1716405" cy="513080"/>
          </a:xfrm>
          <a:prstGeom prst="rect">
            <a:avLst/>
          </a:prstGeom>
        </p:spPr>
        <p:txBody>
          <a:bodyPr vert="horz" wrap="square" lIns="0" tIns="12065" rIns="0" bIns="0" rtlCol="0">
            <a:spAutoFit/>
          </a:bodyPr>
          <a:lstStyle/>
          <a:p>
            <a:pPr marL="189230" marR="5080" indent="-177165">
              <a:lnSpc>
                <a:spcPct val="100000"/>
              </a:lnSpc>
              <a:spcBef>
                <a:spcPts val="95"/>
              </a:spcBef>
              <a:buFont typeface="Wingdings"/>
              <a:buChar char=""/>
              <a:tabLst>
                <a:tab pos="189865" algn="l"/>
              </a:tabLst>
            </a:pPr>
            <a:r>
              <a:rPr sz="1600" spc="-20" dirty="0">
                <a:latin typeface="Arial MT"/>
                <a:cs typeface="Arial MT"/>
              </a:rPr>
              <a:t>Ürünler, </a:t>
            </a:r>
            <a:r>
              <a:rPr sz="1600" spc="-15" dirty="0">
                <a:latin typeface="Arial MT"/>
                <a:cs typeface="Arial MT"/>
              </a:rPr>
              <a:t>cihazlar, </a:t>
            </a:r>
            <a:r>
              <a:rPr sz="1600" spc="-430" dirty="0">
                <a:latin typeface="Arial MT"/>
                <a:cs typeface="Arial MT"/>
              </a:rPr>
              <a:t> </a:t>
            </a:r>
            <a:r>
              <a:rPr sz="1600" spc="-5" dirty="0">
                <a:latin typeface="Arial MT"/>
                <a:cs typeface="Arial MT"/>
              </a:rPr>
              <a:t>Sistemler</a:t>
            </a:r>
            <a:endParaRPr sz="1600">
              <a:latin typeface="Arial MT"/>
              <a:cs typeface="Arial MT"/>
            </a:endParaRPr>
          </a:p>
        </p:txBody>
      </p:sp>
      <p:sp>
        <p:nvSpPr>
          <p:cNvPr id="17" name="object 15">
            <a:extLst>
              <a:ext uri="{FF2B5EF4-FFF2-40B4-BE49-F238E27FC236}">
                <a16:creationId xmlns:a16="http://schemas.microsoft.com/office/drawing/2014/main" id="{307A845C-2712-41C9-10BD-34148230CD5B}"/>
              </a:ext>
            </a:extLst>
          </p:cNvPr>
          <p:cNvSpPr txBox="1"/>
          <p:nvPr/>
        </p:nvSpPr>
        <p:spPr>
          <a:xfrm>
            <a:off x="5891847" y="2788182"/>
            <a:ext cx="1399540" cy="513080"/>
          </a:xfrm>
          <a:prstGeom prst="rect">
            <a:avLst/>
          </a:prstGeom>
        </p:spPr>
        <p:txBody>
          <a:bodyPr vert="horz" wrap="square" lIns="0" tIns="12065" rIns="0" bIns="0" rtlCol="0">
            <a:spAutoFit/>
          </a:bodyPr>
          <a:lstStyle/>
          <a:p>
            <a:pPr marL="189230" marR="5080" indent="-177165">
              <a:lnSpc>
                <a:spcPct val="100000"/>
              </a:lnSpc>
              <a:spcBef>
                <a:spcPts val="95"/>
              </a:spcBef>
              <a:buFont typeface="Wingdings"/>
              <a:buChar char=""/>
              <a:tabLst>
                <a:tab pos="189865" algn="l"/>
              </a:tabLst>
            </a:pPr>
            <a:r>
              <a:rPr sz="1600" spc="-10" dirty="0">
                <a:latin typeface="Arial MT"/>
                <a:cs typeface="Arial MT"/>
              </a:rPr>
              <a:t>Yöntemler </a:t>
            </a:r>
            <a:r>
              <a:rPr sz="1600" dirty="0">
                <a:latin typeface="Arial MT"/>
                <a:cs typeface="Arial MT"/>
              </a:rPr>
              <a:t>ve </a:t>
            </a:r>
            <a:r>
              <a:rPr sz="1600" spc="-434" dirty="0">
                <a:latin typeface="Arial MT"/>
                <a:cs typeface="Arial MT"/>
              </a:rPr>
              <a:t> </a:t>
            </a:r>
            <a:r>
              <a:rPr sz="1600" spc="-5" dirty="0">
                <a:latin typeface="Arial MT"/>
                <a:cs typeface="Arial MT"/>
              </a:rPr>
              <a:t>kullanımlar</a:t>
            </a:r>
            <a:endParaRPr sz="1600">
              <a:latin typeface="Arial MT"/>
              <a:cs typeface="Arial MT"/>
            </a:endParaRPr>
          </a:p>
        </p:txBody>
      </p:sp>
      <p:sp>
        <p:nvSpPr>
          <p:cNvPr id="18" name="object 16">
            <a:extLst>
              <a:ext uri="{FF2B5EF4-FFF2-40B4-BE49-F238E27FC236}">
                <a16:creationId xmlns:a16="http://schemas.microsoft.com/office/drawing/2014/main" id="{634CDC77-02F3-CD2E-5B7A-89E5BC8B32CE}"/>
              </a:ext>
            </a:extLst>
          </p:cNvPr>
          <p:cNvSpPr txBox="1"/>
          <p:nvPr/>
        </p:nvSpPr>
        <p:spPr>
          <a:xfrm>
            <a:off x="3501072" y="2783419"/>
            <a:ext cx="2140585" cy="513080"/>
          </a:xfrm>
          <a:prstGeom prst="rect">
            <a:avLst/>
          </a:prstGeom>
        </p:spPr>
        <p:txBody>
          <a:bodyPr vert="horz" wrap="square" lIns="0" tIns="12065" rIns="0" bIns="0" rtlCol="0">
            <a:spAutoFit/>
          </a:bodyPr>
          <a:lstStyle/>
          <a:p>
            <a:pPr marL="189230" marR="5080" indent="-177165">
              <a:lnSpc>
                <a:spcPct val="100000"/>
              </a:lnSpc>
              <a:spcBef>
                <a:spcPts val="95"/>
              </a:spcBef>
              <a:buFont typeface="Wingdings"/>
              <a:buChar char=""/>
              <a:tabLst>
                <a:tab pos="189865" algn="l"/>
              </a:tabLst>
            </a:pPr>
            <a:r>
              <a:rPr sz="1600" spc="-5" dirty="0" err="1">
                <a:latin typeface="Arial MT"/>
                <a:cs typeface="Arial MT"/>
              </a:rPr>
              <a:t>K</a:t>
            </a:r>
            <a:r>
              <a:rPr sz="1600" dirty="0" err="1">
                <a:latin typeface="Arial MT"/>
                <a:cs typeface="Arial MT"/>
              </a:rPr>
              <a:t>i</a:t>
            </a:r>
            <a:r>
              <a:rPr sz="1600" spc="-5" dirty="0" err="1">
                <a:latin typeface="Arial MT"/>
                <a:cs typeface="Arial MT"/>
              </a:rPr>
              <a:t>m</a:t>
            </a:r>
            <a:r>
              <a:rPr sz="1600" spc="-25" dirty="0" err="1">
                <a:latin typeface="Arial MT"/>
                <a:cs typeface="Arial MT"/>
              </a:rPr>
              <a:t>y</a:t>
            </a:r>
            <a:r>
              <a:rPr sz="1600" spc="-10" dirty="0" err="1">
                <a:latin typeface="Arial MT"/>
                <a:cs typeface="Arial MT"/>
              </a:rPr>
              <a:t>a</a:t>
            </a:r>
            <a:r>
              <a:rPr sz="1600" dirty="0" err="1">
                <a:latin typeface="Arial MT"/>
                <a:cs typeface="Arial MT"/>
              </a:rPr>
              <a:t>s</a:t>
            </a:r>
            <a:r>
              <a:rPr sz="1600" spc="-10" dirty="0" err="1">
                <a:latin typeface="Arial MT"/>
                <a:cs typeface="Arial MT"/>
              </a:rPr>
              <a:t>a</a:t>
            </a:r>
            <a:r>
              <a:rPr sz="1600" spc="-5" dirty="0" err="1">
                <a:latin typeface="Arial MT"/>
                <a:cs typeface="Arial MT"/>
              </a:rPr>
              <a:t>l</a:t>
            </a:r>
            <a:r>
              <a:rPr lang="tr-TR" sz="1600" spc="-5" dirty="0">
                <a:latin typeface="Arial MT"/>
                <a:cs typeface="Arial MT"/>
              </a:rPr>
              <a:t> bileşikler</a:t>
            </a:r>
            <a:r>
              <a:rPr sz="1600" dirty="0">
                <a:latin typeface="Arial MT"/>
                <a:cs typeface="Arial MT"/>
              </a:rPr>
              <a:t> v</a:t>
            </a:r>
            <a:r>
              <a:rPr sz="1600" spc="-5" dirty="0">
                <a:latin typeface="Arial MT"/>
                <a:cs typeface="Arial MT"/>
              </a:rPr>
              <a:t>e  </a:t>
            </a:r>
            <a:r>
              <a:rPr sz="1600" spc="-85" dirty="0">
                <a:latin typeface="Arial MT"/>
                <a:cs typeface="Arial MT"/>
              </a:rPr>
              <a:t>bileşimler</a:t>
            </a:r>
            <a:endParaRPr sz="1600" dirty="0">
              <a:latin typeface="Arial MT"/>
              <a:cs typeface="Arial MT"/>
            </a:endParaRPr>
          </a:p>
        </p:txBody>
      </p:sp>
      <p:pic>
        <p:nvPicPr>
          <p:cNvPr id="19" name="object 17">
            <a:extLst>
              <a:ext uri="{FF2B5EF4-FFF2-40B4-BE49-F238E27FC236}">
                <a16:creationId xmlns:a16="http://schemas.microsoft.com/office/drawing/2014/main" id="{8072EC81-38CA-41D9-9F67-C96E1926C8EB}"/>
              </a:ext>
            </a:extLst>
          </p:cNvPr>
          <p:cNvPicPr/>
          <p:nvPr/>
        </p:nvPicPr>
        <p:blipFill>
          <a:blip r:embed="rId7" cstate="print"/>
          <a:stretch>
            <a:fillRect/>
          </a:stretch>
        </p:blipFill>
        <p:spPr>
          <a:xfrm>
            <a:off x="1837943" y="2660166"/>
            <a:ext cx="1516379" cy="1002791"/>
          </a:xfrm>
          <a:prstGeom prst="rect">
            <a:avLst/>
          </a:prstGeom>
        </p:spPr>
      </p:pic>
      <p:sp>
        <p:nvSpPr>
          <p:cNvPr id="20" name="object 18">
            <a:extLst>
              <a:ext uri="{FF2B5EF4-FFF2-40B4-BE49-F238E27FC236}">
                <a16:creationId xmlns:a16="http://schemas.microsoft.com/office/drawing/2014/main" id="{E50EAFA4-7D01-19B0-1357-877D7F53E7C5}"/>
              </a:ext>
            </a:extLst>
          </p:cNvPr>
          <p:cNvSpPr txBox="1">
            <a:spLocks noGrp="1"/>
          </p:cNvSpPr>
          <p:nvPr>
            <p:ph type="title"/>
          </p:nvPr>
        </p:nvSpPr>
        <p:spPr>
          <a:xfrm>
            <a:off x="1874107" y="1270426"/>
            <a:ext cx="346773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293878"/>
                </a:solidFill>
                <a:latin typeface="Calibri"/>
                <a:cs typeface="Calibri"/>
              </a:rPr>
              <a:t>HANGİ</a:t>
            </a:r>
            <a:r>
              <a:rPr sz="1800" b="1" spc="-25" dirty="0">
                <a:solidFill>
                  <a:srgbClr val="293878"/>
                </a:solidFill>
                <a:latin typeface="Calibri"/>
                <a:cs typeface="Calibri"/>
              </a:rPr>
              <a:t> </a:t>
            </a:r>
            <a:r>
              <a:rPr sz="1800" b="1" spc="-15" dirty="0">
                <a:solidFill>
                  <a:srgbClr val="293878"/>
                </a:solidFill>
                <a:latin typeface="Calibri"/>
                <a:cs typeface="Calibri"/>
              </a:rPr>
              <a:t>KONULAR</a:t>
            </a:r>
            <a:r>
              <a:rPr sz="1800" b="1" spc="5" dirty="0">
                <a:solidFill>
                  <a:srgbClr val="293878"/>
                </a:solidFill>
                <a:latin typeface="Calibri"/>
                <a:cs typeface="Calibri"/>
              </a:rPr>
              <a:t> </a:t>
            </a:r>
            <a:r>
              <a:rPr sz="1800" b="1" spc="-25" dirty="0">
                <a:solidFill>
                  <a:srgbClr val="293878"/>
                </a:solidFill>
                <a:latin typeface="Calibri"/>
                <a:cs typeface="Calibri"/>
              </a:rPr>
              <a:t>PATENTLENEBİLİR?</a:t>
            </a:r>
            <a:endParaRPr sz="1800">
              <a:latin typeface="Calibri"/>
              <a:cs typeface="Calibri"/>
            </a:endParaRPr>
          </a:p>
        </p:txBody>
      </p:sp>
      <p:sp>
        <p:nvSpPr>
          <p:cNvPr id="21" name="object 19">
            <a:extLst>
              <a:ext uri="{FF2B5EF4-FFF2-40B4-BE49-F238E27FC236}">
                <a16:creationId xmlns:a16="http://schemas.microsoft.com/office/drawing/2014/main" id="{88EF3E44-C73F-2229-9FCB-11C4D8CB80F2}"/>
              </a:ext>
            </a:extLst>
          </p:cNvPr>
          <p:cNvSpPr txBox="1"/>
          <p:nvPr/>
        </p:nvSpPr>
        <p:spPr>
          <a:xfrm>
            <a:off x="2175827" y="6587407"/>
            <a:ext cx="4770755" cy="208279"/>
          </a:xfrm>
          <a:prstGeom prst="rect">
            <a:avLst/>
          </a:prstGeom>
        </p:spPr>
        <p:txBody>
          <a:bodyPr vert="horz" wrap="square" lIns="0" tIns="12700" rIns="0" bIns="0" rtlCol="0">
            <a:spAutoFit/>
          </a:bodyPr>
          <a:lstStyle/>
          <a:p>
            <a:pPr marL="12700">
              <a:lnSpc>
                <a:spcPct val="100000"/>
              </a:lnSpc>
              <a:spcBef>
                <a:spcPts val="100"/>
              </a:spcBef>
              <a:tabLst>
                <a:tab pos="1118870" algn="l"/>
              </a:tabLst>
            </a:pPr>
            <a:r>
              <a:rPr sz="1200" spc="-5" dirty="0">
                <a:latin typeface="Arial MT"/>
                <a:cs typeface="Arial MT"/>
              </a:rPr>
              <a:t>EPO/OHIM	Intellectual</a:t>
            </a:r>
            <a:r>
              <a:rPr sz="1200" spc="-35" dirty="0">
                <a:latin typeface="Arial MT"/>
                <a:cs typeface="Arial MT"/>
              </a:rPr>
              <a:t> </a:t>
            </a:r>
            <a:r>
              <a:rPr sz="1200" spc="-5" dirty="0">
                <a:latin typeface="Arial MT"/>
                <a:cs typeface="Arial MT"/>
              </a:rPr>
              <a:t>Property</a:t>
            </a:r>
            <a:r>
              <a:rPr sz="1200" spc="-30" dirty="0">
                <a:latin typeface="Arial MT"/>
                <a:cs typeface="Arial MT"/>
              </a:rPr>
              <a:t> </a:t>
            </a:r>
            <a:r>
              <a:rPr sz="1200" spc="-20" dirty="0">
                <a:latin typeface="Arial MT"/>
                <a:cs typeface="Arial MT"/>
              </a:rPr>
              <a:t>Teaching</a:t>
            </a:r>
            <a:r>
              <a:rPr sz="1200" spc="-45" dirty="0">
                <a:latin typeface="Arial MT"/>
                <a:cs typeface="Arial MT"/>
              </a:rPr>
              <a:t> </a:t>
            </a:r>
            <a:r>
              <a:rPr sz="1200" spc="-5" dirty="0">
                <a:latin typeface="Arial MT"/>
                <a:cs typeface="Arial MT"/>
              </a:rPr>
              <a:t>Kit</a:t>
            </a:r>
            <a:r>
              <a:rPr sz="1200" spc="15" dirty="0">
                <a:latin typeface="Arial MT"/>
                <a:cs typeface="Arial MT"/>
              </a:rPr>
              <a:t> </a:t>
            </a:r>
            <a:r>
              <a:rPr sz="1200" dirty="0">
                <a:latin typeface="Arial MT"/>
                <a:cs typeface="Arial MT"/>
              </a:rPr>
              <a:t>–</a:t>
            </a:r>
            <a:r>
              <a:rPr sz="1200" spc="-5" dirty="0">
                <a:latin typeface="Arial MT"/>
                <a:cs typeface="Arial MT"/>
              </a:rPr>
              <a:t> </a:t>
            </a:r>
            <a:r>
              <a:rPr sz="1200" dirty="0">
                <a:latin typeface="Arial MT"/>
                <a:cs typeface="Arial MT"/>
              </a:rPr>
              <a:t>IP</a:t>
            </a:r>
            <a:r>
              <a:rPr sz="1200" spc="-75" dirty="0">
                <a:latin typeface="Arial MT"/>
                <a:cs typeface="Arial MT"/>
              </a:rPr>
              <a:t> </a:t>
            </a:r>
            <a:r>
              <a:rPr sz="1200" spc="-5" dirty="0">
                <a:latin typeface="Arial MT"/>
                <a:cs typeface="Arial MT"/>
              </a:rPr>
              <a:t>Advanced</a:t>
            </a:r>
            <a:r>
              <a:rPr sz="1200" spc="-25" dirty="0">
                <a:latin typeface="Arial MT"/>
                <a:cs typeface="Arial MT"/>
              </a:rPr>
              <a:t> </a:t>
            </a:r>
            <a:r>
              <a:rPr sz="1200" spc="-5" dirty="0">
                <a:latin typeface="Arial MT"/>
                <a:cs typeface="Arial MT"/>
              </a:rPr>
              <a:t>Part </a:t>
            </a:r>
            <a:r>
              <a:rPr sz="1200" dirty="0">
                <a:latin typeface="Arial MT"/>
                <a:cs typeface="Arial MT"/>
              </a:rPr>
              <a:t>I</a:t>
            </a:r>
            <a:endParaRPr sz="1200">
              <a:latin typeface="Arial MT"/>
              <a:cs typeface="Arial MT"/>
            </a:endParaRPr>
          </a:p>
        </p:txBody>
      </p:sp>
      <p:sp>
        <p:nvSpPr>
          <p:cNvPr id="22" name="object 20">
            <a:extLst>
              <a:ext uri="{FF2B5EF4-FFF2-40B4-BE49-F238E27FC236}">
                <a16:creationId xmlns:a16="http://schemas.microsoft.com/office/drawing/2014/main" id="{B2373BCB-D57D-E43D-6FCC-C65C1E32B581}"/>
              </a:ext>
            </a:extLst>
          </p:cNvPr>
          <p:cNvSpPr txBox="1"/>
          <p:nvPr/>
        </p:nvSpPr>
        <p:spPr>
          <a:xfrm>
            <a:off x="7258875" y="6649721"/>
            <a:ext cx="3376929" cy="208279"/>
          </a:xfrm>
          <a:prstGeom prst="rect">
            <a:avLst/>
          </a:prstGeom>
        </p:spPr>
        <p:txBody>
          <a:bodyPr vert="horz" wrap="square" lIns="0" tIns="12700" rIns="0" bIns="0" rtlCol="0">
            <a:spAutoFit/>
          </a:bodyPr>
          <a:lstStyle/>
          <a:p>
            <a:pPr marL="38100">
              <a:lnSpc>
                <a:spcPct val="100000"/>
              </a:lnSpc>
              <a:spcBef>
                <a:spcPts val="100"/>
              </a:spcBef>
            </a:pPr>
            <a:r>
              <a:rPr sz="1800" spc="-157" baseline="23148" dirty="0" err="1">
                <a:latin typeface="Arial MT"/>
                <a:cs typeface="Arial MT"/>
              </a:rPr>
              <a:t>Patent</a:t>
            </a:r>
            <a:r>
              <a:rPr sz="900" spc="-105" dirty="0" err="1">
                <a:solidFill>
                  <a:srgbClr val="888888"/>
                </a:solidFill>
                <a:latin typeface="Tahoma"/>
                <a:cs typeface="Tahoma"/>
              </a:rPr>
              <a:t>©</a:t>
            </a:r>
            <a:r>
              <a:rPr sz="1800" spc="-157" baseline="23148" dirty="0" err="1">
                <a:latin typeface="Arial MT"/>
                <a:cs typeface="Arial MT"/>
              </a:rPr>
              <a:t>s</a:t>
            </a:r>
            <a:r>
              <a:rPr sz="1800" spc="-82" baseline="23148" dirty="0">
                <a:latin typeface="Arial MT"/>
                <a:cs typeface="Arial MT"/>
              </a:rPr>
              <a:t> </a:t>
            </a:r>
            <a:r>
              <a:rPr sz="900" spc="30" dirty="0">
                <a:solidFill>
                  <a:srgbClr val="888888"/>
                </a:solidFill>
                <a:latin typeface="Tahoma"/>
                <a:cs typeface="Tahoma"/>
              </a:rPr>
              <a:t>202</a:t>
            </a:r>
            <a:r>
              <a:rPr lang="tr-TR" sz="900" spc="30" dirty="0">
                <a:solidFill>
                  <a:srgbClr val="888888"/>
                </a:solidFill>
                <a:latin typeface="Tahoma"/>
                <a:cs typeface="Tahoma"/>
              </a:rPr>
              <a:t>3</a:t>
            </a:r>
            <a:r>
              <a:rPr sz="900" spc="-60" dirty="0">
                <a:solidFill>
                  <a:srgbClr val="888888"/>
                </a:solidFill>
                <a:latin typeface="Tahoma"/>
                <a:cs typeface="Tahoma"/>
              </a:rPr>
              <a:t> </a:t>
            </a:r>
            <a:r>
              <a:rPr sz="900" spc="25" dirty="0">
                <a:solidFill>
                  <a:srgbClr val="888888"/>
                </a:solidFill>
                <a:latin typeface="Tahoma"/>
                <a:cs typeface="Tahoma"/>
              </a:rPr>
              <a:t>YALÇINER</a:t>
            </a:r>
            <a:r>
              <a:rPr sz="900" spc="-55" dirty="0">
                <a:solidFill>
                  <a:srgbClr val="888888"/>
                </a:solidFill>
                <a:latin typeface="Tahoma"/>
                <a:cs typeface="Tahoma"/>
              </a:rPr>
              <a:t> </a:t>
            </a:r>
            <a:r>
              <a:rPr sz="900" spc="30" dirty="0">
                <a:solidFill>
                  <a:srgbClr val="888888"/>
                </a:solidFill>
                <a:latin typeface="Tahoma"/>
                <a:cs typeface="Tahoma"/>
              </a:rPr>
              <a:t>PATENT</a:t>
            </a:r>
            <a:r>
              <a:rPr sz="900" spc="-35" dirty="0">
                <a:solidFill>
                  <a:srgbClr val="888888"/>
                </a:solidFill>
                <a:latin typeface="Tahoma"/>
                <a:cs typeface="Tahoma"/>
              </a:rPr>
              <a:t> </a:t>
            </a:r>
            <a:r>
              <a:rPr sz="900" spc="10" dirty="0">
                <a:solidFill>
                  <a:srgbClr val="888888"/>
                </a:solidFill>
                <a:latin typeface="Tahoma"/>
                <a:cs typeface="Tahoma"/>
              </a:rPr>
              <a:t>Confidential</a:t>
            </a:r>
            <a:r>
              <a:rPr sz="900" spc="-70" dirty="0">
                <a:solidFill>
                  <a:srgbClr val="888888"/>
                </a:solidFill>
                <a:latin typeface="Tahoma"/>
                <a:cs typeface="Tahoma"/>
              </a:rPr>
              <a:t> </a:t>
            </a:r>
            <a:r>
              <a:rPr sz="900" spc="-10" dirty="0">
                <a:solidFill>
                  <a:srgbClr val="888888"/>
                </a:solidFill>
                <a:latin typeface="Tahoma"/>
                <a:cs typeface="Tahoma"/>
              </a:rPr>
              <a:t>and</a:t>
            </a:r>
            <a:r>
              <a:rPr sz="900" spc="-55" dirty="0">
                <a:solidFill>
                  <a:srgbClr val="888888"/>
                </a:solidFill>
                <a:latin typeface="Tahoma"/>
                <a:cs typeface="Tahoma"/>
              </a:rPr>
              <a:t> </a:t>
            </a:r>
            <a:r>
              <a:rPr sz="900" dirty="0">
                <a:solidFill>
                  <a:srgbClr val="888888"/>
                </a:solidFill>
                <a:latin typeface="Tahoma"/>
                <a:cs typeface="Tahoma"/>
              </a:rPr>
              <a:t>proprietary</a:t>
            </a:r>
            <a:endParaRPr sz="900" dirty="0">
              <a:latin typeface="Tahoma"/>
              <a:cs typeface="Tahoma"/>
            </a:endParaRPr>
          </a:p>
        </p:txBody>
      </p:sp>
    </p:spTree>
    <p:extLst>
      <p:ext uri="{BB962C8B-B14F-4D97-AF65-F5344CB8AC3E}">
        <p14:creationId xmlns:p14="http://schemas.microsoft.com/office/powerpoint/2010/main" val="26674529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CB2B789-E255-2295-C74E-C91483173426}"/>
              </a:ext>
            </a:extLst>
          </p:cNvPr>
          <p:cNvSpPr>
            <a:spLocks noGrp="1" noChangeArrowheads="1"/>
          </p:cNvSpPr>
          <p:nvPr/>
        </p:nvSpPr>
        <p:spPr>
          <a:xfrm>
            <a:off x="2058194" y="872716"/>
            <a:ext cx="8075612" cy="5112568"/>
          </a:xfrm>
          <a:prstGeom prst="rect">
            <a:avLst/>
          </a:prstGeom>
        </p:spPr>
        <p:txBody>
          <a:bodyPr vert="horz" lIns="90000" tIns="46800" rIns="90000" bIns="4680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eaLnBrk="1" hangingPunct="1">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b="1" dirty="0">
                <a:solidFill>
                  <a:srgbClr val="193F6C"/>
                </a:solidFill>
                <a:latin typeface="Tahoma" panose="020B0604030504040204" pitchFamily="34" charset="0"/>
                <a:ea typeface="Tahoma" panose="020B0604030504040204" pitchFamily="34" charset="0"/>
                <a:cs typeface="Tahoma" panose="020B0604030504040204" pitchFamily="34" charset="0"/>
              </a:rPr>
              <a:t>IPC Sınıfları</a:t>
            </a:r>
          </a:p>
          <a:p>
            <a:pPr algn="l" eaLnBrk="1" hangingPunct="1">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l" eaLnBrk="1" hangingPunct="1">
              <a:lnSpc>
                <a:spcPct val="90000"/>
              </a:lnSpc>
              <a:spcBef>
                <a:spcPts val="450"/>
              </a:spcBef>
              <a:buFont typeface="Arial" panose="020B0604020202020204"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8 sınıftan oluşmaktadır. Bunlar;</a:t>
            </a:r>
          </a:p>
          <a:p>
            <a:pPr marL="285750" indent="-285750" algn="l" eaLnBrk="1" hangingPunct="1">
              <a:lnSpc>
                <a:spcPct val="90000"/>
              </a:lnSpc>
              <a:spcBef>
                <a:spcPts val="450"/>
              </a:spcBef>
              <a:buFont typeface="Arial" panose="020B0604020202020204"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l" eaLnBrk="1" hangingPunct="1">
              <a:lnSpc>
                <a:spcPct val="90000"/>
              </a:lnSpc>
              <a:spcBef>
                <a:spcPts val="450"/>
              </a:spcBef>
              <a:buFont typeface="Arial" panose="020B0604020202020204"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Resim 4">
            <a:extLst>
              <a:ext uri="{FF2B5EF4-FFF2-40B4-BE49-F238E27FC236}">
                <a16:creationId xmlns:a16="http://schemas.microsoft.com/office/drawing/2014/main" id="{7C40194F-D243-F699-EBD1-CAA0B85F46A9}"/>
              </a:ext>
            </a:extLst>
          </p:cNvPr>
          <p:cNvPicPr>
            <a:picLocks noChangeAspect="1"/>
          </p:cNvPicPr>
          <p:nvPr/>
        </p:nvPicPr>
        <p:blipFill>
          <a:blip r:embed="rId2"/>
          <a:stretch>
            <a:fillRect/>
          </a:stretch>
        </p:blipFill>
        <p:spPr>
          <a:xfrm>
            <a:off x="2433637" y="2481448"/>
            <a:ext cx="7324725" cy="2543175"/>
          </a:xfrm>
          <a:prstGeom prst="rect">
            <a:avLst/>
          </a:prstGeom>
        </p:spPr>
      </p:pic>
      <p:pic>
        <p:nvPicPr>
          <p:cNvPr id="6" name="object 3">
            <a:extLst>
              <a:ext uri="{FF2B5EF4-FFF2-40B4-BE49-F238E27FC236}">
                <a16:creationId xmlns:a16="http://schemas.microsoft.com/office/drawing/2014/main" id="{C3A2EFEA-DBBC-374A-5613-BE12181419B9}"/>
              </a:ext>
            </a:extLst>
          </p:cNvPr>
          <p:cNvPicPr/>
          <p:nvPr/>
        </p:nvPicPr>
        <p:blipFill>
          <a:blip r:embed="rId3" cstate="print"/>
          <a:stretch>
            <a:fillRect/>
          </a:stretch>
        </p:blipFill>
        <p:spPr>
          <a:xfrm>
            <a:off x="9905490" y="180914"/>
            <a:ext cx="1869949" cy="724915"/>
          </a:xfrm>
          <a:prstGeom prst="rect">
            <a:avLst/>
          </a:prstGeom>
        </p:spPr>
      </p:pic>
      <p:sp>
        <p:nvSpPr>
          <p:cNvPr id="7" name="object 4">
            <a:extLst>
              <a:ext uri="{FF2B5EF4-FFF2-40B4-BE49-F238E27FC236}">
                <a16:creationId xmlns:a16="http://schemas.microsoft.com/office/drawing/2014/main" id="{3E0F3F1E-F14A-7541-494F-4C57E5B29EB8}"/>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grpSp>
        <p:nvGrpSpPr>
          <p:cNvPr id="8" name="Group 4">
            <a:extLst>
              <a:ext uri="{FF2B5EF4-FFF2-40B4-BE49-F238E27FC236}">
                <a16:creationId xmlns:a16="http://schemas.microsoft.com/office/drawing/2014/main" id="{4CF074E1-88B1-43A6-7BBE-7DD1AB220147}"/>
              </a:ext>
            </a:extLst>
          </p:cNvPr>
          <p:cNvGrpSpPr/>
          <p:nvPr/>
        </p:nvGrpSpPr>
        <p:grpSpPr>
          <a:xfrm rot="21600000">
            <a:off x="1963384" y="741952"/>
            <a:ext cx="362800" cy="531408"/>
            <a:chOff x="-195263" y="1609725"/>
            <a:chExt cx="504825" cy="2495550"/>
          </a:xfrm>
        </p:grpSpPr>
        <p:sp>
          <p:nvSpPr>
            <p:cNvPr id="9" name="Freeform 3">
              <a:extLst>
                <a:ext uri="{FF2B5EF4-FFF2-40B4-BE49-F238E27FC236}">
                  <a16:creationId xmlns:a16="http://schemas.microsoft.com/office/drawing/2014/main" id="{31C88E62-982E-63B5-0353-629D8C7E9037}"/>
                </a:ext>
              </a:extLst>
            </p:cNvPr>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spTree>
    <p:extLst>
      <p:ext uri="{BB962C8B-B14F-4D97-AF65-F5344CB8AC3E}">
        <p14:creationId xmlns:p14="http://schemas.microsoft.com/office/powerpoint/2010/main" val="807467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D06FF51-15EF-3183-021A-20050AFBD845}"/>
              </a:ext>
            </a:extLst>
          </p:cNvPr>
          <p:cNvSpPr>
            <a:spLocks noGrp="1" noChangeArrowheads="1"/>
          </p:cNvSpPr>
          <p:nvPr/>
        </p:nvSpPr>
        <p:spPr>
          <a:xfrm>
            <a:off x="2207568" y="628886"/>
            <a:ext cx="7776864" cy="5600227"/>
          </a:xfrm>
          <a:prstGeom prst="rect">
            <a:avLst/>
          </a:prstGeom>
        </p:spPr>
        <p:txBody>
          <a:bodyPr vert="horz" lIns="90000" tIns="46800" rIns="90000" bIns="4680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eaLnBrk="1" hangingPunct="1">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b="1" dirty="0">
                <a:solidFill>
                  <a:srgbClr val="193F6C"/>
                </a:solidFill>
                <a:latin typeface="Tahoma" panose="020B0604030504040204" pitchFamily="34" charset="0"/>
                <a:ea typeface="Tahoma" panose="020B0604030504040204" pitchFamily="34" charset="0"/>
                <a:cs typeface="Tahoma" panose="020B0604030504040204" pitchFamily="34" charset="0"/>
              </a:rPr>
              <a:t>Bir Patent Sınıfının Hiyerarşik Yapısı</a:t>
            </a:r>
          </a:p>
          <a:p>
            <a:pPr algn="l" eaLnBrk="1" hangingPunct="1">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b="1" dirty="0">
              <a:solidFill>
                <a:srgbClr val="193F6C"/>
              </a:solidFill>
              <a:latin typeface="Tahoma" panose="020B0604030504040204" pitchFamily="34" charset="0"/>
              <a:ea typeface="Tahoma" panose="020B0604030504040204" pitchFamily="34" charset="0"/>
              <a:cs typeface="Tahoma" panose="020B0604030504040204" pitchFamily="34" charset="0"/>
            </a:endParaRPr>
          </a:p>
          <a:p>
            <a:pPr marL="285750" indent="-285750" algn="l" eaLnBrk="1" hangingPunct="1">
              <a:lnSpc>
                <a:spcPct val="90000"/>
              </a:lnSpc>
              <a:spcBef>
                <a:spcPts val="450"/>
              </a:spcBef>
              <a:buFont typeface="Arial" panose="020B0604020202020204" pitchFamily="34"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Genelden özele doğru ilerlemektedir</a:t>
            </a:r>
            <a:r>
              <a:rPr lang="tr-TR" altLang="tr-TR" sz="1800" b="1" dirty="0">
                <a:solidFill>
                  <a:srgbClr val="193F6C"/>
                </a:solidFill>
                <a:latin typeface="Tahoma" panose="020B0604030504040204" pitchFamily="34" charset="0"/>
                <a:ea typeface="Tahoma" panose="020B0604030504040204" pitchFamily="34" charset="0"/>
                <a:cs typeface="Tahoma" panose="020B0604030504040204" pitchFamily="34" charset="0"/>
              </a:rPr>
              <a:t>.</a:t>
            </a:r>
            <a:endParaRPr lang="tr-TR" altLang="tr-TR" sz="18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gn="l" eaLnBrk="1" hangingPunct="1">
              <a:lnSpc>
                <a:spcPct val="90000"/>
              </a:lnSpc>
              <a:spcBef>
                <a:spcPts val="450"/>
              </a:spcBef>
              <a:buFont typeface="Arial" charset="0"/>
              <a:buChar char="•"/>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 name="Resim 2">
            <a:extLst>
              <a:ext uri="{FF2B5EF4-FFF2-40B4-BE49-F238E27FC236}">
                <a16:creationId xmlns:a16="http://schemas.microsoft.com/office/drawing/2014/main" id="{A32E8348-031A-AB84-B978-8B2188F2CCF8}"/>
              </a:ext>
            </a:extLst>
          </p:cNvPr>
          <p:cNvPicPr>
            <a:picLocks noChangeAspect="1"/>
          </p:cNvPicPr>
          <p:nvPr/>
        </p:nvPicPr>
        <p:blipFill>
          <a:blip r:embed="rId2"/>
          <a:stretch>
            <a:fillRect/>
          </a:stretch>
        </p:blipFill>
        <p:spPr>
          <a:xfrm>
            <a:off x="3503712" y="1902235"/>
            <a:ext cx="4140877" cy="3459636"/>
          </a:xfrm>
          <a:prstGeom prst="rect">
            <a:avLst/>
          </a:prstGeom>
        </p:spPr>
      </p:pic>
      <p:pic>
        <p:nvPicPr>
          <p:cNvPr id="4" name="object 3">
            <a:extLst>
              <a:ext uri="{FF2B5EF4-FFF2-40B4-BE49-F238E27FC236}">
                <a16:creationId xmlns:a16="http://schemas.microsoft.com/office/drawing/2014/main" id="{A0787397-8FEA-537A-D042-43C0B873282B}"/>
              </a:ext>
            </a:extLst>
          </p:cNvPr>
          <p:cNvPicPr/>
          <p:nvPr/>
        </p:nvPicPr>
        <p:blipFill>
          <a:blip r:embed="rId3" cstate="print"/>
          <a:stretch>
            <a:fillRect/>
          </a:stretch>
        </p:blipFill>
        <p:spPr>
          <a:xfrm>
            <a:off x="9905490" y="180914"/>
            <a:ext cx="1869949" cy="724915"/>
          </a:xfrm>
          <a:prstGeom prst="rect">
            <a:avLst/>
          </a:prstGeom>
        </p:spPr>
      </p:pic>
      <p:sp>
        <p:nvSpPr>
          <p:cNvPr id="5" name="object 4">
            <a:extLst>
              <a:ext uri="{FF2B5EF4-FFF2-40B4-BE49-F238E27FC236}">
                <a16:creationId xmlns:a16="http://schemas.microsoft.com/office/drawing/2014/main" id="{BE733B36-183A-C947-7223-718DDF5B0B55}"/>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grpSp>
        <p:nvGrpSpPr>
          <p:cNvPr id="6" name="Group 4">
            <a:extLst>
              <a:ext uri="{FF2B5EF4-FFF2-40B4-BE49-F238E27FC236}">
                <a16:creationId xmlns:a16="http://schemas.microsoft.com/office/drawing/2014/main" id="{3D6CC8F3-B6FD-0B79-F2F7-25E5684C389B}"/>
              </a:ext>
            </a:extLst>
          </p:cNvPr>
          <p:cNvGrpSpPr/>
          <p:nvPr/>
        </p:nvGrpSpPr>
        <p:grpSpPr>
          <a:xfrm rot="21600000">
            <a:off x="2207568" y="543371"/>
            <a:ext cx="362800" cy="531408"/>
            <a:chOff x="-195263" y="1609725"/>
            <a:chExt cx="504825" cy="2495550"/>
          </a:xfrm>
        </p:grpSpPr>
        <p:sp>
          <p:nvSpPr>
            <p:cNvPr id="7" name="Freeform 3">
              <a:extLst>
                <a:ext uri="{FF2B5EF4-FFF2-40B4-BE49-F238E27FC236}">
                  <a16:creationId xmlns:a16="http://schemas.microsoft.com/office/drawing/2014/main" id="{8A74A629-64A6-0B68-817F-D895D35F986D}"/>
                </a:ext>
              </a:extLst>
            </p:cNvPr>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spTree>
    <p:extLst>
      <p:ext uri="{BB962C8B-B14F-4D97-AF65-F5344CB8AC3E}">
        <p14:creationId xmlns:p14="http://schemas.microsoft.com/office/powerpoint/2010/main" val="23147476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E0A7A9-DAF0-0C81-DC27-3E5F92BA5CED}"/>
              </a:ext>
            </a:extLst>
          </p:cNvPr>
          <p:cNvSpPr>
            <a:spLocks noGrp="1" noChangeArrowheads="1"/>
          </p:cNvSpPr>
          <p:nvPr/>
        </p:nvSpPr>
        <p:spPr>
          <a:xfrm>
            <a:off x="2405336" y="628886"/>
            <a:ext cx="7776864" cy="5600227"/>
          </a:xfrm>
          <a:prstGeom prst="rect">
            <a:avLst/>
          </a:prstGeom>
        </p:spPr>
        <p:txBody>
          <a:bodyPr vert="horz" lIns="90000" tIns="46800" rIns="90000" bIns="4680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eaLnBrk="1" hangingPunct="1">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b="1" dirty="0">
                <a:solidFill>
                  <a:srgbClr val="193F6C"/>
                </a:solidFill>
                <a:latin typeface="Tahoma" panose="020B0604030504040204" pitchFamily="34" charset="0"/>
                <a:ea typeface="Tahoma" panose="020B0604030504040204" pitchFamily="34" charset="0"/>
                <a:cs typeface="Tahoma" panose="020B0604030504040204" pitchFamily="34" charset="0"/>
              </a:rPr>
              <a:t>Bir Patent Sınıfının Hiyerarşik Yapısı</a:t>
            </a:r>
          </a:p>
          <a:p>
            <a:pPr algn="l" eaLnBrk="1" hangingPunct="1">
              <a:lnSpc>
                <a:spcPct val="90000"/>
              </a:lnSpc>
              <a:spcBef>
                <a:spcPts val="450"/>
              </a:spcBef>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b="1" dirty="0">
              <a:solidFill>
                <a:srgbClr val="193F6C"/>
              </a:solidFill>
              <a:latin typeface="Tahoma" panose="020B0604030504040204" pitchFamily="34" charset="0"/>
              <a:ea typeface="Tahoma" panose="020B0604030504040204" pitchFamily="34" charset="0"/>
              <a:cs typeface="Tahoma" panose="020B0604030504040204" pitchFamily="34" charset="0"/>
            </a:endParaRPr>
          </a:p>
          <a:p>
            <a:pPr marL="0" indent="0" algn="l" eaLnBrk="1" hangingPunct="1">
              <a:lnSpc>
                <a:spcPct val="90000"/>
              </a:lnSpc>
              <a:spcBef>
                <a:spcPts val="450"/>
              </a:spcBef>
              <a:buNone/>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 name="Resim 2">
            <a:extLst>
              <a:ext uri="{FF2B5EF4-FFF2-40B4-BE49-F238E27FC236}">
                <a16:creationId xmlns:a16="http://schemas.microsoft.com/office/drawing/2014/main" id="{2567E7D8-81B8-A705-6B01-15D18320CC0F}"/>
              </a:ext>
            </a:extLst>
          </p:cNvPr>
          <p:cNvPicPr>
            <a:picLocks noChangeAspect="1"/>
          </p:cNvPicPr>
          <p:nvPr/>
        </p:nvPicPr>
        <p:blipFill>
          <a:blip r:embed="rId2"/>
          <a:stretch>
            <a:fillRect/>
          </a:stretch>
        </p:blipFill>
        <p:spPr>
          <a:xfrm>
            <a:off x="2009800" y="1738324"/>
            <a:ext cx="8045983" cy="3381350"/>
          </a:xfrm>
          <a:prstGeom prst="rect">
            <a:avLst/>
          </a:prstGeom>
        </p:spPr>
      </p:pic>
      <p:pic>
        <p:nvPicPr>
          <p:cNvPr id="4" name="object 3">
            <a:extLst>
              <a:ext uri="{FF2B5EF4-FFF2-40B4-BE49-F238E27FC236}">
                <a16:creationId xmlns:a16="http://schemas.microsoft.com/office/drawing/2014/main" id="{552E319D-2BDC-4797-2A16-BEE82BCDEF68}"/>
              </a:ext>
            </a:extLst>
          </p:cNvPr>
          <p:cNvPicPr/>
          <p:nvPr/>
        </p:nvPicPr>
        <p:blipFill>
          <a:blip r:embed="rId3" cstate="print"/>
          <a:stretch>
            <a:fillRect/>
          </a:stretch>
        </p:blipFill>
        <p:spPr>
          <a:xfrm>
            <a:off x="9905490" y="180914"/>
            <a:ext cx="1869949" cy="724915"/>
          </a:xfrm>
          <a:prstGeom prst="rect">
            <a:avLst/>
          </a:prstGeom>
        </p:spPr>
      </p:pic>
      <p:sp>
        <p:nvSpPr>
          <p:cNvPr id="5" name="object 4">
            <a:extLst>
              <a:ext uri="{FF2B5EF4-FFF2-40B4-BE49-F238E27FC236}">
                <a16:creationId xmlns:a16="http://schemas.microsoft.com/office/drawing/2014/main" id="{21B1D138-E81E-A22D-CB73-43AA43B7C9C2}"/>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grpSp>
        <p:nvGrpSpPr>
          <p:cNvPr id="6" name="Group 4">
            <a:extLst>
              <a:ext uri="{FF2B5EF4-FFF2-40B4-BE49-F238E27FC236}">
                <a16:creationId xmlns:a16="http://schemas.microsoft.com/office/drawing/2014/main" id="{EEC2BA7F-B892-C043-D052-71AC767A2093}"/>
              </a:ext>
            </a:extLst>
          </p:cNvPr>
          <p:cNvGrpSpPr/>
          <p:nvPr/>
        </p:nvGrpSpPr>
        <p:grpSpPr>
          <a:xfrm rot="21600000">
            <a:off x="2329144" y="524965"/>
            <a:ext cx="362800" cy="531408"/>
            <a:chOff x="-195263" y="1609725"/>
            <a:chExt cx="504825" cy="2495550"/>
          </a:xfrm>
        </p:grpSpPr>
        <p:sp>
          <p:nvSpPr>
            <p:cNvPr id="7" name="Freeform 3">
              <a:extLst>
                <a:ext uri="{FF2B5EF4-FFF2-40B4-BE49-F238E27FC236}">
                  <a16:creationId xmlns:a16="http://schemas.microsoft.com/office/drawing/2014/main" id="{511FEFE6-2AE6-DF39-9924-FFA559DCA7C6}"/>
                </a:ext>
              </a:extLst>
            </p:cNvPr>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spTree>
    <p:extLst>
      <p:ext uri="{BB962C8B-B14F-4D97-AF65-F5344CB8AC3E}">
        <p14:creationId xmlns:p14="http://schemas.microsoft.com/office/powerpoint/2010/main" val="31902997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1252EE-3A5D-0ABA-D685-B10400D9F112}"/>
              </a:ext>
            </a:extLst>
          </p:cNvPr>
          <p:cNvSpPr txBox="1">
            <a:spLocks noChangeArrowheads="1"/>
          </p:cNvSpPr>
          <p:nvPr/>
        </p:nvSpPr>
        <p:spPr>
          <a:xfrm>
            <a:off x="2480360" y="1315441"/>
            <a:ext cx="7848600" cy="49688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450"/>
              </a:spcBef>
              <a:buFont typeface="Microsoft Sans Serif" pitchFamily="34" charset="0"/>
              <a:buNone/>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b="1" dirty="0">
                <a:solidFill>
                  <a:srgbClr val="193F6C"/>
                </a:solidFill>
                <a:latin typeface="Tahoma" pitchFamily="34" charset="0"/>
                <a:cs typeface="Tahoma" pitchFamily="34" charset="0"/>
              </a:rPr>
              <a:t>Patent Araştırma </a:t>
            </a:r>
            <a:r>
              <a:rPr lang="tr-TR" altLang="tr-TR" sz="1800" b="1" dirty="0" err="1">
                <a:solidFill>
                  <a:srgbClr val="193F6C"/>
                </a:solidFill>
                <a:latin typeface="Tahoma" pitchFamily="34" charset="0"/>
                <a:cs typeface="Tahoma" pitchFamily="34" charset="0"/>
              </a:rPr>
              <a:t>Metodolijisi</a:t>
            </a:r>
            <a:endParaRPr lang="tr-TR" altLang="tr-TR" sz="1800" b="1" dirty="0">
              <a:solidFill>
                <a:srgbClr val="193F6C"/>
              </a:solidFill>
              <a:latin typeface="Tahoma" pitchFamily="34" charset="0"/>
              <a:cs typeface="Tahoma" pitchFamily="34" charset="0"/>
            </a:endParaRPr>
          </a:p>
          <a:p>
            <a:pPr marL="0" indent="0">
              <a:buFontTx/>
              <a:buNone/>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dirty="0">
              <a:solidFill>
                <a:srgbClr val="595959"/>
              </a:solidFill>
              <a:latin typeface="Tahoma" pitchFamily="34" charset="0"/>
              <a:cs typeface="Tahoma" pitchFamily="34" charset="0"/>
            </a:endParaRPr>
          </a:p>
          <a:p>
            <a:pPr marL="0" indent="0">
              <a:buFont typeface="Arial" pitchFamily="34" charset="0"/>
              <a:buNone/>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dirty="0">
                <a:solidFill>
                  <a:srgbClr val="595959"/>
                </a:solidFill>
                <a:latin typeface="Tahoma" pitchFamily="34" charset="0"/>
                <a:cs typeface="Tahoma" pitchFamily="34" charset="0"/>
              </a:rPr>
              <a:t>Araştırma </a:t>
            </a:r>
            <a:r>
              <a:rPr lang="tr-TR" altLang="tr-TR" sz="1800" dirty="0" err="1">
                <a:solidFill>
                  <a:srgbClr val="595959"/>
                </a:solidFill>
                <a:latin typeface="Tahoma" pitchFamily="34" charset="0"/>
                <a:cs typeface="Tahoma" pitchFamily="34" charset="0"/>
              </a:rPr>
              <a:t>iteratif</a:t>
            </a:r>
            <a:r>
              <a:rPr lang="tr-TR" altLang="tr-TR" sz="1800" dirty="0">
                <a:solidFill>
                  <a:srgbClr val="595959"/>
                </a:solidFill>
                <a:latin typeface="Tahoma" pitchFamily="34" charset="0"/>
                <a:cs typeface="Tahoma" pitchFamily="34" charset="0"/>
              </a:rPr>
              <a:t>, adım adım ilerlemesi gereken bir süreçtir. </a:t>
            </a:r>
          </a:p>
          <a:p>
            <a:pPr marL="0" indent="0">
              <a:buFont typeface="Arial" pitchFamily="34" charset="0"/>
              <a:buNone/>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dirty="0">
              <a:solidFill>
                <a:srgbClr val="595959"/>
              </a:solidFill>
              <a:latin typeface="Tahoma" pitchFamily="34" charset="0"/>
              <a:cs typeface="Tahoma" pitchFamily="34" charset="0"/>
            </a:endParaRPr>
          </a:p>
          <a:p>
            <a:pPr marL="0" indent="0">
              <a:buFont typeface="Arial" pitchFamily="34" charset="0"/>
              <a:buNone/>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dirty="0">
                <a:solidFill>
                  <a:srgbClr val="595959"/>
                </a:solidFill>
                <a:latin typeface="Tahoma" pitchFamily="34" charset="0"/>
                <a:cs typeface="Tahoma" pitchFamily="34" charset="0"/>
              </a:rPr>
              <a:t>Amaç en kısa sürede en yakın sonucu bulmak.  </a:t>
            </a:r>
          </a:p>
          <a:p>
            <a:pPr marL="0" indent="0">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dirty="0">
              <a:solidFill>
                <a:srgbClr val="595959"/>
              </a:solidFill>
              <a:latin typeface="Tahoma" pitchFamily="34" charset="0"/>
              <a:cs typeface="Tahoma" pitchFamily="34" charset="0"/>
            </a:endParaRPr>
          </a:p>
          <a:p>
            <a:pPr marL="0" indent="0">
              <a:buFont typeface="Arial" pitchFamily="34" charset="0"/>
              <a:buNone/>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dirty="0">
                <a:solidFill>
                  <a:srgbClr val="595959"/>
                </a:solidFill>
                <a:latin typeface="Tahoma" pitchFamily="34" charset="0"/>
                <a:cs typeface="Tahoma" pitchFamily="34" charset="0"/>
              </a:rPr>
              <a:t>Patent araştırması genel hatlarıyla şu aşamalardan oluşur:</a:t>
            </a:r>
          </a:p>
          <a:p>
            <a:pPr lvl="1">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dirty="0">
              <a:solidFill>
                <a:srgbClr val="595959"/>
              </a:solidFill>
              <a:latin typeface="Tahoma" pitchFamily="34" charset="0"/>
              <a:cs typeface="Tahoma" pitchFamily="34" charset="0"/>
            </a:endParaRPr>
          </a:p>
          <a:p>
            <a:pPr lvl="1">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dirty="0">
                <a:solidFill>
                  <a:srgbClr val="595959"/>
                </a:solidFill>
                <a:latin typeface="Tahoma" pitchFamily="34" charset="0"/>
                <a:cs typeface="Tahoma" pitchFamily="34" charset="0"/>
              </a:rPr>
              <a:t>Buluşu çözümleme</a:t>
            </a:r>
          </a:p>
          <a:p>
            <a:pPr lvl="1">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dirty="0">
                <a:solidFill>
                  <a:srgbClr val="595959"/>
                </a:solidFill>
                <a:latin typeface="Tahoma" pitchFamily="34" charset="0"/>
                <a:cs typeface="Tahoma" pitchFamily="34" charset="0"/>
              </a:rPr>
              <a:t>Çabuk araştırma</a:t>
            </a:r>
          </a:p>
          <a:p>
            <a:pPr lvl="1">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dirty="0">
                <a:solidFill>
                  <a:srgbClr val="595959"/>
                </a:solidFill>
                <a:latin typeface="Tahoma" pitchFamily="34" charset="0"/>
                <a:cs typeface="Tahoma" pitchFamily="34" charset="0"/>
              </a:rPr>
              <a:t>Geniş Araştırma</a:t>
            </a:r>
          </a:p>
          <a:p>
            <a:pPr lvl="1">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tr-TR" altLang="tr-TR" sz="1800" dirty="0">
                <a:solidFill>
                  <a:srgbClr val="595959"/>
                </a:solidFill>
                <a:latin typeface="Tahoma" pitchFamily="34" charset="0"/>
                <a:cs typeface="Tahoma" pitchFamily="34" charset="0"/>
              </a:rPr>
              <a:t>Sonuçları Yorumlama/Raporlama </a:t>
            </a:r>
          </a:p>
          <a:p>
            <a:pPr lvl="1">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dirty="0">
              <a:solidFill>
                <a:srgbClr val="595959"/>
              </a:solidFill>
              <a:latin typeface="Tahoma" pitchFamily="34" charset="0"/>
              <a:cs typeface="Tahoma" pitchFamily="34" charset="0"/>
            </a:endParaRPr>
          </a:p>
          <a:p>
            <a:pPr marL="0" indent="0">
              <a:buFont typeface="Arial" pitchFamily="34" charset="0"/>
              <a:buNone/>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dirty="0">
              <a:solidFill>
                <a:srgbClr val="595959"/>
              </a:solidFill>
              <a:latin typeface="Tahoma" pitchFamily="34" charset="0"/>
              <a:cs typeface="Tahoma" pitchFamily="34" charset="0"/>
            </a:endParaRPr>
          </a:p>
          <a:p>
            <a:pPr marL="0" indent="0">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tr-TR" altLang="tr-TR" sz="1800" dirty="0">
              <a:solidFill>
                <a:srgbClr val="595959"/>
              </a:solidFill>
              <a:latin typeface="Tahoma" pitchFamily="34" charset="0"/>
              <a:cs typeface="Tahoma" pitchFamily="34" charset="0"/>
            </a:endParaRPr>
          </a:p>
        </p:txBody>
      </p:sp>
      <p:pic>
        <p:nvPicPr>
          <p:cNvPr id="3" name="object 3">
            <a:extLst>
              <a:ext uri="{FF2B5EF4-FFF2-40B4-BE49-F238E27FC236}">
                <a16:creationId xmlns:a16="http://schemas.microsoft.com/office/drawing/2014/main" id="{E8631505-CD00-518E-5C45-450B28384AE7}"/>
              </a:ext>
            </a:extLst>
          </p:cNvPr>
          <p:cNvPicPr/>
          <p:nvPr/>
        </p:nvPicPr>
        <p:blipFill>
          <a:blip r:embed="rId2" cstate="print"/>
          <a:stretch>
            <a:fillRect/>
          </a:stretch>
        </p:blipFill>
        <p:spPr>
          <a:xfrm>
            <a:off x="9905490" y="180914"/>
            <a:ext cx="1869949" cy="724915"/>
          </a:xfrm>
          <a:prstGeom prst="rect">
            <a:avLst/>
          </a:prstGeom>
        </p:spPr>
      </p:pic>
      <p:sp>
        <p:nvSpPr>
          <p:cNvPr id="4" name="object 4">
            <a:extLst>
              <a:ext uri="{FF2B5EF4-FFF2-40B4-BE49-F238E27FC236}">
                <a16:creationId xmlns:a16="http://schemas.microsoft.com/office/drawing/2014/main" id="{F823D061-8411-BB62-04C9-98054CC6413F}"/>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grpSp>
        <p:nvGrpSpPr>
          <p:cNvPr id="5" name="Group 4">
            <a:extLst>
              <a:ext uri="{FF2B5EF4-FFF2-40B4-BE49-F238E27FC236}">
                <a16:creationId xmlns:a16="http://schemas.microsoft.com/office/drawing/2014/main" id="{B4D6E98B-1DC4-A582-CE95-B54F9CF62D8D}"/>
              </a:ext>
            </a:extLst>
          </p:cNvPr>
          <p:cNvGrpSpPr/>
          <p:nvPr/>
        </p:nvGrpSpPr>
        <p:grpSpPr>
          <a:xfrm rot="21600000">
            <a:off x="2024344" y="1148352"/>
            <a:ext cx="362800" cy="531408"/>
            <a:chOff x="-195263" y="1609725"/>
            <a:chExt cx="504825" cy="2495550"/>
          </a:xfrm>
        </p:grpSpPr>
        <p:sp>
          <p:nvSpPr>
            <p:cNvPr id="6" name="Freeform 3">
              <a:extLst>
                <a:ext uri="{FF2B5EF4-FFF2-40B4-BE49-F238E27FC236}">
                  <a16:creationId xmlns:a16="http://schemas.microsoft.com/office/drawing/2014/main" id="{2FC119C7-83C0-0F94-5AB9-798E0AECD58F}"/>
                </a:ext>
              </a:extLst>
            </p:cNvPr>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spTree>
    <p:extLst>
      <p:ext uri="{BB962C8B-B14F-4D97-AF65-F5344CB8AC3E}">
        <p14:creationId xmlns:p14="http://schemas.microsoft.com/office/powerpoint/2010/main" val="3276352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7BBD125-595C-7D72-DBA8-1EA8B4EE8CCE}"/>
              </a:ext>
            </a:extLst>
          </p:cNvPr>
          <p:cNvSpPr/>
          <p:nvPr/>
        </p:nvSpPr>
        <p:spPr>
          <a:xfrm>
            <a:off x="10173082" y="2211070"/>
            <a:ext cx="454659" cy="2246630"/>
          </a:xfrm>
          <a:custGeom>
            <a:avLst/>
            <a:gdLst/>
            <a:ahLst/>
            <a:cxnLst/>
            <a:rect l="l" t="t" r="r" b="b"/>
            <a:pathLst>
              <a:path w="454659" h="2246629">
                <a:moveTo>
                  <a:pt x="454151" y="0"/>
                </a:moveTo>
                <a:lnTo>
                  <a:pt x="0" y="0"/>
                </a:lnTo>
                <a:lnTo>
                  <a:pt x="0" y="2246375"/>
                </a:lnTo>
                <a:lnTo>
                  <a:pt x="454151" y="2246375"/>
                </a:lnTo>
                <a:lnTo>
                  <a:pt x="454151" y="0"/>
                </a:lnTo>
                <a:close/>
              </a:path>
            </a:pathLst>
          </a:custGeom>
          <a:solidFill>
            <a:srgbClr val="293878"/>
          </a:solidFill>
        </p:spPr>
        <p:txBody>
          <a:bodyPr wrap="square" lIns="0" tIns="0" rIns="0" bIns="0" rtlCol="0"/>
          <a:lstStyle/>
          <a:p>
            <a:endParaRPr/>
          </a:p>
        </p:txBody>
      </p:sp>
      <p:sp>
        <p:nvSpPr>
          <p:cNvPr id="3" name="object 3">
            <a:extLst>
              <a:ext uri="{FF2B5EF4-FFF2-40B4-BE49-F238E27FC236}">
                <a16:creationId xmlns:a16="http://schemas.microsoft.com/office/drawing/2014/main" id="{3DC839A0-C414-684E-4800-EFFC6643638C}"/>
              </a:ext>
            </a:extLst>
          </p:cNvPr>
          <p:cNvSpPr/>
          <p:nvPr/>
        </p:nvSpPr>
        <p:spPr>
          <a:xfrm>
            <a:off x="2418425" y="2805545"/>
            <a:ext cx="1115695" cy="86995"/>
          </a:xfrm>
          <a:custGeom>
            <a:avLst/>
            <a:gdLst/>
            <a:ahLst/>
            <a:cxnLst/>
            <a:rect l="l" t="t" r="r" b="b"/>
            <a:pathLst>
              <a:path w="1115695" h="86994">
                <a:moveTo>
                  <a:pt x="1115568" y="0"/>
                </a:moveTo>
                <a:lnTo>
                  <a:pt x="0" y="0"/>
                </a:lnTo>
                <a:lnTo>
                  <a:pt x="0" y="86867"/>
                </a:lnTo>
                <a:lnTo>
                  <a:pt x="1115568" y="86867"/>
                </a:lnTo>
                <a:lnTo>
                  <a:pt x="1115568" y="0"/>
                </a:lnTo>
                <a:close/>
              </a:path>
            </a:pathLst>
          </a:custGeom>
          <a:solidFill>
            <a:srgbClr val="293878"/>
          </a:solidFill>
        </p:spPr>
        <p:txBody>
          <a:bodyPr wrap="square" lIns="0" tIns="0" rIns="0" bIns="0" rtlCol="0"/>
          <a:lstStyle/>
          <a:p>
            <a:endParaRPr/>
          </a:p>
        </p:txBody>
      </p:sp>
      <p:sp>
        <p:nvSpPr>
          <p:cNvPr id="4" name="object 6">
            <a:extLst>
              <a:ext uri="{FF2B5EF4-FFF2-40B4-BE49-F238E27FC236}">
                <a16:creationId xmlns:a16="http://schemas.microsoft.com/office/drawing/2014/main" id="{98DA1EBD-1A9C-F496-5D2C-100170F74096}"/>
              </a:ext>
            </a:extLst>
          </p:cNvPr>
          <p:cNvSpPr txBox="1"/>
          <p:nvPr/>
        </p:nvSpPr>
        <p:spPr>
          <a:xfrm>
            <a:off x="2406333" y="3019920"/>
            <a:ext cx="7379334" cy="627736"/>
          </a:xfrm>
          <a:prstGeom prst="rect">
            <a:avLst/>
          </a:prstGeom>
        </p:spPr>
        <p:txBody>
          <a:bodyPr vert="horz" wrap="square" lIns="0" tIns="12065" rIns="0" bIns="0" rtlCol="0">
            <a:spAutoFit/>
          </a:bodyPr>
          <a:lstStyle/>
          <a:p>
            <a:pPr marL="12700">
              <a:spcBef>
                <a:spcPts val="95"/>
              </a:spcBef>
              <a:tabLst>
                <a:tab pos="2783840" algn="l"/>
                <a:tab pos="3597910" algn="l"/>
              </a:tabLst>
            </a:pPr>
            <a:r>
              <a:rPr lang="tr-TR" sz="4000" b="1" spc="335" dirty="0">
                <a:solidFill>
                  <a:srgbClr val="293878"/>
                </a:solidFill>
                <a:latin typeface="Calibri"/>
                <a:cs typeface="Calibri"/>
              </a:rPr>
              <a:t>ULUSLARARASI BAŞVURULAR</a:t>
            </a:r>
            <a:endParaRPr sz="4000" dirty="0">
              <a:latin typeface="Calibri"/>
              <a:cs typeface="Calibri"/>
            </a:endParaRPr>
          </a:p>
        </p:txBody>
      </p:sp>
      <p:pic>
        <p:nvPicPr>
          <p:cNvPr id="5" name="object 3">
            <a:extLst>
              <a:ext uri="{FF2B5EF4-FFF2-40B4-BE49-F238E27FC236}">
                <a16:creationId xmlns:a16="http://schemas.microsoft.com/office/drawing/2014/main" id="{656F05B5-8FC9-F93C-E53B-70488F6F9051}"/>
              </a:ext>
            </a:extLst>
          </p:cNvPr>
          <p:cNvPicPr/>
          <p:nvPr/>
        </p:nvPicPr>
        <p:blipFill>
          <a:blip r:embed="rId2" cstate="print"/>
          <a:stretch>
            <a:fillRect/>
          </a:stretch>
        </p:blipFill>
        <p:spPr>
          <a:xfrm>
            <a:off x="9905490" y="180914"/>
            <a:ext cx="1869949" cy="724915"/>
          </a:xfrm>
          <a:prstGeom prst="rect">
            <a:avLst/>
          </a:prstGeom>
        </p:spPr>
      </p:pic>
    </p:spTree>
    <p:extLst>
      <p:ext uri="{BB962C8B-B14F-4D97-AF65-F5344CB8AC3E}">
        <p14:creationId xmlns:p14="http://schemas.microsoft.com/office/powerpoint/2010/main" val="31687952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4">
            <a:extLst>
              <a:ext uri="{FF2B5EF4-FFF2-40B4-BE49-F238E27FC236}">
                <a16:creationId xmlns:a16="http://schemas.microsoft.com/office/drawing/2014/main" id="{02C8BADB-374C-7E83-2657-34DF722FB90F}"/>
              </a:ext>
            </a:extLst>
          </p:cNvPr>
          <p:cNvSpPr txBox="1"/>
          <p:nvPr/>
        </p:nvSpPr>
        <p:spPr>
          <a:xfrm>
            <a:off x="1971729" y="1305341"/>
            <a:ext cx="8248541" cy="3970318"/>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002060"/>
                </a:solidFill>
                <a:effectLst/>
                <a:uLnTx/>
                <a:uFillTx/>
                <a:latin typeface="Calibri"/>
                <a:ea typeface="+mn-ea"/>
                <a:cs typeface="+mn-cs"/>
              </a:rPr>
              <a:t>SIK TERCİH EDİLEN YURTDIŞI PATENT BAŞVURU ÇEŞİTLERİ NELERDİR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srgbClr val="00206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srgbClr val="002060"/>
                </a:solidFill>
                <a:effectLst/>
                <a:uLnTx/>
                <a:uFillTx/>
                <a:latin typeface="Calibri"/>
                <a:ea typeface="+mn-ea"/>
                <a:cs typeface="+mn-cs"/>
              </a:rPr>
              <a:t>PCT BAŞVURUSU</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srgbClr val="002060"/>
                </a:solidFill>
                <a:effectLst/>
                <a:uLnTx/>
                <a:uFillTx/>
                <a:latin typeface="Calibri"/>
                <a:ea typeface="+mn-ea"/>
                <a:cs typeface="+mn-cs"/>
              </a:rPr>
              <a:t>AVRUPA PATENT BAŞVURUSU (EPC)</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srgbClr val="002060"/>
                </a:solidFill>
                <a:effectLst/>
                <a:uLnTx/>
                <a:uFillTx/>
                <a:latin typeface="Calibri"/>
                <a:ea typeface="+mn-ea"/>
                <a:cs typeface="+mn-cs"/>
              </a:rPr>
              <a:t>ÜLKESEL BAŞVURU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206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srgbClr val="002060"/>
                </a:solidFill>
                <a:effectLst/>
                <a:uLnTx/>
                <a:uFillTx/>
                <a:latin typeface="Calibri"/>
                <a:ea typeface="+mn-ea"/>
                <a:cs typeface="+mn-cs"/>
              </a:rPr>
              <a:t>ARIPO (Afrika bölgesel fikri haklar örgütü)</a:t>
            </a:r>
          </a:p>
          <a:p>
            <a:pPr marL="285750" indent="-285750">
              <a:buFont typeface="Wingdings" panose="05000000000000000000" pitchFamily="2" charset="2"/>
              <a:buChar char="Ø"/>
              <a:defRPr/>
            </a:pPr>
            <a:r>
              <a:rPr kumimoji="0" lang="tr-TR" sz="1800" b="0" i="0" u="none" strike="noStrike" kern="1200" cap="none" spc="0" normalizeH="0" baseline="0" noProof="0" dirty="0">
                <a:ln>
                  <a:noFill/>
                </a:ln>
                <a:solidFill>
                  <a:srgbClr val="002060"/>
                </a:solidFill>
                <a:effectLst/>
                <a:uLnTx/>
                <a:uFillTx/>
                <a:latin typeface="Calibri"/>
                <a:ea typeface="+mn-ea"/>
                <a:cs typeface="+mn-cs"/>
              </a:rPr>
              <a:t>AVRASYA BAŞVURUSU (EAPO)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srgbClr val="002060"/>
                </a:solidFill>
                <a:effectLst/>
                <a:uLnTx/>
                <a:uFillTx/>
                <a:latin typeface="Calibri"/>
                <a:ea typeface="+mn-ea"/>
                <a:cs typeface="+mn-cs"/>
              </a:rPr>
              <a:t>OAPI (Afrika fikri haklar örgütü)</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srgbClr val="002060"/>
                </a:solidFill>
                <a:effectLst/>
                <a:uLnTx/>
                <a:uFillTx/>
                <a:latin typeface="Calibri"/>
                <a:ea typeface="+mn-ea"/>
                <a:cs typeface="+mn-cs"/>
              </a:rPr>
              <a:t>GCC (Körfez Ülkeleri İşbirliği Konseyi)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srgbClr val="002060"/>
              </a:solidFill>
              <a:effectLst/>
              <a:uLnTx/>
              <a:uFillTx/>
              <a:latin typeface="Calibri"/>
              <a:ea typeface="+mn-ea"/>
              <a:cs typeface="+mn-cs"/>
            </a:endParaRPr>
          </a:p>
        </p:txBody>
      </p:sp>
      <p:pic>
        <p:nvPicPr>
          <p:cNvPr id="3" name="object 3">
            <a:extLst>
              <a:ext uri="{FF2B5EF4-FFF2-40B4-BE49-F238E27FC236}">
                <a16:creationId xmlns:a16="http://schemas.microsoft.com/office/drawing/2014/main" id="{A59A9368-E21E-B2BB-11A9-001D53363E40}"/>
              </a:ext>
            </a:extLst>
          </p:cNvPr>
          <p:cNvPicPr/>
          <p:nvPr/>
        </p:nvPicPr>
        <p:blipFill>
          <a:blip r:embed="rId2" cstate="print"/>
          <a:stretch>
            <a:fillRect/>
          </a:stretch>
        </p:blipFill>
        <p:spPr>
          <a:xfrm>
            <a:off x="9905490" y="180914"/>
            <a:ext cx="1869949" cy="724915"/>
          </a:xfrm>
          <a:prstGeom prst="rect">
            <a:avLst/>
          </a:prstGeom>
        </p:spPr>
      </p:pic>
      <p:sp>
        <p:nvSpPr>
          <p:cNvPr id="4" name="object 4">
            <a:extLst>
              <a:ext uri="{FF2B5EF4-FFF2-40B4-BE49-F238E27FC236}">
                <a16:creationId xmlns:a16="http://schemas.microsoft.com/office/drawing/2014/main" id="{6B3390DD-C22A-A63C-B43E-7092DBDE5FF7}"/>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grpSp>
        <p:nvGrpSpPr>
          <p:cNvPr id="5" name="Group 4">
            <a:extLst>
              <a:ext uri="{FF2B5EF4-FFF2-40B4-BE49-F238E27FC236}">
                <a16:creationId xmlns:a16="http://schemas.microsoft.com/office/drawing/2014/main" id="{72056626-6285-9322-D8F7-D98B9481F403}"/>
              </a:ext>
            </a:extLst>
          </p:cNvPr>
          <p:cNvGrpSpPr/>
          <p:nvPr/>
        </p:nvGrpSpPr>
        <p:grpSpPr>
          <a:xfrm rot="21600000">
            <a:off x="1608929" y="1209312"/>
            <a:ext cx="362800" cy="531408"/>
            <a:chOff x="-195263" y="1609725"/>
            <a:chExt cx="504825" cy="2495550"/>
          </a:xfrm>
        </p:grpSpPr>
        <p:sp>
          <p:nvSpPr>
            <p:cNvPr id="6" name="Freeform 3">
              <a:extLst>
                <a:ext uri="{FF2B5EF4-FFF2-40B4-BE49-F238E27FC236}">
                  <a16:creationId xmlns:a16="http://schemas.microsoft.com/office/drawing/2014/main" id="{AFC81073-C736-88F5-4F66-A44C4F57866E}"/>
                </a:ext>
              </a:extLst>
            </p:cNvPr>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spTree>
    <p:extLst>
      <p:ext uri="{BB962C8B-B14F-4D97-AF65-F5344CB8AC3E}">
        <p14:creationId xmlns:p14="http://schemas.microsoft.com/office/powerpoint/2010/main" val="14228538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4">
            <a:extLst>
              <a:ext uri="{FF2B5EF4-FFF2-40B4-BE49-F238E27FC236}">
                <a16:creationId xmlns:a16="http://schemas.microsoft.com/office/drawing/2014/main" id="{FC9B3DA0-2FF7-2541-47BA-170949B04737}"/>
              </a:ext>
            </a:extLst>
          </p:cNvPr>
          <p:cNvSpPr txBox="1"/>
          <p:nvPr/>
        </p:nvSpPr>
        <p:spPr>
          <a:xfrm>
            <a:off x="1883532" y="797511"/>
            <a:ext cx="8424936" cy="5262979"/>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srgbClr val="00206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srgbClr val="00206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002060"/>
                </a:solidFill>
                <a:effectLst/>
                <a:uLnTx/>
                <a:uFillTx/>
                <a:latin typeface="Calibri"/>
                <a:ea typeface="+mn-ea"/>
                <a:cs typeface="+mn-cs"/>
              </a:rPr>
              <a:t>PCT BAŞVURUSU</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tr-TR" sz="1400" b="1" i="0" u="none" strike="noStrike" kern="1200" cap="none" spc="0" normalizeH="0" baseline="0" noProof="0" dirty="0">
              <a:ln>
                <a:noFill/>
              </a:ln>
              <a:solidFill>
                <a:srgbClr val="002060"/>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600" b="1" i="0" u="none" strike="noStrike" kern="1200" cap="none" spc="0" normalizeH="0" baseline="0" noProof="0" dirty="0">
                <a:ln>
                  <a:noFill/>
                </a:ln>
                <a:solidFill>
                  <a:srgbClr val="002060"/>
                </a:solidFill>
                <a:effectLst/>
                <a:uLnTx/>
                <a:uFillTx/>
                <a:latin typeface="Calibri"/>
                <a:ea typeface="+mn-ea"/>
                <a:cs typeface="+mn-cs"/>
              </a:rPr>
              <a:t>170</a:t>
            </a:r>
            <a:r>
              <a:rPr kumimoji="0" lang="tr-TR" sz="1600" b="0" i="0" u="none" strike="noStrike" kern="1200" cap="none" spc="0" normalizeH="0" baseline="0" noProof="0" dirty="0">
                <a:ln>
                  <a:noFill/>
                </a:ln>
                <a:solidFill>
                  <a:srgbClr val="002060"/>
                </a:solidFill>
                <a:effectLst/>
                <a:uLnTx/>
                <a:uFillTx/>
                <a:latin typeface="Calibri"/>
                <a:ea typeface="+mn-ea"/>
                <a:cs typeface="+mn-cs"/>
              </a:rPr>
              <a:t> Ülkenin üye olduğu ve araştırma ve inceleme (isteğe bağlı) işlemlerinin tek bir kurum tarafından yapıldığı bir başvuru çeşididir.</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600" b="0" i="0" u="none" strike="noStrike" kern="1200" cap="none" spc="0" normalizeH="0" baseline="0" noProof="0" dirty="0">
                <a:ln>
                  <a:noFill/>
                </a:ln>
                <a:solidFill>
                  <a:srgbClr val="002060"/>
                </a:solidFill>
                <a:effectLst/>
                <a:uLnTx/>
                <a:uFillTx/>
                <a:latin typeface="Calibri"/>
                <a:ea typeface="+mn-ea"/>
                <a:cs typeface="+mn-cs"/>
              </a:rPr>
              <a:t>Başvuru işlemleri Türk Patent ve Marka Kurumu aracılığıyla WIPO (Dünya Fikri Haklar Örgütü)’ya yapılmaktadır.</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600" b="0" i="0" u="none" strike="noStrike" kern="1200" cap="none" spc="0" normalizeH="0" baseline="0" noProof="0" dirty="0">
                <a:ln>
                  <a:noFill/>
                </a:ln>
                <a:solidFill>
                  <a:srgbClr val="002060"/>
                </a:solidFill>
                <a:effectLst/>
                <a:uLnTx/>
                <a:uFillTx/>
                <a:latin typeface="Calibri"/>
                <a:ea typeface="+mn-ea"/>
                <a:cs typeface="+mn-cs"/>
              </a:rPr>
              <a:t>Araştırma ve İnceleme işlemleri </a:t>
            </a:r>
            <a:r>
              <a:rPr kumimoji="0" lang="tr-TR" sz="1600" b="1" i="0" u="none" strike="noStrike" kern="1200" cap="none" spc="0" normalizeH="0" baseline="0" noProof="0" dirty="0">
                <a:ln>
                  <a:noFill/>
                </a:ln>
                <a:solidFill>
                  <a:srgbClr val="002060"/>
                </a:solidFill>
                <a:effectLst/>
                <a:uLnTx/>
                <a:uFillTx/>
                <a:latin typeface="Calibri"/>
                <a:ea typeface="+mn-ea"/>
                <a:cs typeface="+mn-cs"/>
              </a:rPr>
              <a:t>Avrupa Patent Ofisi (EPO) veya Türk Patent Kurumu </a:t>
            </a:r>
            <a:r>
              <a:rPr kumimoji="0" lang="tr-TR" sz="1600" b="0" i="0" u="none" strike="noStrike" kern="1200" cap="none" spc="0" normalizeH="0" baseline="0" noProof="0" dirty="0">
                <a:ln>
                  <a:noFill/>
                </a:ln>
                <a:solidFill>
                  <a:srgbClr val="002060"/>
                </a:solidFill>
                <a:effectLst/>
                <a:uLnTx/>
                <a:uFillTx/>
                <a:latin typeface="Calibri"/>
                <a:ea typeface="+mn-ea"/>
                <a:cs typeface="+mn-cs"/>
              </a:rPr>
              <a:t>seçilerek bu kurumlar tarafından gerçekleştirilmektedir.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600" b="0" i="0" u="none" strike="noStrike" kern="1200" cap="none" spc="0" normalizeH="0" baseline="0" noProof="0" dirty="0">
                <a:ln>
                  <a:noFill/>
                </a:ln>
                <a:solidFill>
                  <a:srgbClr val="002060"/>
                </a:solidFill>
                <a:effectLst/>
                <a:uLnTx/>
                <a:uFillTx/>
                <a:latin typeface="Calibri"/>
                <a:ea typeface="+mn-ea"/>
                <a:cs typeface="+mn-cs"/>
              </a:rPr>
              <a:t>Bu başvuru sonrası </a:t>
            </a:r>
            <a:r>
              <a:rPr kumimoji="0" lang="tr-TR" sz="1600" b="1" i="0" u="none" strike="noStrike" kern="1200" cap="none" spc="0" normalizeH="0" baseline="0" noProof="0" dirty="0">
                <a:ln>
                  <a:noFill/>
                </a:ln>
                <a:solidFill>
                  <a:srgbClr val="002060"/>
                </a:solidFill>
                <a:effectLst/>
                <a:uLnTx/>
                <a:uFillTx/>
                <a:latin typeface="Calibri"/>
                <a:ea typeface="+mn-ea"/>
                <a:cs typeface="+mn-cs"/>
              </a:rPr>
              <a:t>tescil işlemi yapılmamaktadır.</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600" b="0" i="0" u="none" strike="noStrike" kern="1200" cap="none" spc="0" normalizeH="0" baseline="0" noProof="0" dirty="0">
                <a:ln>
                  <a:noFill/>
                </a:ln>
                <a:solidFill>
                  <a:srgbClr val="002060"/>
                </a:solidFill>
                <a:effectLst/>
                <a:uLnTx/>
                <a:uFillTx/>
                <a:latin typeface="Calibri"/>
                <a:ea typeface="+mn-ea"/>
                <a:cs typeface="+mn-cs"/>
              </a:rPr>
              <a:t>Bu başvuru hak sahiplerine başvuru tarihinden itibaren 30 aylık süre içerisinde gelen Araştırma raporlarının sonuçlarını yorumlama ve ulusal aşamaya geçiş yapıp yapmama konusunda karar verme imkanı sağlamaktadır.</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600" b="0" i="0" u="none" strike="noStrike" kern="1200" cap="none" spc="0" normalizeH="0" baseline="0" noProof="0" dirty="0">
                <a:ln>
                  <a:noFill/>
                </a:ln>
                <a:solidFill>
                  <a:srgbClr val="002060"/>
                </a:solidFill>
                <a:effectLst/>
                <a:uLnTx/>
                <a:uFillTx/>
                <a:latin typeface="Calibri"/>
                <a:ea typeface="+mn-ea"/>
                <a:cs typeface="+mn-cs"/>
              </a:rPr>
              <a:t>Başvuru sahiplerine </a:t>
            </a:r>
            <a:r>
              <a:rPr kumimoji="0" lang="tr-TR" sz="1600" b="1" i="0" u="none" strike="noStrike" kern="1200" cap="none" spc="0" normalizeH="0" baseline="0" noProof="0" dirty="0">
                <a:ln>
                  <a:noFill/>
                </a:ln>
                <a:solidFill>
                  <a:srgbClr val="002060"/>
                </a:solidFill>
                <a:effectLst/>
                <a:uLnTx/>
                <a:uFillTx/>
                <a:latin typeface="Calibri"/>
                <a:ea typeface="+mn-ea"/>
                <a:cs typeface="+mn-cs"/>
              </a:rPr>
              <a:t>zaman ve maliyet tasarrufu </a:t>
            </a:r>
            <a:r>
              <a:rPr kumimoji="0" lang="tr-TR" sz="1600" b="0" i="0" u="none" strike="noStrike" kern="1200" cap="none" spc="0" normalizeH="0" baseline="0" noProof="0" dirty="0">
                <a:ln>
                  <a:noFill/>
                </a:ln>
                <a:solidFill>
                  <a:srgbClr val="002060"/>
                </a:solidFill>
                <a:effectLst/>
                <a:uLnTx/>
                <a:uFillTx/>
                <a:latin typeface="Calibri"/>
                <a:ea typeface="+mn-ea"/>
                <a:cs typeface="+mn-cs"/>
              </a:rPr>
              <a:t>sağlamaktadır.</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600" b="0" i="0" u="none" strike="noStrike" kern="1200" cap="none" spc="0" normalizeH="0" baseline="0" noProof="0" dirty="0">
                <a:ln>
                  <a:noFill/>
                </a:ln>
                <a:solidFill>
                  <a:srgbClr val="002060"/>
                </a:solidFill>
                <a:effectLst/>
                <a:uLnTx/>
                <a:uFillTx/>
                <a:latin typeface="Calibri"/>
                <a:ea typeface="+mn-ea"/>
                <a:cs typeface="+mn-cs"/>
              </a:rPr>
              <a:t>3 ve daha fazla sayıda ülkeye geçiş düşünülmesi halinde tavsiye edilebilecek bir başvuru çeşididir.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tr-TR" sz="1400" b="1" i="0" u="none" strike="noStrike" kern="1200" cap="none" spc="0" normalizeH="0" baseline="0" noProof="0" dirty="0">
              <a:ln>
                <a:noFill/>
              </a:ln>
              <a:solidFill>
                <a:srgbClr val="002060"/>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tr-TR" sz="1400" b="1" i="0" u="none" strike="noStrike" kern="1200" cap="none" spc="0" normalizeH="0" baseline="0" noProof="0" dirty="0">
              <a:ln>
                <a:noFill/>
              </a:ln>
              <a:solidFill>
                <a:srgbClr val="002060"/>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tr-TR" sz="1400" b="1" i="0" u="none" strike="noStrike" kern="1200" cap="none" spc="0" normalizeH="0" baseline="0" noProof="0" dirty="0">
              <a:ln>
                <a:noFill/>
              </a:ln>
              <a:solidFill>
                <a:srgbClr val="002060"/>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tr-TR" sz="1400" b="1" i="0" u="none" strike="noStrike" kern="1200" cap="none" spc="0" normalizeH="0" baseline="0" noProof="0" dirty="0">
              <a:ln>
                <a:noFill/>
              </a:ln>
              <a:solidFill>
                <a:srgbClr val="002060"/>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tr-TR" sz="1400" b="0" i="0" u="none" strike="noStrike" kern="1200" cap="none" spc="0" normalizeH="0" baseline="0" noProof="0" dirty="0">
              <a:ln>
                <a:noFill/>
              </a:ln>
              <a:solidFill>
                <a:srgbClr val="002060"/>
              </a:solidFill>
              <a:effectLst/>
              <a:uLnTx/>
              <a:uFillTx/>
              <a:latin typeface="Calibri"/>
              <a:ea typeface="+mn-ea"/>
              <a:cs typeface="+mn-cs"/>
            </a:endParaRPr>
          </a:p>
        </p:txBody>
      </p:sp>
      <p:pic>
        <p:nvPicPr>
          <p:cNvPr id="3" name="object 3">
            <a:extLst>
              <a:ext uri="{FF2B5EF4-FFF2-40B4-BE49-F238E27FC236}">
                <a16:creationId xmlns:a16="http://schemas.microsoft.com/office/drawing/2014/main" id="{8F79B4A4-BF11-3140-9F2B-E595FD1AA369}"/>
              </a:ext>
            </a:extLst>
          </p:cNvPr>
          <p:cNvPicPr/>
          <p:nvPr/>
        </p:nvPicPr>
        <p:blipFill>
          <a:blip r:embed="rId2" cstate="print"/>
          <a:stretch>
            <a:fillRect/>
          </a:stretch>
        </p:blipFill>
        <p:spPr>
          <a:xfrm>
            <a:off x="9905490" y="180914"/>
            <a:ext cx="1869949" cy="724915"/>
          </a:xfrm>
          <a:prstGeom prst="rect">
            <a:avLst/>
          </a:prstGeom>
        </p:spPr>
      </p:pic>
      <p:sp>
        <p:nvSpPr>
          <p:cNvPr id="4" name="object 4">
            <a:extLst>
              <a:ext uri="{FF2B5EF4-FFF2-40B4-BE49-F238E27FC236}">
                <a16:creationId xmlns:a16="http://schemas.microsoft.com/office/drawing/2014/main" id="{7CE9F69D-2AC7-5847-65E1-4E508F3452D0}"/>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grpSp>
        <p:nvGrpSpPr>
          <p:cNvPr id="5" name="Group 4">
            <a:extLst>
              <a:ext uri="{FF2B5EF4-FFF2-40B4-BE49-F238E27FC236}">
                <a16:creationId xmlns:a16="http://schemas.microsoft.com/office/drawing/2014/main" id="{91E7D91A-330A-B2CD-8C7F-FEDDDDC52295}"/>
              </a:ext>
            </a:extLst>
          </p:cNvPr>
          <p:cNvGrpSpPr/>
          <p:nvPr/>
        </p:nvGrpSpPr>
        <p:grpSpPr>
          <a:xfrm rot="21600000">
            <a:off x="1520732" y="1290592"/>
            <a:ext cx="362800" cy="531408"/>
            <a:chOff x="-195263" y="1609725"/>
            <a:chExt cx="504825" cy="2495550"/>
          </a:xfrm>
        </p:grpSpPr>
        <p:sp>
          <p:nvSpPr>
            <p:cNvPr id="6" name="Freeform 3">
              <a:extLst>
                <a:ext uri="{FF2B5EF4-FFF2-40B4-BE49-F238E27FC236}">
                  <a16:creationId xmlns:a16="http://schemas.microsoft.com/office/drawing/2014/main" id="{E5AA8381-233D-0B77-419C-B793D110666E}"/>
                </a:ext>
              </a:extLst>
            </p:cNvPr>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spTree>
    <p:extLst>
      <p:ext uri="{BB962C8B-B14F-4D97-AF65-F5344CB8AC3E}">
        <p14:creationId xmlns:p14="http://schemas.microsoft.com/office/powerpoint/2010/main" val="31256279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4">
            <a:extLst>
              <a:ext uri="{FF2B5EF4-FFF2-40B4-BE49-F238E27FC236}">
                <a16:creationId xmlns:a16="http://schemas.microsoft.com/office/drawing/2014/main" id="{6C27FD49-0E26-D3E9-3085-7608AB2B1047}"/>
              </a:ext>
            </a:extLst>
          </p:cNvPr>
          <p:cNvSpPr txBox="1"/>
          <p:nvPr/>
        </p:nvSpPr>
        <p:spPr>
          <a:xfrm>
            <a:off x="2034484" y="1311344"/>
            <a:ext cx="8156718" cy="1569660"/>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002060"/>
                </a:solidFill>
                <a:effectLst/>
                <a:uLnTx/>
                <a:uFillTx/>
                <a:latin typeface="Calibri"/>
                <a:ea typeface="+mn-ea"/>
                <a:cs typeface="+mn-cs"/>
              </a:rPr>
              <a:t>PCT BAŞVURU AKIŞ ŞEMASI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Resim 3">
            <a:extLst>
              <a:ext uri="{FF2B5EF4-FFF2-40B4-BE49-F238E27FC236}">
                <a16:creationId xmlns:a16="http://schemas.microsoft.com/office/drawing/2014/main" id="{57299106-8C86-94DA-F74D-4C599774729B}"/>
              </a:ext>
            </a:extLst>
          </p:cNvPr>
          <p:cNvPicPr>
            <a:picLocks noChangeAspect="1"/>
          </p:cNvPicPr>
          <p:nvPr/>
        </p:nvPicPr>
        <p:blipFill>
          <a:blip r:embed="rId2"/>
          <a:stretch>
            <a:fillRect/>
          </a:stretch>
        </p:blipFill>
        <p:spPr>
          <a:xfrm>
            <a:off x="2311234" y="1870241"/>
            <a:ext cx="8103833" cy="3573614"/>
          </a:xfrm>
          <a:prstGeom prst="rect">
            <a:avLst/>
          </a:prstGeom>
        </p:spPr>
      </p:pic>
      <p:pic>
        <p:nvPicPr>
          <p:cNvPr id="5" name="object 3">
            <a:extLst>
              <a:ext uri="{FF2B5EF4-FFF2-40B4-BE49-F238E27FC236}">
                <a16:creationId xmlns:a16="http://schemas.microsoft.com/office/drawing/2014/main" id="{3B42A38B-6B7E-A532-4EFF-0DE168918C98}"/>
              </a:ext>
            </a:extLst>
          </p:cNvPr>
          <p:cNvPicPr/>
          <p:nvPr/>
        </p:nvPicPr>
        <p:blipFill>
          <a:blip r:embed="rId3" cstate="print"/>
          <a:stretch>
            <a:fillRect/>
          </a:stretch>
        </p:blipFill>
        <p:spPr>
          <a:xfrm>
            <a:off x="9905490" y="180914"/>
            <a:ext cx="1869949" cy="724915"/>
          </a:xfrm>
          <a:prstGeom prst="rect">
            <a:avLst/>
          </a:prstGeom>
        </p:spPr>
      </p:pic>
      <p:sp>
        <p:nvSpPr>
          <p:cNvPr id="6" name="object 4">
            <a:extLst>
              <a:ext uri="{FF2B5EF4-FFF2-40B4-BE49-F238E27FC236}">
                <a16:creationId xmlns:a16="http://schemas.microsoft.com/office/drawing/2014/main" id="{24B47F6E-BBDF-D0D7-135E-8E22E3B6CC21}"/>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spTree>
    <p:extLst>
      <p:ext uri="{BB962C8B-B14F-4D97-AF65-F5344CB8AC3E}">
        <p14:creationId xmlns:p14="http://schemas.microsoft.com/office/powerpoint/2010/main" val="3665439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4">
            <a:extLst>
              <a:ext uri="{FF2B5EF4-FFF2-40B4-BE49-F238E27FC236}">
                <a16:creationId xmlns:a16="http://schemas.microsoft.com/office/drawing/2014/main" id="{5BE829F3-1805-D64E-897F-38E711B015AB}"/>
              </a:ext>
            </a:extLst>
          </p:cNvPr>
          <p:cNvSpPr txBox="1"/>
          <p:nvPr/>
        </p:nvSpPr>
        <p:spPr>
          <a:xfrm>
            <a:off x="2022376" y="1249255"/>
            <a:ext cx="8248541" cy="5139869"/>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a:ea typeface="+mn-ea"/>
                <a:cs typeface="+mn-cs"/>
              </a:rPr>
              <a:t>PCT ÜLKELERİ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Calibri"/>
                <a:ea typeface="+mn-ea"/>
                <a:cs typeface="+mn-cs"/>
              </a:rPr>
              <a:t>152 Ülkenin üye olduğu ve araştırma ve inceleme (isteğe bağlı) işlemlerinin tek bir kurum tarafından yapıldığı bir başvuru çeşididir.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Calibri"/>
                <a:ea typeface="+mn-ea"/>
                <a:cs typeface="+mn-cs"/>
              </a:rPr>
              <a:t>Başvuru işlemleri Türk Patent Kurumu aracılığıyla WIPO (Dünya Fikri Haklar Örgütü)’ya yapılmaktadır.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Calibri"/>
                <a:ea typeface="+mn-ea"/>
                <a:cs typeface="+mn-cs"/>
              </a:rPr>
              <a:t>Araştırma ve İnceleme işlemleri Avrupa Patent Ofisi (EPO) veya Türk Patent Kurumu seçilerek bu kurumlar tarafından gerçekleştirilmektedir.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Calibri"/>
                <a:ea typeface="+mn-ea"/>
                <a:cs typeface="+mn-cs"/>
              </a:rPr>
              <a:t>Bu başvuru sonrası tescil işlemi yapılmamaktadır.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Calibri"/>
                <a:ea typeface="+mn-ea"/>
                <a:cs typeface="+mn-cs"/>
              </a:rPr>
              <a:t>Bu başvuru ile başvuru tarihinden itibaren 30 aylık süre içerisinde gelen Araştırma raporlarının sonuçlarını yorumlama ve ulusal aşamaya geçiş yapıp yapmama konusunda karar verme imkanı bulunmaktadır.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Calibri"/>
                <a:ea typeface="+mn-ea"/>
                <a:cs typeface="+mn-cs"/>
              </a:rPr>
              <a:t>Başvuru sahiplerine zaman ve maliyet tasarrufu sağlamaktadır.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Calibri"/>
                <a:ea typeface="+mn-ea"/>
                <a:cs typeface="+mn-cs"/>
              </a:rPr>
              <a:t>3 ve daha fazla sayıda ülkeye geçiş düşünülmesi halinde tavsiye edilebilecek bir başvuru çeşididir.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Resim 3">
            <a:extLst>
              <a:ext uri="{FF2B5EF4-FFF2-40B4-BE49-F238E27FC236}">
                <a16:creationId xmlns:a16="http://schemas.microsoft.com/office/drawing/2014/main" id="{50DCB20B-46B5-E815-B160-3A819AFA7695}"/>
              </a:ext>
            </a:extLst>
          </p:cNvPr>
          <p:cNvPicPr>
            <a:picLocks noChangeAspect="1"/>
          </p:cNvPicPr>
          <p:nvPr/>
        </p:nvPicPr>
        <p:blipFill>
          <a:blip r:embed="rId2"/>
          <a:stretch>
            <a:fillRect/>
          </a:stretch>
        </p:blipFill>
        <p:spPr>
          <a:xfrm>
            <a:off x="2094384" y="1693011"/>
            <a:ext cx="8219256" cy="3744416"/>
          </a:xfrm>
          <a:prstGeom prst="rect">
            <a:avLst/>
          </a:prstGeom>
        </p:spPr>
      </p:pic>
      <p:pic>
        <p:nvPicPr>
          <p:cNvPr id="5" name="object 3">
            <a:extLst>
              <a:ext uri="{FF2B5EF4-FFF2-40B4-BE49-F238E27FC236}">
                <a16:creationId xmlns:a16="http://schemas.microsoft.com/office/drawing/2014/main" id="{AF2C7F5E-B810-CF5E-7EC5-38AC3E2F94FA}"/>
              </a:ext>
            </a:extLst>
          </p:cNvPr>
          <p:cNvPicPr/>
          <p:nvPr/>
        </p:nvPicPr>
        <p:blipFill>
          <a:blip r:embed="rId3" cstate="print"/>
          <a:stretch>
            <a:fillRect/>
          </a:stretch>
        </p:blipFill>
        <p:spPr>
          <a:xfrm>
            <a:off x="9905490" y="180914"/>
            <a:ext cx="1869949" cy="724915"/>
          </a:xfrm>
          <a:prstGeom prst="rect">
            <a:avLst/>
          </a:prstGeom>
        </p:spPr>
      </p:pic>
      <p:sp>
        <p:nvSpPr>
          <p:cNvPr id="6" name="object 4">
            <a:extLst>
              <a:ext uri="{FF2B5EF4-FFF2-40B4-BE49-F238E27FC236}">
                <a16:creationId xmlns:a16="http://schemas.microsoft.com/office/drawing/2014/main" id="{CCB9EEDC-9CFF-F550-FA3E-28740470C9DE}"/>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spTree>
    <p:extLst>
      <p:ext uri="{BB962C8B-B14F-4D97-AF65-F5344CB8AC3E}">
        <p14:creationId xmlns:p14="http://schemas.microsoft.com/office/powerpoint/2010/main" val="40890420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4">
            <a:extLst>
              <a:ext uri="{FF2B5EF4-FFF2-40B4-BE49-F238E27FC236}">
                <a16:creationId xmlns:a16="http://schemas.microsoft.com/office/drawing/2014/main" id="{6F4885EA-AEBF-EEDE-A4C4-A57279ED55C9}"/>
              </a:ext>
            </a:extLst>
          </p:cNvPr>
          <p:cNvSpPr txBox="1"/>
          <p:nvPr/>
        </p:nvSpPr>
        <p:spPr>
          <a:xfrm>
            <a:off x="2161657" y="988165"/>
            <a:ext cx="8156718" cy="5632311"/>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2000" b="1" u="none" strike="noStrike" kern="1200" cap="none" spc="0" normalizeH="0" baseline="0" noProof="0" dirty="0">
              <a:ln>
                <a:noFill/>
              </a:ln>
              <a:solidFill>
                <a:srgbClr val="00206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1" u="none" strike="noStrike" kern="1200" cap="none" spc="0" normalizeH="0" baseline="0" noProof="0" dirty="0">
                <a:ln>
                  <a:noFill/>
                </a:ln>
                <a:solidFill>
                  <a:srgbClr val="002060"/>
                </a:solidFill>
                <a:effectLst/>
                <a:uLnTx/>
                <a:uFillTx/>
                <a:latin typeface="Calibri"/>
                <a:ea typeface="+mn-ea"/>
                <a:cs typeface="+mn-cs"/>
              </a:rPr>
              <a:t>AVRUPA PATENT BAŞVURUSU (EPC)</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2000" b="1" u="none" strike="noStrike" kern="1200" cap="none" spc="0" normalizeH="0" baseline="0" noProof="0" dirty="0">
              <a:ln>
                <a:noFill/>
              </a:ln>
              <a:solidFill>
                <a:srgbClr val="002060"/>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u="none" strike="noStrike" kern="1200" cap="none" spc="0" normalizeH="0" baseline="0" noProof="0" dirty="0">
                <a:ln>
                  <a:noFill/>
                </a:ln>
                <a:solidFill>
                  <a:srgbClr val="002060"/>
                </a:solidFill>
                <a:effectLst/>
                <a:uLnTx/>
                <a:uFillTx/>
                <a:latin typeface="Calibri"/>
                <a:ea typeface="+mn-ea"/>
                <a:cs typeface="+mn-cs"/>
              </a:rPr>
              <a:t>38 Avrupa ülkesinin üye olduğu bir bölgesel başvuru çeşididir.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u="none" strike="noStrike" kern="1200" cap="none" spc="0" normalizeH="0" baseline="0" noProof="0" dirty="0">
              <a:ln>
                <a:noFill/>
              </a:ln>
              <a:solidFill>
                <a:srgbClr val="002060"/>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u="none" strike="noStrike" kern="1200" cap="none" spc="0" normalizeH="0" baseline="0" noProof="0" dirty="0">
                <a:ln>
                  <a:noFill/>
                </a:ln>
                <a:solidFill>
                  <a:srgbClr val="002060"/>
                </a:solidFill>
                <a:effectLst/>
                <a:uLnTx/>
                <a:uFillTx/>
                <a:latin typeface="Calibri"/>
                <a:ea typeface="+mn-ea"/>
                <a:cs typeface="+mn-cs"/>
              </a:rPr>
              <a:t>Başvuru, Araştırma, İnceleme ve Belge işlemlerinin hepsi tek bir kurum tarafından (Avrupa Patent Ofisi) yürütülür.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u="none" strike="noStrike" kern="1200" cap="none" spc="0" normalizeH="0" baseline="0" noProof="0" dirty="0">
              <a:ln>
                <a:noFill/>
              </a:ln>
              <a:solidFill>
                <a:srgbClr val="002060"/>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u="none" strike="noStrike" kern="1200" cap="none" spc="0" normalizeH="0" baseline="0" noProof="0" dirty="0">
                <a:ln>
                  <a:noFill/>
                </a:ln>
                <a:solidFill>
                  <a:srgbClr val="002060"/>
                </a:solidFill>
                <a:effectLst/>
                <a:uLnTx/>
                <a:uFillTx/>
                <a:latin typeface="Calibri"/>
                <a:ea typeface="+mn-ea"/>
                <a:cs typeface="+mn-cs"/>
              </a:rPr>
              <a:t>Belgeye bağlandıktan sonra ülkesel geçiş talebi (</a:t>
            </a:r>
            <a:r>
              <a:rPr kumimoji="0" lang="tr-TR" sz="1800" b="0" u="none" strike="noStrike" kern="1200" cap="none" spc="0" normalizeH="0" baseline="0" noProof="0" dirty="0" err="1">
                <a:ln>
                  <a:noFill/>
                </a:ln>
                <a:solidFill>
                  <a:srgbClr val="002060"/>
                </a:solidFill>
                <a:effectLst/>
                <a:uLnTx/>
                <a:uFillTx/>
                <a:latin typeface="Calibri"/>
                <a:ea typeface="+mn-ea"/>
                <a:cs typeface="+mn-cs"/>
              </a:rPr>
              <a:t>Validasyon</a:t>
            </a:r>
            <a:r>
              <a:rPr kumimoji="0" lang="tr-TR" sz="1800" b="0" u="none" strike="noStrike" kern="1200" cap="none" spc="0" normalizeH="0" baseline="0" noProof="0" dirty="0">
                <a:ln>
                  <a:noFill/>
                </a:ln>
                <a:solidFill>
                  <a:srgbClr val="002060"/>
                </a:solidFill>
                <a:effectLst/>
                <a:uLnTx/>
                <a:uFillTx/>
                <a:latin typeface="Calibri"/>
                <a:ea typeface="+mn-ea"/>
                <a:cs typeface="+mn-cs"/>
              </a:rPr>
              <a:t>) işlemi gereklidir.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u="none" strike="noStrike" kern="1200" cap="none" spc="0" normalizeH="0" baseline="0" noProof="0" dirty="0">
              <a:ln>
                <a:noFill/>
              </a:ln>
              <a:solidFill>
                <a:srgbClr val="002060"/>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u="none" strike="noStrike" kern="1200" cap="none" spc="0" normalizeH="0" baseline="0" noProof="0" dirty="0">
                <a:ln>
                  <a:noFill/>
                </a:ln>
                <a:solidFill>
                  <a:srgbClr val="002060"/>
                </a:solidFill>
                <a:effectLst/>
                <a:uLnTx/>
                <a:uFillTx/>
                <a:latin typeface="Calibri"/>
                <a:ea typeface="+mn-ea"/>
                <a:cs typeface="+mn-cs"/>
              </a:rPr>
              <a:t>Belge kararını bütün üye ülkeler tanımak </a:t>
            </a:r>
            <a:r>
              <a:rPr kumimoji="0" lang="tr-TR" sz="1800" b="0" u="sng" strike="noStrike" kern="1200" cap="none" spc="0" normalizeH="0" baseline="0" noProof="0" dirty="0">
                <a:ln>
                  <a:noFill/>
                </a:ln>
                <a:solidFill>
                  <a:srgbClr val="002060"/>
                </a:solidFill>
                <a:effectLst/>
                <a:uLnTx/>
                <a:uFillTx/>
                <a:latin typeface="Calibri"/>
                <a:ea typeface="+mn-ea"/>
                <a:cs typeface="+mn-cs"/>
              </a:rPr>
              <a:t>zorundadır</a:t>
            </a:r>
            <a:r>
              <a:rPr kumimoji="0" lang="tr-TR" sz="1800" b="0" u="none" strike="noStrike" kern="1200" cap="none" spc="0" normalizeH="0" baseline="0" noProof="0" dirty="0">
                <a:ln>
                  <a:noFill/>
                </a:ln>
                <a:solidFill>
                  <a:srgbClr val="002060"/>
                </a:solidFill>
                <a:effectLst/>
                <a:uLnTx/>
                <a:uFillTx/>
                <a:latin typeface="Calibri"/>
                <a:ea typeface="+mn-ea"/>
                <a:cs typeface="+mn-cs"/>
              </a:rPr>
              <a:t>. O yüzden başvurunun belgeye bağlanması halinde </a:t>
            </a:r>
            <a:r>
              <a:rPr kumimoji="0" lang="tr-TR" sz="1800" b="1" u="none" strike="noStrike" kern="1200" cap="none" spc="0" normalizeH="0" baseline="0" noProof="0" dirty="0">
                <a:ln>
                  <a:noFill/>
                </a:ln>
                <a:solidFill>
                  <a:srgbClr val="002060"/>
                </a:solidFill>
                <a:effectLst/>
                <a:uLnTx/>
                <a:uFillTx/>
                <a:latin typeface="Calibri"/>
                <a:ea typeface="+mn-ea"/>
                <a:cs typeface="+mn-cs"/>
              </a:rPr>
              <a:t>talep edilen üye ülkelerde</a:t>
            </a:r>
            <a:r>
              <a:rPr kumimoji="0" lang="tr-TR" sz="1800" b="0" u="none" strike="noStrike" kern="1200" cap="none" spc="0" normalizeH="0" baseline="0" noProof="0" dirty="0">
                <a:ln>
                  <a:noFill/>
                </a:ln>
                <a:solidFill>
                  <a:srgbClr val="002060"/>
                </a:solidFill>
                <a:effectLst/>
                <a:uLnTx/>
                <a:uFillTx/>
                <a:latin typeface="Calibri"/>
                <a:ea typeface="+mn-ea"/>
                <a:cs typeface="+mn-cs"/>
              </a:rPr>
              <a:t> koruma talep edilebilir.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u="none" strike="noStrike" kern="1200" cap="none" spc="0" normalizeH="0" baseline="0" noProof="0" dirty="0">
              <a:ln>
                <a:noFill/>
              </a:ln>
              <a:solidFill>
                <a:srgbClr val="002060"/>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u="none" strike="noStrike" kern="1200" cap="none" spc="0" normalizeH="0" baseline="0" noProof="0" dirty="0">
                <a:ln>
                  <a:noFill/>
                </a:ln>
                <a:solidFill>
                  <a:srgbClr val="002060"/>
                </a:solidFill>
                <a:effectLst/>
                <a:uLnTx/>
                <a:uFillTx/>
                <a:latin typeface="Calibri"/>
                <a:ea typeface="+mn-ea"/>
                <a:cs typeface="+mn-cs"/>
              </a:rPr>
              <a:t>Bu organizasyona üye olan ülkelerde koruma talep edilmesi halinde tercih edilebilecek bir başvuru çeşididir.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400" b="1" u="none" strike="noStrike" kern="1200" cap="none" spc="0" normalizeH="0" baseline="0" noProof="0" dirty="0">
              <a:ln>
                <a:noFill/>
              </a:ln>
              <a:solidFill>
                <a:srgbClr val="00206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400" b="1" u="none" strike="noStrike" kern="1200" cap="none" spc="0" normalizeH="0" baseline="0" noProof="0" dirty="0">
              <a:ln>
                <a:noFill/>
              </a:ln>
              <a:solidFill>
                <a:srgbClr val="00206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400" b="1" u="none" strike="noStrike" kern="1200" cap="none" spc="0" normalizeH="0" baseline="0" noProof="0" dirty="0">
              <a:ln>
                <a:noFill/>
              </a:ln>
              <a:solidFill>
                <a:srgbClr val="00206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400" b="1" u="none" strike="noStrike" kern="1200" cap="none" spc="0" normalizeH="0" baseline="0" noProof="0" dirty="0">
              <a:ln>
                <a:noFill/>
              </a:ln>
              <a:solidFill>
                <a:srgbClr val="00206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400" b="1" u="none" strike="noStrike" kern="1200" cap="none" spc="0" normalizeH="0" baseline="0" noProof="0" dirty="0">
              <a:ln>
                <a:noFill/>
              </a:ln>
              <a:solidFill>
                <a:srgbClr val="00206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400" b="0" u="none" strike="noStrike" kern="1200" cap="none" spc="0" normalizeH="0" baseline="0" noProof="0" dirty="0">
              <a:ln>
                <a:noFill/>
              </a:ln>
              <a:solidFill>
                <a:srgbClr val="002060"/>
              </a:solidFill>
              <a:effectLst/>
              <a:uLnTx/>
              <a:uFillTx/>
              <a:latin typeface="Calibri"/>
              <a:ea typeface="+mn-ea"/>
              <a:cs typeface="+mn-cs"/>
            </a:endParaRPr>
          </a:p>
        </p:txBody>
      </p:sp>
      <p:pic>
        <p:nvPicPr>
          <p:cNvPr id="4" name="Resim 3">
            <a:extLst>
              <a:ext uri="{FF2B5EF4-FFF2-40B4-BE49-F238E27FC236}">
                <a16:creationId xmlns:a16="http://schemas.microsoft.com/office/drawing/2014/main" id="{81BB895F-A453-95C4-65CC-308081F96983}"/>
              </a:ext>
            </a:extLst>
          </p:cNvPr>
          <p:cNvPicPr>
            <a:picLocks noChangeAspect="1"/>
          </p:cNvPicPr>
          <p:nvPr/>
        </p:nvPicPr>
        <p:blipFill>
          <a:blip r:embed="rId2"/>
          <a:stretch>
            <a:fillRect/>
          </a:stretch>
        </p:blipFill>
        <p:spPr>
          <a:xfrm>
            <a:off x="6240016" y="634726"/>
            <a:ext cx="2438971" cy="1223320"/>
          </a:xfrm>
          <a:prstGeom prst="rect">
            <a:avLst/>
          </a:prstGeom>
        </p:spPr>
      </p:pic>
      <p:pic>
        <p:nvPicPr>
          <p:cNvPr id="5" name="object 3">
            <a:extLst>
              <a:ext uri="{FF2B5EF4-FFF2-40B4-BE49-F238E27FC236}">
                <a16:creationId xmlns:a16="http://schemas.microsoft.com/office/drawing/2014/main" id="{3348B2C4-06ED-AFC6-A1E8-7ED3CFFFBC1C}"/>
              </a:ext>
            </a:extLst>
          </p:cNvPr>
          <p:cNvPicPr/>
          <p:nvPr/>
        </p:nvPicPr>
        <p:blipFill>
          <a:blip r:embed="rId3" cstate="print"/>
          <a:stretch>
            <a:fillRect/>
          </a:stretch>
        </p:blipFill>
        <p:spPr>
          <a:xfrm>
            <a:off x="9905490" y="180914"/>
            <a:ext cx="1869949" cy="724915"/>
          </a:xfrm>
          <a:prstGeom prst="rect">
            <a:avLst/>
          </a:prstGeom>
        </p:spPr>
      </p:pic>
      <p:sp>
        <p:nvSpPr>
          <p:cNvPr id="6" name="object 4">
            <a:extLst>
              <a:ext uri="{FF2B5EF4-FFF2-40B4-BE49-F238E27FC236}">
                <a16:creationId xmlns:a16="http://schemas.microsoft.com/office/drawing/2014/main" id="{C5ECC21E-0B8B-00DC-DC31-2C6B8F8EC309}"/>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grpSp>
        <p:nvGrpSpPr>
          <p:cNvPr id="7" name="Group 4">
            <a:extLst>
              <a:ext uri="{FF2B5EF4-FFF2-40B4-BE49-F238E27FC236}">
                <a16:creationId xmlns:a16="http://schemas.microsoft.com/office/drawing/2014/main" id="{C267B70F-6FB5-E696-8BEE-B0DD84860118}"/>
              </a:ext>
            </a:extLst>
          </p:cNvPr>
          <p:cNvGrpSpPr/>
          <p:nvPr/>
        </p:nvGrpSpPr>
        <p:grpSpPr>
          <a:xfrm rot="21600000">
            <a:off x="1798857" y="1148352"/>
            <a:ext cx="362800" cy="531408"/>
            <a:chOff x="-195263" y="1609725"/>
            <a:chExt cx="504825" cy="2495550"/>
          </a:xfrm>
        </p:grpSpPr>
        <p:sp>
          <p:nvSpPr>
            <p:cNvPr id="8" name="Freeform 3">
              <a:extLst>
                <a:ext uri="{FF2B5EF4-FFF2-40B4-BE49-F238E27FC236}">
                  <a16:creationId xmlns:a16="http://schemas.microsoft.com/office/drawing/2014/main" id="{61D47E14-76BF-672A-11DC-D81EC104814F}"/>
                </a:ext>
              </a:extLst>
            </p:cNvPr>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spTree>
    <p:extLst>
      <p:ext uri="{BB962C8B-B14F-4D97-AF65-F5344CB8AC3E}">
        <p14:creationId xmlns:p14="http://schemas.microsoft.com/office/powerpoint/2010/main" val="3959682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id="{626C877C-AE2A-2B5C-B9D1-874C28E2660E}"/>
              </a:ext>
            </a:extLst>
          </p:cNvPr>
          <p:cNvSpPr txBox="1"/>
          <p:nvPr/>
        </p:nvSpPr>
        <p:spPr>
          <a:xfrm>
            <a:off x="699797" y="972787"/>
            <a:ext cx="11206064" cy="2987356"/>
          </a:xfrm>
          <a:prstGeom prst="rect">
            <a:avLst/>
          </a:prstGeom>
        </p:spPr>
        <p:txBody>
          <a:bodyPr vert="horz" wrap="square" lIns="0" tIns="164465" rIns="0" bIns="0" rtlCol="0">
            <a:spAutoFit/>
          </a:bodyPr>
          <a:lstStyle/>
          <a:p>
            <a:pPr marL="12700">
              <a:lnSpc>
                <a:spcPct val="100000"/>
              </a:lnSpc>
              <a:spcBef>
                <a:spcPts val="1295"/>
              </a:spcBef>
            </a:pPr>
            <a:r>
              <a:rPr sz="2800" b="1" spc="-5" dirty="0">
                <a:solidFill>
                  <a:srgbClr val="293878"/>
                </a:solidFill>
                <a:latin typeface="Calibri"/>
                <a:cs typeface="Calibri"/>
              </a:rPr>
              <a:t>6769 Sayılı SMK MADDE 82</a:t>
            </a:r>
            <a:r>
              <a:rPr lang="tr-TR" sz="2800" b="1" spc="-5" dirty="0">
                <a:solidFill>
                  <a:srgbClr val="293878"/>
                </a:solidFill>
                <a:latin typeface="Calibri"/>
                <a:cs typeface="Calibri"/>
              </a:rPr>
              <a:t> (1)</a:t>
            </a:r>
            <a:endParaRPr sz="2800" b="1" spc="-5" dirty="0">
              <a:solidFill>
                <a:srgbClr val="293878"/>
              </a:solidFill>
              <a:latin typeface="Calibri"/>
              <a:cs typeface="Calibri"/>
            </a:endParaRPr>
          </a:p>
          <a:p>
            <a:pPr marL="12700" marR="534670" indent="-392430">
              <a:spcBef>
                <a:spcPts val="1295"/>
              </a:spcBef>
              <a:buAutoNum type="arabicParenBoth"/>
              <a:tabLst>
                <a:tab pos="392430" algn="l"/>
              </a:tabLst>
            </a:pPr>
            <a:r>
              <a:rPr sz="2800" spc="-5" dirty="0">
                <a:solidFill>
                  <a:srgbClr val="293878"/>
                </a:solidFill>
                <a:latin typeface="Calibri"/>
                <a:cs typeface="Calibri"/>
              </a:rPr>
              <a:t>Teknolojinin her alanındaki </a:t>
            </a:r>
            <a:r>
              <a:rPr sz="2800" spc="-5" dirty="0" err="1">
                <a:solidFill>
                  <a:srgbClr val="293878"/>
                </a:solidFill>
                <a:latin typeface="Calibri"/>
                <a:cs typeface="Calibri"/>
              </a:rPr>
              <a:t>buluşlara</a:t>
            </a:r>
            <a:r>
              <a:rPr sz="2800" spc="-5" dirty="0">
                <a:solidFill>
                  <a:srgbClr val="293878"/>
                </a:solidFill>
                <a:latin typeface="Calibri"/>
                <a:cs typeface="Calibri"/>
              </a:rPr>
              <a:t> </a:t>
            </a:r>
            <a:endParaRPr lang="tr-TR" sz="2800" spc="-5" dirty="0">
              <a:solidFill>
                <a:srgbClr val="293878"/>
              </a:solidFill>
              <a:latin typeface="Calibri"/>
              <a:cs typeface="Calibri"/>
            </a:endParaRPr>
          </a:p>
          <a:p>
            <a:pPr marR="534670">
              <a:spcBef>
                <a:spcPts val="1295"/>
              </a:spcBef>
              <a:tabLst>
                <a:tab pos="392430" algn="l"/>
              </a:tabLst>
            </a:pPr>
            <a:r>
              <a:rPr lang="tr-TR" sz="2800" spc="-5" dirty="0">
                <a:solidFill>
                  <a:srgbClr val="293878"/>
                </a:solidFill>
                <a:latin typeface="Calibri"/>
                <a:cs typeface="Calibri"/>
              </a:rPr>
              <a:t>	</a:t>
            </a:r>
            <a:r>
              <a:rPr sz="2800" b="1" spc="-5" dirty="0">
                <a:solidFill>
                  <a:srgbClr val="293878"/>
                </a:solidFill>
                <a:latin typeface="Calibri"/>
                <a:cs typeface="Calibri"/>
              </a:rPr>
              <a:t>YENİ OLMASI</a:t>
            </a:r>
            <a:r>
              <a:rPr sz="2800" spc="-5" dirty="0">
                <a:solidFill>
                  <a:srgbClr val="293878"/>
                </a:solidFill>
                <a:latin typeface="Calibri"/>
                <a:cs typeface="Calibri"/>
              </a:rPr>
              <a:t>, </a:t>
            </a:r>
            <a:endParaRPr lang="tr-TR" sz="2800" spc="-5" dirty="0">
              <a:solidFill>
                <a:srgbClr val="293878"/>
              </a:solidFill>
              <a:latin typeface="Calibri"/>
              <a:cs typeface="Calibri"/>
            </a:endParaRPr>
          </a:p>
          <a:p>
            <a:pPr marR="534670">
              <a:spcBef>
                <a:spcPts val="1295"/>
              </a:spcBef>
              <a:tabLst>
                <a:tab pos="392430" algn="l"/>
              </a:tabLst>
            </a:pPr>
            <a:r>
              <a:rPr lang="tr-TR" sz="2800" spc="-5" dirty="0">
                <a:solidFill>
                  <a:srgbClr val="293878"/>
                </a:solidFill>
                <a:latin typeface="Calibri"/>
                <a:cs typeface="Calibri"/>
              </a:rPr>
              <a:t>	</a:t>
            </a:r>
            <a:r>
              <a:rPr sz="2800" b="1" spc="-5" dirty="0">
                <a:solidFill>
                  <a:srgbClr val="293878"/>
                </a:solidFill>
                <a:latin typeface="Calibri"/>
                <a:cs typeface="Calibri"/>
              </a:rPr>
              <a:t>BULUŞ  BASAMAĞI </a:t>
            </a:r>
            <a:r>
              <a:rPr sz="2800" spc="-5" dirty="0">
                <a:solidFill>
                  <a:srgbClr val="293878"/>
                </a:solidFill>
                <a:latin typeface="Calibri"/>
                <a:cs typeface="Calibri"/>
              </a:rPr>
              <a:t>İÇERMESİ ve </a:t>
            </a:r>
            <a:endParaRPr lang="tr-TR" sz="2800" spc="-5" dirty="0">
              <a:solidFill>
                <a:srgbClr val="293878"/>
              </a:solidFill>
              <a:latin typeface="Calibri"/>
              <a:cs typeface="Calibri"/>
            </a:endParaRPr>
          </a:p>
          <a:p>
            <a:pPr marR="534670">
              <a:spcBef>
                <a:spcPts val="1295"/>
              </a:spcBef>
              <a:tabLst>
                <a:tab pos="392430" algn="l"/>
              </a:tabLst>
            </a:pPr>
            <a:r>
              <a:rPr lang="tr-TR" sz="2800" spc="-5" dirty="0">
                <a:solidFill>
                  <a:srgbClr val="293878"/>
                </a:solidFill>
                <a:latin typeface="Calibri"/>
                <a:cs typeface="Calibri"/>
              </a:rPr>
              <a:t>	</a:t>
            </a:r>
            <a:r>
              <a:rPr sz="2800" b="1" spc="-5" dirty="0">
                <a:solidFill>
                  <a:srgbClr val="293878"/>
                </a:solidFill>
                <a:latin typeface="Calibri"/>
                <a:cs typeface="Calibri"/>
              </a:rPr>
              <a:t>SANAYİYE UYGULANABİLİR </a:t>
            </a:r>
            <a:r>
              <a:rPr sz="2800" spc="-5" dirty="0">
                <a:solidFill>
                  <a:srgbClr val="293878"/>
                </a:solidFill>
                <a:latin typeface="Calibri"/>
                <a:cs typeface="Calibri"/>
              </a:rPr>
              <a:t>OLMASI  şartıyla patent </a:t>
            </a:r>
            <a:r>
              <a:rPr sz="2800" spc="-5" dirty="0" err="1">
                <a:solidFill>
                  <a:srgbClr val="293878"/>
                </a:solidFill>
                <a:latin typeface="Calibri"/>
                <a:cs typeface="Calibri"/>
              </a:rPr>
              <a:t>verilir</a:t>
            </a:r>
            <a:r>
              <a:rPr lang="tr-TR" sz="2800" spc="-5" dirty="0">
                <a:solidFill>
                  <a:srgbClr val="293878"/>
                </a:solidFill>
                <a:latin typeface="Calibri"/>
                <a:cs typeface="Calibri"/>
              </a:rPr>
              <a:t>.</a:t>
            </a:r>
            <a:endParaRPr sz="2800" spc="-5" dirty="0">
              <a:solidFill>
                <a:srgbClr val="293878"/>
              </a:solidFill>
              <a:latin typeface="Calibri"/>
              <a:cs typeface="Calibri"/>
            </a:endParaRPr>
          </a:p>
        </p:txBody>
      </p:sp>
      <p:sp>
        <p:nvSpPr>
          <p:cNvPr id="9" name="Metin kutusu 8">
            <a:extLst>
              <a:ext uri="{FF2B5EF4-FFF2-40B4-BE49-F238E27FC236}">
                <a16:creationId xmlns:a16="http://schemas.microsoft.com/office/drawing/2014/main" id="{319E9027-6BF4-147A-7D65-AF36DF02D4C6}"/>
              </a:ext>
            </a:extLst>
          </p:cNvPr>
          <p:cNvSpPr txBox="1"/>
          <p:nvPr/>
        </p:nvSpPr>
        <p:spPr>
          <a:xfrm>
            <a:off x="606491" y="557577"/>
            <a:ext cx="9008997" cy="800219"/>
          </a:xfrm>
          <a:prstGeom prst="rect">
            <a:avLst/>
          </a:prstGeom>
          <a:noFill/>
        </p:spPr>
        <p:txBody>
          <a:bodyPr wrap="square">
            <a:spAutoFit/>
          </a:bodyPr>
          <a:lstStyle/>
          <a:p>
            <a:r>
              <a:rPr lang="tr-TR" sz="2800" b="1" spc="-5" dirty="0">
                <a:solidFill>
                  <a:srgbClr val="293878"/>
                </a:solidFill>
                <a:latin typeface="Calibri"/>
                <a:cs typeface="Calibri"/>
              </a:rPr>
              <a:t>Yenilik, Buluş Basamağı ve Sanayiye Uygulanabilirlik</a:t>
            </a:r>
          </a:p>
          <a:p>
            <a:endParaRPr lang="tr-TR" dirty="0"/>
          </a:p>
        </p:txBody>
      </p:sp>
      <p:sp>
        <p:nvSpPr>
          <p:cNvPr id="10" name="object 2">
            <a:extLst>
              <a:ext uri="{FF2B5EF4-FFF2-40B4-BE49-F238E27FC236}">
                <a16:creationId xmlns:a16="http://schemas.microsoft.com/office/drawing/2014/main" id="{6B5F97F8-0AC7-0EE7-E05A-6E8FBAD4B7A7}"/>
              </a:ext>
            </a:extLst>
          </p:cNvPr>
          <p:cNvSpPr/>
          <p:nvPr/>
        </p:nvSpPr>
        <p:spPr>
          <a:xfrm>
            <a:off x="379445" y="591364"/>
            <a:ext cx="227329" cy="492759"/>
          </a:xfrm>
          <a:custGeom>
            <a:avLst/>
            <a:gdLst/>
            <a:ahLst/>
            <a:cxnLst/>
            <a:rect l="l" t="t" r="r" b="b"/>
            <a:pathLst>
              <a:path w="227329" h="492760">
                <a:moveTo>
                  <a:pt x="227076" y="0"/>
                </a:moveTo>
                <a:lnTo>
                  <a:pt x="0" y="0"/>
                </a:lnTo>
                <a:lnTo>
                  <a:pt x="0" y="492239"/>
                </a:lnTo>
                <a:lnTo>
                  <a:pt x="227076" y="492239"/>
                </a:lnTo>
                <a:lnTo>
                  <a:pt x="227076" y="0"/>
                </a:lnTo>
                <a:close/>
              </a:path>
            </a:pathLst>
          </a:custGeom>
          <a:solidFill>
            <a:srgbClr val="293878"/>
          </a:solidFill>
        </p:spPr>
        <p:txBody>
          <a:bodyPr wrap="square" lIns="0" tIns="0" rIns="0" bIns="0" rtlCol="0"/>
          <a:lstStyle/>
          <a:p>
            <a:endParaRPr/>
          </a:p>
        </p:txBody>
      </p:sp>
      <p:pic>
        <p:nvPicPr>
          <p:cNvPr id="11" name="object 3">
            <a:extLst>
              <a:ext uri="{FF2B5EF4-FFF2-40B4-BE49-F238E27FC236}">
                <a16:creationId xmlns:a16="http://schemas.microsoft.com/office/drawing/2014/main" id="{0EFE8451-43DB-EE66-74D2-D1E851986D44}"/>
              </a:ext>
            </a:extLst>
          </p:cNvPr>
          <p:cNvPicPr/>
          <p:nvPr/>
        </p:nvPicPr>
        <p:blipFill>
          <a:blip r:embed="rId2" cstate="print"/>
          <a:stretch>
            <a:fillRect/>
          </a:stretch>
        </p:blipFill>
        <p:spPr>
          <a:xfrm>
            <a:off x="9905490" y="180914"/>
            <a:ext cx="1869949" cy="724915"/>
          </a:xfrm>
          <a:prstGeom prst="rect">
            <a:avLst/>
          </a:prstGeom>
        </p:spPr>
      </p:pic>
      <p:sp>
        <p:nvSpPr>
          <p:cNvPr id="12" name="object 4">
            <a:extLst>
              <a:ext uri="{FF2B5EF4-FFF2-40B4-BE49-F238E27FC236}">
                <a16:creationId xmlns:a16="http://schemas.microsoft.com/office/drawing/2014/main" id="{86E7932A-C77F-DA26-9FF0-859D90CA765E}"/>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spTree>
    <p:extLst>
      <p:ext uri="{BB962C8B-B14F-4D97-AF65-F5344CB8AC3E}">
        <p14:creationId xmlns:p14="http://schemas.microsoft.com/office/powerpoint/2010/main" val="5428582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4">
            <a:extLst>
              <a:ext uri="{FF2B5EF4-FFF2-40B4-BE49-F238E27FC236}">
                <a16:creationId xmlns:a16="http://schemas.microsoft.com/office/drawing/2014/main" id="{3937E1EF-EAEC-919D-AAEA-E2C9D591B3CA}"/>
              </a:ext>
            </a:extLst>
          </p:cNvPr>
          <p:cNvSpPr txBox="1"/>
          <p:nvPr/>
        </p:nvSpPr>
        <p:spPr>
          <a:xfrm>
            <a:off x="1783869" y="920621"/>
            <a:ext cx="8280920" cy="1384995"/>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object 3">
            <a:extLst>
              <a:ext uri="{FF2B5EF4-FFF2-40B4-BE49-F238E27FC236}">
                <a16:creationId xmlns:a16="http://schemas.microsoft.com/office/drawing/2014/main" id="{63067BEC-D3FC-DA42-73B9-C558FD47A4E5}"/>
              </a:ext>
            </a:extLst>
          </p:cNvPr>
          <p:cNvPicPr/>
          <p:nvPr/>
        </p:nvPicPr>
        <p:blipFill>
          <a:blip r:embed="rId2" cstate="print"/>
          <a:stretch>
            <a:fillRect/>
          </a:stretch>
        </p:blipFill>
        <p:spPr>
          <a:xfrm>
            <a:off x="9905490" y="180914"/>
            <a:ext cx="1869949" cy="724915"/>
          </a:xfrm>
          <a:prstGeom prst="rect">
            <a:avLst/>
          </a:prstGeom>
        </p:spPr>
      </p:pic>
      <p:sp>
        <p:nvSpPr>
          <p:cNvPr id="6" name="object 4">
            <a:extLst>
              <a:ext uri="{FF2B5EF4-FFF2-40B4-BE49-F238E27FC236}">
                <a16:creationId xmlns:a16="http://schemas.microsoft.com/office/drawing/2014/main" id="{A4519CCF-9888-00EF-0BB4-EB4F2BF6E597}"/>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pic>
        <p:nvPicPr>
          <p:cNvPr id="1026" name="Picture 2" descr="The EPO at a glance | epo.org">
            <a:extLst>
              <a:ext uri="{FF2B5EF4-FFF2-40B4-BE49-F238E27FC236}">
                <a16:creationId xmlns:a16="http://schemas.microsoft.com/office/drawing/2014/main" id="{3E0C0EA1-2C81-9BB7-747E-4D19FC946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688" y="1208015"/>
            <a:ext cx="7633982" cy="4294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9033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4">
            <a:extLst>
              <a:ext uri="{FF2B5EF4-FFF2-40B4-BE49-F238E27FC236}">
                <a16:creationId xmlns:a16="http://schemas.microsoft.com/office/drawing/2014/main" id="{77A30FF0-1676-A1D5-CEE6-9AC95AF37B10}"/>
              </a:ext>
            </a:extLst>
          </p:cNvPr>
          <p:cNvSpPr txBox="1"/>
          <p:nvPr/>
        </p:nvSpPr>
        <p:spPr>
          <a:xfrm>
            <a:off x="2382770" y="1603861"/>
            <a:ext cx="8176533" cy="523220"/>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002060"/>
                </a:solidFill>
                <a:effectLst/>
                <a:uLnTx/>
                <a:uFillTx/>
                <a:latin typeface="Calibri"/>
                <a:ea typeface="+mn-ea"/>
                <a:cs typeface="+mn-cs"/>
              </a:rPr>
              <a:t>AVRUPA PATENT BAŞVURU SÜREÇ TABLOSU</a:t>
            </a:r>
            <a:endParaRPr kumimoji="0" lang="tr-TR" sz="2400" b="1" i="0" u="none" strike="noStrike" kern="1200" cap="none" spc="0" normalizeH="0" baseline="0" noProof="0" dirty="0">
              <a:ln>
                <a:noFill/>
              </a:ln>
              <a:solidFill>
                <a:srgbClr val="002060"/>
              </a:solidFill>
              <a:effectLst/>
              <a:uLnTx/>
              <a:uFillTx/>
              <a:latin typeface="Calibri"/>
              <a:ea typeface="+mn-ea"/>
              <a:cs typeface="+mn-cs"/>
            </a:endParaRPr>
          </a:p>
        </p:txBody>
      </p:sp>
      <p:pic>
        <p:nvPicPr>
          <p:cNvPr id="3" name="Resim 2">
            <a:extLst>
              <a:ext uri="{FF2B5EF4-FFF2-40B4-BE49-F238E27FC236}">
                <a16:creationId xmlns:a16="http://schemas.microsoft.com/office/drawing/2014/main" id="{FFAC14F4-D51E-2DD4-EE9B-6489A953CFEC}"/>
              </a:ext>
            </a:extLst>
          </p:cNvPr>
          <p:cNvPicPr>
            <a:picLocks noChangeAspect="1"/>
          </p:cNvPicPr>
          <p:nvPr/>
        </p:nvPicPr>
        <p:blipFill>
          <a:blip r:embed="rId2"/>
          <a:stretch>
            <a:fillRect/>
          </a:stretch>
        </p:blipFill>
        <p:spPr>
          <a:xfrm>
            <a:off x="1909762" y="2510939"/>
            <a:ext cx="8372475" cy="2743200"/>
          </a:xfrm>
          <a:prstGeom prst="rect">
            <a:avLst/>
          </a:prstGeom>
        </p:spPr>
      </p:pic>
      <p:pic>
        <p:nvPicPr>
          <p:cNvPr id="4" name="object 3">
            <a:extLst>
              <a:ext uri="{FF2B5EF4-FFF2-40B4-BE49-F238E27FC236}">
                <a16:creationId xmlns:a16="http://schemas.microsoft.com/office/drawing/2014/main" id="{EC414598-1EF1-C7A7-40B7-8B397DDA300E}"/>
              </a:ext>
            </a:extLst>
          </p:cNvPr>
          <p:cNvPicPr/>
          <p:nvPr/>
        </p:nvPicPr>
        <p:blipFill>
          <a:blip r:embed="rId3" cstate="print"/>
          <a:stretch>
            <a:fillRect/>
          </a:stretch>
        </p:blipFill>
        <p:spPr>
          <a:xfrm>
            <a:off x="9905490" y="180914"/>
            <a:ext cx="1869949" cy="724915"/>
          </a:xfrm>
          <a:prstGeom prst="rect">
            <a:avLst/>
          </a:prstGeom>
        </p:spPr>
      </p:pic>
      <p:sp>
        <p:nvSpPr>
          <p:cNvPr id="5" name="object 4">
            <a:extLst>
              <a:ext uri="{FF2B5EF4-FFF2-40B4-BE49-F238E27FC236}">
                <a16:creationId xmlns:a16="http://schemas.microsoft.com/office/drawing/2014/main" id="{C246C8A6-D8CB-3285-E7A0-C7F47FEFDB17}"/>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spTree>
    <p:extLst>
      <p:ext uri="{BB962C8B-B14F-4D97-AF65-F5344CB8AC3E}">
        <p14:creationId xmlns:p14="http://schemas.microsoft.com/office/powerpoint/2010/main" val="18634355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4">
            <a:extLst>
              <a:ext uri="{FF2B5EF4-FFF2-40B4-BE49-F238E27FC236}">
                <a16:creationId xmlns:a16="http://schemas.microsoft.com/office/drawing/2014/main" id="{531C25F9-6B0A-D875-48AC-195775147C8C}"/>
              </a:ext>
            </a:extLst>
          </p:cNvPr>
          <p:cNvSpPr txBox="1"/>
          <p:nvPr/>
        </p:nvSpPr>
        <p:spPr>
          <a:xfrm>
            <a:off x="1971729" y="1736229"/>
            <a:ext cx="8248541" cy="3385542"/>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002060"/>
                </a:solidFill>
                <a:effectLst/>
                <a:uLnTx/>
                <a:uFillTx/>
                <a:latin typeface="Calibri"/>
                <a:ea typeface="+mn-ea"/>
                <a:cs typeface="+mn-cs"/>
              </a:rPr>
              <a:t>ÜLKESEL BAŞVURU</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Bu başvuru türü ülkelere teker teker müracaat yapılması anlamına gelmektedir.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Birkaç ülkeye müracaat düşünülmesi durumunda tavsiye edilmektedir.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Her ülke için araştırma, inceleme gibi ücretler ayrı ayrı ödenmesi gerektiğinden çok sayıda ülkede yapılması planlanan müracaatlar için tavsiye edilmemektedir. Çünkü bu şekilde bir yöntem maliyetleri ciddi oranda arttırabilmektedir.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Çok sayıda ülkede koruma talep edilmesi durumunda maliyetleri oldukça düşüren uluslararası ve bölgesel başvuru çeşitleri bulunmaktadır.  (PCT, EPC gibi)</a:t>
            </a:r>
          </a:p>
        </p:txBody>
      </p:sp>
      <p:pic>
        <p:nvPicPr>
          <p:cNvPr id="3" name="object 3">
            <a:extLst>
              <a:ext uri="{FF2B5EF4-FFF2-40B4-BE49-F238E27FC236}">
                <a16:creationId xmlns:a16="http://schemas.microsoft.com/office/drawing/2014/main" id="{C617752B-EA7C-A89F-B165-F642172411CF}"/>
              </a:ext>
            </a:extLst>
          </p:cNvPr>
          <p:cNvPicPr/>
          <p:nvPr/>
        </p:nvPicPr>
        <p:blipFill>
          <a:blip r:embed="rId2" cstate="print"/>
          <a:stretch>
            <a:fillRect/>
          </a:stretch>
        </p:blipFill>
        <p:spPr>
          <a:xfrm>
            <a:off x="9905490" y="180914"/>
            <a:ext cx="1869949" cy="724915"/>
          </a:xfrm>
          <a:prstGeom prst="rect">
            <a:avLst/>
          </a:prstGeom>
        </p:spPr>
      </p:pic>
      <p:sp>
        <p:nvSpPr>
          <p:cNvPr id="4" name="object 4">
            <a:extLst>
              <a:ext uri="{FF2B5EF4-FFF2-40B4-BE49-F238E27FC236}">
                <a16:creationId xmlns:a16="http://schemas.microsoft.com/office/drawing/2014/main" id="{A00CEC6C-E51B-3B40-D2E3-987C234F0431}"/>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grpSp>
        <p:nvGrpSpPr>
          <p:cNvPr id="5" name="Group 4">
            <a:extLst>
              <a:ext uri="{FF2B5EF4-FFF2-40B4-BE49-F238E27FC236}">
                <a16:creationId xmlns:a16="http://schemas.microsoft.com/office/drawing/2014/main" id="{110DF9CA-DBAA-420E-B6CC-3F1C9862E4B1}"/>
              </a:ext>
            </a:extLst>
          </p:cNvPr>
          <p:cNvGrpSpPr/>
          <p:nvPr/>
        </p:nvGrpSpPr>
        <p:grpSpPr>
          <a:xfrm rot="21600000">
            <a:off x="1608929" y="1656352"/>
            <a:ext cx="362800" cy="531408"/>
            <a:chOff x="-195263" y="1609725"/>
            <a:chExt cx="504825" cy="2495550"/>
          </a:xfrm>
        </p:grpSpPr>
        <p:sp>
          <p:nvSpPr>
            <p:cNvPr id="6" name="Freeform 3">
              <a:extLst>
                <a:ext uri="{FF2B5EF4-FFF2-40B4-BE49-F238E27FC236}">
                  <a16:creationId xmlns:a16="http://schemas.microsoft.com/office/drawing/2014/main" id="{2C10F8C0-577F-62C2-93DD-9738C4EDD6CA}"/>
                </a:ext>
              </a:extLst>
            </p:cNvPr>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spTree>
    <p:extLst>
      <p:ext uri="{BB962C8B-B14F-4D97-AF65-F5344CB8AC3E}">
        <p14:creationId xmlns:p14="http://schemas.microsoft.com/office/powerpoint/2010/main" val="27262497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67E95-621E-6461-3F74-86C959CAB08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A858C60-CC97-9FE9-7F41-21A591FA3B2D}"/>
              </a:ext>
            </a:extLst>
          </p:cNvPr>
          <p:cNvSpPr/>
          <p:nvPr/>
        </p:nvSpPr>
        <p:spPr>
          <a:xfrm>
            <a:off x="10173082" y="2211070"/>
            <a:ext cx="454659" cy="2246630"/>
          </a:xfrm>
          <a:custGeom>
            <a:avLst/>
            <a:gdLst/>
            <a:ahLst/>
            <a:cxnLst/>
            <a:rect l="l" t="t" r="r" b="b"/>
            <a:pathLst>
              <a:path w="454659" h="2246629">
                <a:moveTo>
                  <a:pt x="454151" y="0"/>
                </a:moveTo>
                <a:lnTo>
                  <a:pt x="0" y="0"/>
                </a:lnTo>
                <a:lnTo>
                  <a:pt x="0" y="2246375"/>
                </a:lnTo>
                <a:lnTo>
                  <a:pt x="454151" y="2246375"/>
                </a:lnTo>
                <a:lnTo>
                  <a:pt x="454151" y="0"/>
                </a:lnTo>
                <a:close/>
              </a:path>
            </a:pathLst>
          </a:custGeom>
          <a:solidFill>
            <a:srgbClr val="293878"/>
          </a:solidFill>
        </p:spPr>
        <p:txBody>
          <a:bodyPr wrap="square" lIns="0" tIns="0" rIns="0" bIns="0" rtlCol="0"/>
          <a:lstStyle/>
          <a:p>
            <a:endParaRPr/>
          </a:p>
        </p:txBody>
      </p:sp>
      <p:sp>
        <p:nvSpPr>
          <p:cNvPr id="3" name="object 3">
            <a:extLst>
              <a:ext uri="{FF2B5EF4-FFF2-40B4-BE49-F238E27FC236}">
                <a16:creationId xmlns:a16="http://schemas.microsoft.com/office/drawing/2014/main" id="{2AAF02F0-38DB-E3BA-F059-FFAF562754F1}"/>
              </a:ext>
            </a:extLst>
          </p:cNvPr>
          <p:cNvSpPr/>
          <p:nvPr/>
        </p:nvSpPr>
        <p:spPr>
          <a:xfrm>
            <a:off x="2418425" y="2805545"/>
            <a:ext cx="1115695" cy="86995"/>
          </a:xfrm>
          <a:custGeom>
            <a:avLst/>
            <a:gdLst/>
            <a:ahLst/>
            <a:cxnLst/>
            <a:rect l="l" t="t" r="r" b="b"/>
            <a:pathLst>
              <a:path w="1115695" h="86994">
                <a:moveTo>
                  <a:pt x="1115568" y="0"/>
                </a:moveTo>
                <a:lnTo>
                  <a:pt x="0" y="0"/>
                </a:lnTo>
                <a:lnTo>
                  <a:pt x="0" y="86867"/>
                </a:lnTo>
                <a:lnTo>
                  <a:pt x="1115568" y="86867"/>
                </a:lnTo>
                <a:lnTo>
                  <a:pt x="1115568" y="0"/>
                </a:lnTo>
                <a:close/>
              </a:path>
            </a:pathLst>
          </a:custGeom>
          <a:solidFill>
            <a:srgbClr val="293878"/>
          </a:solidFill>
        </p:spPr>
        <p:txBody>
          <a:bodyPr wrap="square" lIns="0" tIns="0" rIns="0" bIns="0" rtlCol="0"/>
          <a:lstStyle/>
          <a:p>
            <a:endParaRPr/>
          </a:p>
        </p:txBody>
      </p:sp>
      <p:sp>
        <p:nvSpPr>
          <p:cNvPr id="4" name="object 6">
            <a:extLst>
              <a:ext uri="{FF2B5EF4-FFF2-40B4-BE49-F238E27FC236}">
                <a16:creationId xmlns:a16="http://schemas.microsoft.com/office/drawing/2014/main" id="{3AB0F6DA-C5AF-373F-932C-1B1A3AF213BA}"/>
              </a:ext>
            </a:extLst>
          </p:cNvPr>
          <p:cNvSpPr txBox="1"/>
          <p:nvPr/>
        </p:nvSpPr>
        <p:spPr>
          <a:xfrm>
            <a:off x="2406333" y="3019920"/>
            <a:ext cx="7379334" cy="1858842"/>
          </a:xfrm>
          <a:prstGeom prst="rect">
            <a:avLst/>
          </a:prstGeom>
        </p:spPr>
        <p:txBody>
          <a:bodyPr vert="horz" wrap="square" lIns="0" tIns="12065" rIns="0" bIns="0" rtlCol="0">
            <a:spAutoFit/>
          </a:bodyPr>
          <a:lstStyle/>
          <a:p>
            <a:pPr marL="12700">
              <a:spcBef>
                <a:spcPts val="95"/>
              </a:spcBef>
              <a:tabLst>
                <a:tab pos="2783840" algn="l"/>
                <a:tab pos="3597910" algn="l"/>
              </a:tabLst>
            </a:pPr>
            <a:r>
              <a:rPr lang="tr-TR" sz="4000" b="1" spc="335" dirty="0">
                <a:solidFill>
                  <a:srgbClr val="293878"/>
                </a:solidFill>
                <a:latin typeface="Calibri"/>
                <a:cs typeface="Calibri"/>
              </a:rPr>
              <a:t>YÜKSEKÖĞRETİM KURUMLARINDA GERÇEKLEŞTİRİLEN BULUŞLAR</a:t>
            </a:r>
            <a:endParaRPr sz="4000" dirty="0">
              <a:latin typeface="Calibri"/>
              <a:cs typeface="Calibri"/>
            </a:endParaRPr>
          </a:p>
        </p:txBody>
      </p:sp>
      <p:pic>
        <p:nvPicPr>
          <p:cNvPr id="5" name="object 3">
            <a:extLst>
              <a:ext uri="{FF2B5EF4-FFF2-40B4-BE49-F238E27FC236}">
                <a16:creationId xmlns:a16="http://schemas.microsoft.com/office/drawing/2014/main" id="{96209BA9-1312-34C0-A160-E37C601B1125}"/>
              </a:ext>
            </a:extLst>
          </p:cNvPr>
          <p:cNvPicPr/>
          <p:nvPr/>
        </p:nvPicPr>
        <p:blipFill>
          <a:blip r:embed="rId2" cstate="print"/>
          <a:stretch>
            <a:fillRect/>
          </a:stretch>
        </p:blipFill>
        <p:spPr>
          <a:xfrm>
            <a:off x="9905490" y="180914"/>
            <a:ext cx="1869949" cy="724915"/>
          </a:xfrm>
          <a:prstGeom prst="rect">
            <a:avLst/>
          </a:prstGeom>
        </p:spPr>
      </p:pic>
    </p:spTree>
    <p:extLst>
      <p:ext uri="{BB962C8B-B14F-4D97-AF65-F5344CB8AC3E}">
        <p14:creationId xmlns:p14="http://schemas.microsoft.com/office/powerpoint/2010/main" val="25011979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A0920-D3D7-164A-4F59-104822E6F213}"/>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CF9B031C-A7CD-56D6-66DE-4C509F8B577C}"/>
              </a:ext>
            </a:extLst>
          </p:cNvPr>
          <p:cNvSpPr txBox="1">
            <a:spLocks noChangeArrowheads="1"/>
          </p:cNvSpPr>
          <p:nvPr/>
        </p:nvSpPr>
        <p:spPr>
          <a:xfrm>
            <a:off x="1516538" y="1222905"/>
            <a:ext cx="8640763" cy="5184428"/>
          </a:xfrm>
          <a:prstGeom prst="rect">
            <a:avLst/>
          </a:prstGeom>
        </p:spPr>
        <p:txBody>
          <a:bodyPr lIns="90000" tIns="46800" rIns="90000" bIns="4680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b="1" dirty="0">
                <a:solidFill>
                  <a:srgbClr val="193F6C"/>
                </a:solidFill>
                <a:latin typeface="Tahoma" pitchFamily="34" charset="0"/>
                <a:cs typeface="Tahoma" pitchFamily="34" charset="0"/>
              </a:rPr>
              <a:t>Kanuni Temel</a:t>
            </a:r>
          </a:p>
          <a:p>
            <a:pPr marL="914400" lvl="2">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sz="1800" dirty="0">
              <a:solidFill>
                <a:srgbClr val="595959"/>
              </a:solidFill>
              <a:latin typeface="Tahoma" pitchFamily="34" charset="0"/>
              <a:cs typeface="Tahoma" pitchFamily="34" charset="0"/>
            </a:endParaRPr>
          </a:p>
          <a:p>
            <a:pPr marL="914400" algn="just">
              <a:lnSpc>
                <a:spcPct val="100000"/>
              </a:lnSpc>
              <a:spcBef>
                <a:spcPts val="0"/>
              </a:spcBef>
              <a:buFontTx/>
              <a:buChar char="-"/>
              <a:defRPr/>
            </a:pPr>
            <a:r>
              <a:rPr lang="tr-TR" altLang="tr-TR" sz="1800" dirty="0">
                <a:solidFill>
                  <a:prstClr val="black"/>
                </a:solidFill>
                <a:latin typeface="Calibri"/>
              </a:rPr>
              <a:t>Yükseköğretim kurumlarında gerçekleştirilen buluşlar 2017’de yürürlüğe giren 6769 Sayılı Sınai Mülkiyet Kanunu’nun Çalışan Buluşlarına, Yükseköğretim Kurumlarında Gerçekleştirilen Buluşlara ve Kamu Destekli Projelerde Ortaya Çıkan Buluşlara Dair Yönetmelik kısmında detaylandırılmaktadır.</a:t>
            </a:r>
          </a:p>
          <a:p>
            <a:pPr marL="685800" indent="0" algn="just">
              <a:lnSpc>
                <a:spcPct val="100000"/>
              </a:lnSpc>
              <a:spcBef>
                <a:spcPts val="0"/>
              </a:spcBef>
              <a:buNone/>
              <a:defRPr/>
            </a:pPr>
            <a:endParaRPr lang="tr-TR" altLang="tr-TR" sz="1800" dirty="0">
              <a:solidFill>
                <a:prstClr val="black"/>
              </a:solidFill>
              <a:latin typeface="Calibri"/>
            </a:endParaRPr>
          </a:p>
          <a:p>
            <a:pPr marL="914400" algn="just">
              <a:lnSpc>
                <a:spcPct val="100000"/>
              </a:lnSpc>
              <a:spcBef>
                <a:spcPts val="0"/>
              </a:spcBef>
              <a:buFontTx/>
              <a:buChar char="-"/>
              <a:defRPr/>
            </a:pPr>
            <a:r>
              <a:rPr lang="tr-TR" altLang="tr-TR" sz="1800" dirty="0">
                <a:solidFill>
                  <a:prstClr val="black"/>
                </a:solidFill>
                <a:latin typeface="Calibri"/>
              </a:rPr>
              <a:t>İlgili yönetmelik </a:t>
            </a:r>
            <a:r>
              <a:rPr lang="tr-TR" altLang="tr-TR" sz="1800" u="sng" dirty="0">
                <a:solidFill>
                  <a:prstClr val="black"/>
                </a:solidFill>
                <a:latin typeface="Calibri"/>
              </a:rPr>
              <a:t>hem yükseköğretim kurumlarının hem de yükseköğretim kurumu çalışanlarının </a:t>
            </a:r>
            <a:r>
              <a:rPr lang="tr-TR" altLang="tr-TR" sz="1800" dirty="0">
                <a:solidFill>
                  <a:prstClr val="black"/>
                </a:solidFill>
                <a:latin typeface="Calibri"/>
              </a:rPr>
              <a:t>sorumluluklarına yönelik hükümleri ortaya koymaktadır.</a:t>
            </a:r>
          </a:p>
          <a:p>
            <a:pPr lvl="4">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dirty="0">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dirty="0">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en-GB" altLang="tr-TR" dirty="0">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en-GB" altLang="tr-TR" b="1" dirty="0">
              <a:solidFill>
                <a:srgbClr val="595959"/>
              </a:solidFill>
              <a:latin typeface="Tahoma" pitchFamily="34" charset="0"/>
              <a:cs typeface="Tahoma" pitchFamily="34" charset="0"/>
            </a:endParaRPr>
          </a:p>
        </p:txBody>
      </p:sp>
      <p:pic>
        <p:nvPicPr>
          <p:cNvPr id="3" name="object 3">
            <a:extLst>
              <a:ext uri="{FF2B5EF4-FFF2-40B4-BE49-F238E27FC236}">
                <a16:creationId xmlns:a16="http://schemas.microsoft.com/office/drawing/2014/main" id="{B9A5017D-A783-848D-0B4E-793DE5BEEF3C}"/>
              </a:ext>
            </a:extLst>
          </p:cNvPr>
          <p:cNvPicPr/>
          <p:nvPr/>
        </p:nvPicPr>
        <p:blipFill>
          <a:blip r:embed="rId2" cstate="print"/>
          <a:stretch>
            <a:fillRect/>
          </a:stretch>
        </p:blipFill>
        <p:spPr>
          <a:xfrm>
            <a:off x="9905490" y="180914"/>
            <a:ext cx="1869949" cy="724915"/>
          </a:xfrm>
          <a:prstGeom prst="rect">
            <a:avLst/>
          </a:prstGeom>
        </p:spPr>
      </p:pic>
      <p:sp>
        <p:nvSpPr>
          <p:cNvPr id="4" name="object 4">
            <a:extLst>
              <a:ext uri="{FF2B5EF4-FFF2-40B4-BE49-F238E27FC236}">
                <a16:creationId xmlns:a16="http://schemas.microsoft.com/office/drawing/2014/main" id="{F02104B2-EA76-7ED4-54B6-318AAFEDEBA8}"/>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grpSp>
        <p:nvGrpSpPr>
          <p:cNvPr id="5" name="Group 4">
            <a:extLst>
              <a:ext uri="{FF2B5EF4-FFF2-40B4-BE49-F238E27FC236}">
                <a16:creationId xmlns:a16="http://schemas.microsoft.com/office/drawing/2014/main" id="{89BCA9B1-D98C-2678-4237-655E31D029B4}"/>
              </a:ext>
            </a:extLst>
          </p:cNvPr>
          <p:cNvGrpSpPr/>
          <p:nvPr/>
        </p:nvGrpSpPr>
        <p:grpSpPr>
          <a:xfrm rot="21600000">
            <a:off x="2034699" y="1136032"/>
            <a:ext cx="362800" cy="531408"/>
            <a:chOff x="-195263" y="1609725"/>
            <a:chExt cx="504825" cy="2495550"/>
          </a:xfrm>
        </p:grpSpPr>
        <p:sp>
          <p:nvSpPr>
            <p:cNvPr id="6" name="Freeform 3">
              <a:extLst>
                <a:ext uri="{FF2B5EF4-FFF2-40B4-BE49-F238E27FC236}">
                  <a16:creationId xmlns:a16="http://schemas.microsoft.com/office/drawing/2014/main" id="{A233C183-9FB0-3439-4100-13C5B8A7D640}"/>
                </a:ext>
              </a:extLst>
            </p:cNvPr>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spTree>
    <p:extLst>
      <p:ext uri="{BB962C8B-B14F-4D97-AF65-F5344CB8AC3E}">
        <p14:creationId xmlns:p14="http://schemas.microsoft.com/office/powerpoint/2010/main" val="39806124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E1258-0A58-AFE3-0492-8B854A9B1B4C}"/>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0DCC2B9F-BDB9-C1D1-AE04-237DCAE927D3}"/>
              </a:ext>
            </a:extLst>
          </p:cNvPr>
          <p:cNvSpPr txBox="1">
            <a:spLocks noChangeArrowheads="1"/>
          </p:cNvSpPr>
          <p:nvPr/>
        </p:nvSpPr>
        <p:spPr>
          <a:xfrm>
            <a:off x="1516538" y="1222905"/>
            <a:ext cx="8640763" cy="5184428"/>
          </a:xfrm>
          <a:prstGeom prst="rect">
            <a:avLst/>
          </a:prstGeom>
        </p:spPr>
        <p:txBody>
          <a:bodyPr lIns="90000" tIns="46800" rIns="90000" bIns="4680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b="1" dirty="0">
                <a:solidFill>
                  <a:srgbClr val="193F6C"/>
                </a:solidFill>
                <a:latin typeface="Tahoma" pitchFamily="34" charset="0"/>
                <a:cs typeface="Tahoma" pitchFamily="34" charset="0"/>
              </a:rPr>
              <a:t>Yükseköğrenim Buluşu ve Serbest Buluş</a:t>
            </a:r>
          </a:p>
          <a:p>
            <a:pPr marL="914400" lvl="2">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sz="1800" dirty="0">
              <a:solidFill>
                <a:srgbClr val="595959"/>
              </a:solidFill>
              <a:latin typeface="Tahoma" pitchFamily="34" charset="0"/>
              <a:cs typeface="Tahoma" pitchFamily="34" charset="0"/>
            </a:endParaRPr>
          </a:p>
          <a:p>
            <a:pPr marL="914400" algn="just">
              <a:lnSpc>
                <a:spcPct val="100000"/>
              </a:lnSpc>
              <a:spcBef>
                <a:spcPts val="0"/>
              </a:spcBef>
              <a:buFontTx/>
              <a:buChar char="-"/>
              <a:defRPr/>
            </a:pPr>
            <a:r>
              <a:rPr lang="tr-TR" altLang="tr-TR" sz="1800" dirty="0">
                <a:solidFill>
                  <a:prstClr val="black"/>
                </a:solidFill>
                <a:latin typeface="Calibri"/>
              </a:rPr>
              <a:t>MADDE 28 – (1) Yükseköğretim kurumlarında gerçekleştirilen buluşlar, 2547 sayılı Kanunun 3 üncü maddesinin birinci fıkrasının (c) bendinde tanımlanan yükseköğretim kurumları ile Millî Savunma Bakanlığı ve İçişleri Bakanlığına bağlı yükseköğretim kurumlarında yapılan bilimsel çalışmalar veya araştırmalar sonucunda gerçekleştirilen buluşlardır. Buluşu yapanın </a:t>
            </a:r>
            <a:r>
              <a:rPr lang="tr-TR" altLang="tr-TR" sz="1800" b="1" dirty="0">
                <a:solidFill>
                  <a:prstClr val="black"/>
                </a:solidFill>
                <a:latin typeface="Calibri"/>
              </a:rPr>
              <a:t>yükseköğretim kurumunda edindiği deneyim ve çalışmalara dayanarak </a:t>
            </a:r>
            <a:r>
              <a:rPr lang="tr-TR" altLang="tr-TR" sz="1800" u="sng" dirty="0">
                <a:solidFill>
                  <a:prstClr val="black"/>
                </a:solidFill>
                <a:latin typeface="Calibri"/>
              </a:rPr>
              <a:t>veya</a:t>
            </a:r>
            <a:r>
              <a:rPr lang="tr-TR" altLang="tr-TR" sz="1800" dirty="0">
                <a:solidFill>
                  <a:prstClr val="black"/>
                </a:solidFill>
                <a:latin typeface="Calibri"/>
              </a:rPr>
              <a:t> </a:t>
            </a:r>
            <a:r>
              <a:rPr lang="tr-TR" altLang="tr-TR" sz="1800" b="1" dirty="0">
                <a:solidFill>
                  <a:prstClr val="black"/>
                </a:solidFill>
                <a:latin typeface="Calibri"/>
              </a:rPr>
              <a:t>yükseköğretim kurumunun araç ve gereçleri kullanılarak</a:t>
            </a:r>
            <a:r>
              <a:rPr lang="tr-TR" altLang="tr-TR" sz="1800" dirty="0">
                <a:solidFill>
                  <a:prstClr val="black"/>
                </a:solidFill>
                <a:latin typeface="Calibri"/>
              </a:rPr>
              <a:t> gerçekleştirilen buluşlar bu kapsama girer. Bu buluşların dışında kalan buluşlar bu Kısım kapsamında serbest buluş olarak kabul edilir.</a:t>
            </a:r>
          </a:p>
          <a:p>
            <a:pPr marL="914400" algn="just">
              <a:lnSpc>
                <a:spcPct val="100000"/>
              </a:lnSpc>
              <a:spcBef>
                <a:spcPts val="0"/>
              </a:spcBef>
              <a:buFontTx/>
              <a:buChar char="-"/>
              <a:defRPr/>
            </a:pPr>
            <a:endParaRPr lang="tr-TR" altLang="tr-TR" sz="1800" dirty="0">
              <a:solidFill>
                <a:prstClr val="black"/>
              </a:solidFill>
              <a:latin typeface="Calibri"/>
            </a:endParaRPr>
          </a:p>
          <a:p>
            <a:pPr lvl="4">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dirty="0">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dirty="0">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en-GB" altLang="tr-TR" dirty="0">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en-GB" altLang="tr-TR" b="1" dirty="0">
              <a:solidFill>
                <a:srgbClr val="595959"/>
              </a:solidFill>
              <a:latin typeface="Tahoma" pitchFamily="34" charset="0"/>
              <a:cs typeface="Tahoma" pitchFamily="34" charset="0"/>
            </a:endParaRPr>
          </a:p>
        </p:txBody>
      </p:sp>
      <p:pic>
        <p:nvPicPr>
          <p:cNvPr id="3" name="object 3">
            <a:extLst>
              <a:ext uri="{FF2B5EF4-FFF2-40B4-BE49-F238E27FC236}">
                <a16:creationId xmlns:a16="http://schemas.microsoft.com/office/drawing/2014/main" id="{9917C78B-8295-C944-CD10-DB791C55DE5E}"/>
              </a:ext>
            </a:extLst>
          </p:cNvPr>
          <p:cNvPicPr/>
          <p:nvPr/>
        </p:nvPicPr>
        <p:blipFill>
          <a:blip r:embed="rId2" cstate="print"/>
          <a:stretch>
            <a:fillRect/>
          </a:stretch>
        </p:blipFill>
        <p:spPr>
          <a:xfrm>
            <a:off x="9905490" y="180914"/>
            <a:ext cx="1869949" cy="724915"/>
          </a:xfrm>
          <a:prstGeom prst="rect">
            <a:avLst/>
          </a:prstGeom>
        </p:spPr>
      </p:pic>
      <p:sp>
        <p:nvSpPr>
          <p:cNvPr id="4" name="object 4">
            <a:extLst>
              <a:ext uri="{FF2B5EF4-FFF2-40B4-BE49-F238E27FC236}">
                <a16:creationId xmlns:a16="http://schemas.microsoft.com/office/drawing/2014/main" id="{5DF476EA-7509-1916-F38B-B9FD71F23555}"/>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grpSp>
        <p:nvGrpSpPr>
          <p:cNvPr id="5" name="Group 4">
            <a:extLst>
              <a:ext uri="{FF2B5EF4-FFF2-40B4-BE49-F238E27FC236}">
                <a16:creationId xmlns:a16="http://schemas.microsoft.com/office/drawing/2014/main" id="{643675BF-EF1D-7F9C-1D3F-A23E3DAC4539}"/>
              </a:ext>
            </a:extLst>
          </p:cNvPr>
          <p:cNvGrpSpPr/>
          <p:nvPr/>
        </p:nvGrpSpPr>
        <p:grpSpPr>
          <a:xfrm rot="21600000">
            <a:off x="2034699" y="1136032"/>
            <a:ext cx="362800" cy="531408"/>
            <a:chOff x="-195263" y="1609725"/>
            <a:chExt cx="504825" cy="2495550"/>
          </a:xfrm>
        </p:grpSpPr>
        <p:sp>
          <p:nvSpPr>
            <p:cNvPr id="6" name="Freeform 3">
              <a:extLst>
                <a:ext uri="{FF2B5EF4-FFF2-40B4-BE49-F238E27FC236}">
                  <a16:creationId xmlns:a16="http://schemas.microsoft.com/office/drawing/2014/main" id="{3521F0AC-3FFD-9C51-3D6B-D797A098D846}"/>
                </a:ext>
              </a:extLst>
            </p:cNvPr>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spTree>
    <p:extLst>
      <p:ext uri="{BB962C8B-B14F-4D97-AF65-F5344CB8AC3E}">
        <p14:creationId xmlns:p14="http://schemas.microsoft.com/office/powerpoint/2010/main" val="20029616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9D949-5289-2E7A-82BD-B7D61F8CDA58}"/>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5DFC5AA9-0576-6F6E-F91B-AC04B539BE47}"/>
              </a:ext>
            </a:extLst>
          </p:cNvPr>
          <p:cNvSpPr txBox="1">
            <a:spLocks noChangeArrowheads="1"/>
          </p:cNvSpPr>
          <p:nvPr/>
        </p:nvSpPr>
        <p:spPr>
          <a:xfrm>
            <a:off x="1516538" y="1222905"/>
            <a:ext cx="8640763" cy="5184428"/>
          </a:xfrm>
          <a:prstGeom prst="rect">
            <a:avLst/>
          </a:prstGeom>
        </p:spPr>
        <p:txBody>
          <a:bodyPr lIns="90000" tIns="46800" rIns="90000" bIns="4680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b="1" dirty="0">
                <a:solidFill>
                  <a:srgbClr val="193F6C"/>
                </a:solidFill>
                <a:latin typeface="Tahoma" pitchFamily="34" charset="0"/>
                <a:cs typeface="Tahoma" pitchFamily="34" charset="0"/>
              </a:rPr>
              <a:t>Bildirim Zorunluluğu</a:t>
            </a:r>
          </a:p>
          <a:p>
            <a:pPr marL="914400" lvl="2">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sz="1800" dirty="0">
              <a:solidFill>
                <a:srgbClr val="595959"/>
              </a:solidFill>
              <a:latin typeface="Tahoma" pitchFamily="34" charset="0"/>
              <a:cs typeface="Tahoma" pitchFamily="34" charset="0"/>
            </a:endParaRPr>
          </a:p>
          <a:p>
            <a:pPr marL="914400" algn="just">
              <a:lnSpc>
                <a:spcPct val="100000"/>
              </a:lnSpc>
              <a:spcBef>
                <a:spcPts val="0"/>
              </a:spcBef>
              <a:buFontTx/>
              <a:buChar char="-"/>
              <a:defRPr/>
            </a:pPr>
            <a:endParaRPr lang="tr-TR" altLang="tr-TR" sz="1800" dirty="0">
              <a:solidFill>
                <a:prstClr val="black"/>
              </a:solidFill>
              <a:latin typeface="Calibri"/>
            </a:endParaRPr>
          </a:p>
          <a:p>
            <a:pPr marL="914400" algn="just">
              <a:lnSpc>
                <a:spcPct val="100000"/>
              </a:lnSpc>
              <a:spcBef>
                <a:spcPts val="0"/>
              </a:spcBef>
              <a:buFontTx/>
              <a:buChar char="-"/>
              <a:defRPr/>
            </a:pPr>
            <a:r>
              <a:rPr lang="tr-TR" altLang="tr-TR" sz="1800" dirty="0">
                <a:solidFill>
                  <a:prstClr val="black"/>
                </a:solidFill>
              </a:rPr>
              <a:t>Konu fark etmeksizin, gerçekleştirilen buluş yükseköğretim kurumlarının ilgili birimlerine bildirilmek zorundadır. </a:t>
            </a:r>
          </a:p>
          <a:p>
            <a:pPr marL="685800" indent="0" algn="just">
              <a:lnSpc>
                <a:spcPct val="100000"/>
              </a:lnSpc>
              <a:spcBef>
                <a:spcPts val="0"/>
              </a:spcBef>
              <a:buNone/>
              <a:defRPr/>
            </a:pPr>
            <a:endParaRPr lang="tr-TR" altLang="tr-TR" sz="1800" dirty="0">
              <a:solidFill>
                <a:prstClr val="black"/>
              </a:solidFill>
            </a:endParaRPr>
          </a:p>
          <a:p>
            <a:pPr marL="914400" algn="just">
              <a:lnSpc>
                <a:spcPct val="100000"/>
              </a:lnSpc>
              <a:spcBef>
                <a:spcPts val="0"/>
              </a:spcBef>
              <a:buFontTx/>
              <a:buChar char="-"/>
              <a:defRPr/>
            </a:pPr>
            <a:r>
              <a:rPr lang="tr-TR" altLang="tr-TR" sz="1800" dirty="0">
                <a:solidFill>
                  <a:prstClr val="black"/>
                </a:solidFill>
              </a:rPr>
              <a:t>Çalışmada farklı üniversitelerden buluşçular varsa, her bir buluşçu ayrı ayrı kendi üniversitelerine bildirim yapma yükümlüğündedir. </a:t>
            </a:r>
          </a:p>
          <a:p>
            <a:pPr marL="685800" indent="0" algn="just">
              <a:lnSpc>
                <a:spcPct val="100000"/>
              </a:lnSpc>
              <a:spcBef>
                <a:spcPts val="0"/>
              </a:spcBef>
              <a:buNone/>
              <a:defRPr/>
            </a:pPr>
            <a:endParaRPr lang="tr-TR" altLang="tr-TR" sz="1800" dirty="0">
              <a:solidFill>
                <a:prstClr val="black"/>
              </a:solidFill>
            </a:endParaRPr>
          </a:p>
          <a:p>
            <a:pPr marL="914400" algn="just">
              <a:lnSpc>
                <a:spcPct val="100000"/>
              </a:lnSpc>
              <a:spcBef>
                <a:spcPts val="0"/>
              </a:spcBef>
              <a:buFontTx/>
              <a:buChar char="-"/>
              <a:defRPr/>
            </a:pPr>
            <a:r>
              <a:rPr lang="tr-TR" altLang="tr-TR" sz="1800" dirty="0">
                <a:solidFill>
                  <a:prstClr val="black"/>
                </a:solidFill>
              </a:rPr>
              <a:t>Buluş bildirimi eksiksiz yapılmalıdır ve eksik bildirim söz konusu olduğunda bildirim tarihinden 2 ay içinde buluşçudan bilgileri tamamlaması istenebilir. Buluşçunun eksikleri tamamlaması için 1 ayı bulunmaktadır.</a:t>
            </a:r>
          </a:p>
          <a:p>
            <a:pPr marL="685800" indent="0" algn="just">
              <a:lnSpc>
                <a:spcPct val="100000"/>
              </a:lnSpc>
              <a:spcBef>
                <a:spcPts val="0"/>
              </a:spcBef>
              <a:buNone/>
              <a:defRPr/>
            </a:pPr>
            <a:endParaRPr lang="tr-TR" altLang="tr-TR" sz="1800" dirty="0">
              <a:solidFill>
                <a:prstClr val="black"/>
              </a:solidFill>
            </a:endParaRPr>
          </a:p>
          <a:p>
            <a:pPr marL="914400" algn="just">
              <a:lnSpc>
                <a:spcPct val="100000"/>
              </a:lnSpc>
              <a:spcBef>
                <a:spcPts val="0"/>
              </a:spcBef>
              <a:buFontTx/>
              <a:buChar char="-"/>
              <a:defRPr/>
            </a:pPr>
            <a:r>
              <a:rPr lang="tr-TR" altLang="tr-TR" sz="1800" dirty="0">
                <a:solidFill>
                  <a:prstClr val="black"/>
                </a:solidFill>
              </a:rPr>
              <a:t>Bildirim zorunluluğu yükseköğretim kurumuna haber vermeksizin yapılan başvurular için de geçerlidir. Bu bildirimin süresi 1 aydır.</a:t>
            </a:r>
          </a:p>
          <a:p>
            <a:pPr marL="914400" algn="just">
              <a:lnSpc>
                <a:spcPct val="100000"/>
              </a:lnSpc>
              <a:spcBef>
                <a:spcPts val="0"/>
              </a:spcBef>
              <a:buFontTx/>
              <a:buChar char="-"/>
              <a:defRPr/>
            </a:pPr>
            <a:endParaRPr lang="tr-TR" altLang="tr-TR" sz="1800" dirty="0">
              <a:solidFill>
                <a:prstClr val="black"/>
              </a:solidFill>
              <a:latin typeface="Calibri"/>
            </a:endParaRPr>
          </a:p>
          <a:p>
            <a:pPr lvl="4">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dirty="0">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dirty="0">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en-GB" altLang="tr-TR" dirty="0">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en-GB" altLang="tr-TR" b="1" dirty="0">
              <a:solidFill>
                <a:srgbClr val="595959"/>
              </a:solidFill>
              <a:latin typeface="Tahoma" pitchFamily="34" charset="0"/>
              <a:cs typeface="Tahoma" pitchFamily="34" charset="0"/>
            </a:endParaRPr>
          </a:p>
        </p:txBody>
      </p:sp>
      <p:pic>
        <p:nvPicPr>
          <p:cNvPr id="3" name="object 3">
            <a:extLst>
              <a:ext uri="{FF2B5EF4-FFF2-40B4-BE49-F238E27FC236}">
                <a16:creationId xmlns:a16="http://schemas.microsoft.com/office/drawing/2014/main" id="{2A06C7B5-E134-589E-AE78-ADD207A4AF78}"/>
              </a:ext>
            </a:extLst>
          </p:cNvPr>
          <p:cNvPicPr/>
          <p:nvPr/>
        </p:nvPicPr>
        <p:blipFill>
          <a:blip r:embed="rId2" cstate="print"/>
          <a:stretch>
            <a:fillRect/>
          </a:stretch>
        </p:blipFill>
        <p:spPr>
          <a:xfrm>
            <a:off x="9905490" y="180914"/>
            <a:ext cx="1869949" cy="724915"/>
          </a:xfrm>
          <a:prstGeom prst="rect">
            <a:avLst/>
          </a:prstGeom>
        </p:spPr>
      </p:pic>
      <p:sp>
        <p:nvSpPr>
          <p:cNvPr id="4" name="object 4">
            <a:extLst>
              <a:ext uri="{FF2B5EF4-FFF2-40B4-BE49-F238E27FC236}">
                <a16:creationId xmlns:a16="http://schemas.microsoft.com/office/drawing/2014/main" id="{61A18818-8630-1E0F-FBCD-1156D754C7E6}"/>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grpSp>
        <p:nvGrpSpPr>
          <p:cNvPr id="5" name="Group 4">
            <a:extLst>
              <a:ext uri="{FF2B5EF4-FFF2-40B4-BE49-F238E27FC236}">
                <a16:creationId xmlns:a16="http://schemas.microsoft.com/office/drawing/2014/main" id="{EDDDAC5F-2AF1-94E8-501E-05F9530BAF14}"/>
              </a:ext>
            </a:extLst>
          </p:cNvPr>
          <p:cNvGrpSpPr/>
          <p:nvPr/>
        </p:nvGrpSpPr>
        <p:grpSpPr>
          <a:xfrm rot="21600000">
            <a:off x="2034699" y="1136032"/>
            <a:ext cx="362800" cy="531408"/>
            <a:chOff x="-195263" y="1609725"/>
            <a:chExt cx="504825" cy="2495550"/>
          </a:xfrm>
        </p:grpSpPr>
        <p:sp>
          <p:nvSpPr>
            <p:cNvPr id="6" name="Freeform 3">
              <a:extLst>
                <a:ext uri="{FF2B5EF4-FFF2-40B4-BE49-F238E27FC236}">
                  <a16:creationId xmlns:a16="http://schemas.microsoft.com/office/drawing/2014/main" id="{D183C45D-EB35-B172-F81B-FE05959FA29F}"/>
                </a:ext>
              </a:extLst>
            </p:cNvPr>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spTree>
    <p:extLst>
      <p:ext uri="{BB962C8B-B14F-4D97-AF65-F5344CB8AC3E}">
        <p14:creationId xmlns:p14="http://schemas.microsoft.com/office/powerpoint/2010/main" val="27395753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63CC2-FEDC-CD81-BA25-AC9FE0016FAA}"/>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3759992C-C646-ED67-9538-956A19846996}"/>
              </a:ext>
            </a:extLst>
          </p:cNvPr>
          <p:cNvSpPr txBox="1">
            <a:spLocks noChangeArrowheads="1"/>
          </p:cNvSpPr>
          <p:nvPr/>
        </p:nvSpPr>
        <p:spPr>
          <a:xfrm>
            <a:off x="1516538" y="1222905"/>
            <a:ext cx="8640763" cy="5184428"/>
          </a:xfrm>
          <a:prstGeom prst="rect">
            <a:avLst/>
          </a:prstGeom>
        </p:spPr>
        <p:txBody>
          <a:bodyPr lIns="90000" tIns="46800" rIns="90000" bIns="4680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b="1" dirty="0">
                <a:solidFill>
                  <a:srgbClr val="193F6C"/>
                </a:solidFill>
                <a:latin typeface="Tahoma" pitchFamily="34" charset="0"/>
                <a:cs typeface="Tahoma" pitchFamily="34" charset="0"/>
              </a:rPr>
              <a:t>Hak Sahipliği Talebi</a:t>
            </a:r>
          </a:p>
          <a:p>
            <a:pPr marL="914400" lvl="2">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sz="1800" dirty="0">
              <a:solidFill>
                <a:srgbClr val="595959"/>
              </a:solidFill>
              <a:latin typeface="Tahoma" pitchFamily="34" charset="0"/>
              <a:cs typeface="Tahoma" pitchFamily="34" charset="0"/>
            </a:endParaRPr>
          </a:p>
          <a:p>
            <a:pPr marL="914400" algn="just">
              <a:lnSpc>
                <a:spcPct val="100000"/>
              </a:lnSpc>
              <a:spcBef>
                <a:spcPts val="0"/>
              </a:spcBef>
              <a:buFontTx/>
              <a:buChar char="-"/>
              <a:defRPr/>
            </a:pPr>
            <a:endParaRPr lang="tr-TR" altLang="tr-TR" sz="1800" dirty="0">
              <a:solidFill>
                <a:prstClr val="black"/>
              </a:solidFill>
              <a:latin typeface="Calibri"/>
            </a:endParaRPr>
          </a:p>
          <a:p>
            <a:pPr marL="914400" algn="just">
              <a:lnSpc>
                <a:spcPct val="100000"/>
              </a:lnSpc>
              <a:spcBef>
                <a:spcPts val="0"/>
              </a:spcBef>
              <a:buFontTx/>
              <a:buChar char="-"/>
              <a:defRPr/>
            </a:pPr>
            <a:r>
              <a:rPr lang="tr-TR" altLang="tr-TR" sz="1800" dirty="0">
                <a:solidFill>
                  <a:prstClr val="black"/>
                </a:solidFill>
              </a:rPr>
              <a:t>Konu fark etmeksizin, gerçekleştirilen buluş yükseköğretim kurumlarının ilgili birimlerine bildirilmek zorundadır. </a:t>
            </a:r>
          </a:p>
          <a:p>
            <a:pPr marL="685800" indent="0" algn="just">
              <a:lnSpc>
                <a:spcPct val="100000"/>
              </a:lnSpc>
              <a:spcBef>
                <a:spcPts val="0"/>
              </a:spcBef>
              <a:buNone/>
              <a:defRPr/>
            </a:pPr>
            <a:endParaRPr lang="tr-TR" altLang="tr-TR" sz="1800" dirty="0">
              <a:solidFill>
                <a:prstClr val="black"/>
              </a:solidFill>
            </a:endParaRPr>
          </a:p>
          <a:p>
            <a:pPr marL="914400" algn="just">
              <a:lnSpc>
                <a:spcPct val="100000"/>
              </a:lnSpc>
              <a:spcBef>
                <a:spcPts val="0"/>
              </a:spcBef>
              <a:buFontTx/>
              <a:buChar char="-"/>
              <a:defRPr/>
            </a:pPr>
            <a:r>
              <a:rPr lang="tr-TR" altLang="tr-TR" sz="1800" dirty="0">
                <a:solidFill>
                  <a:prstClr val="black"/>
                </a:solidFill>
              </a:rPr>
              <a:t>Çalışmada farklı üniversitelerden buluşçular varsa, her bir buluşçu ayrı ayrı kendi üniversitelerine bildirim yapma yükümlüğündedir. </a:t>
            </a:r>
          </a:p>
          <a:p>
            <a:pPr marL="685800" indent="0" algn="just">
              <a:lnSpc>
                <a:spcPct val="100000"/>
              </a:lnSpc>
              <a:spcBef>
                <a:spcPts val="0"/>
              </a:spcBef>
              <a:buNone/>
              <a:defRPr/>
            </a:pPr>
            <a:endParaRPr lang="tr-TR" altLang="tr-TR" sz="1800" dirty="0">
              <a:solidFill>
                <a:prstClr val="black"/>
              </a:solidFill>
            </a:endParaRPr>
          </a:p>
          <a:p>
            <a:pPr marL="914400" algn="just">
              <a:lnSpc>
                <a:spcPct val="100000"/>
              </a:lnSpc>
              <a:spcBef>
                <a:spcPts val="0"/>
              </a:spcBef>
              <a:buFontTx/>
              <a:buChar char="-"/>
              <a:defRPr/>
            </a:pPr>
            <a:r>
              <a:rPr lang="tr-TR" altLang="tr-TR" sz="1800" dirty="0">
                <a:solidFill>
                  <a:prstClr val="black"/>
                </a:solidFill>
              </a:rPr>
              <a:t>Buluş bildirimi eksiksiz yapılmalıdır ve eksik bildirim söz konusu olduğunda bildirim tarihinden 2 ay içinde buluşçudan bilgileri tamamlaması istenebilir. Buluşçunun eksikleri tamamlaması için 1 ayı bulunmaktadır.</a:t>
            </a:r>
          </a:p>
          <a:p>
            <a:pPr marL="685800" indent="0" algn="just">
              <a:lnSpc>
                <a:spcPct val="100000"/>
              </a:lnSpc>
              <a:spcBef>
                <a:spcPts val="0"/>
              </a:spcBef>
              <a:buNone/>
              <a:defRPr/>
            </a:pPr>
            <a:endParaRPr lang="tr-TR" altLang="tr-TR" sz="1800" dirty="0">
              <a:solidFill>
                <a:prstClr val="black"/>
              </a:solidFill>
            </a:endParaRPr>
          </a:p>
          <a:p>
            <a:pPr marL="914400" algn="just">
              <a:lnSpc>
                <a:spcPct val="100000"/>
              </a:lnSpc>
              <a:spcBef>
                <a:spcPts val="0"/>
              </a:spcBef>
              <a:buFontTx/>
              <a:buChar char="-"/>
              <a:defRPr/>
            </a:pPr>
            <a:r>
              <a:rPr lang="tr-TR" altLang="tr-TR" sz="1800" dirty="0">
                <a:solidFill>
                  <a:prstClr val="black"/>
                </a:solidFill>
              </a:rPr>
              <a:t>Bildirim zorunluluğu yükseköğretim kurumuna haber vermeksizin yapılan başvurular için de geçerlidir. Bu bildirimin süresi 1 aydır.</a:t>
            </a:r>
          </a:p>
          <a:p>
            <a:pPr marL="914400" algn="just">
              <a:lnSpc>
                <a:spcPct val="100000"/>
              </a:lnSpc>
              <a:spcBef>
                <a:spcPts val="0"/>
              </a:spcBef>
              <a:buFontTx/>
              <a:buChar char="-"/>
              <a:defRPr/>
            </a:pPr>
            <a:endParaRPr lang="tr-TR" altLang="tr-TR" sz="1800" dirty="0">
              <a:solidFill>
                <a:prstClr val="black"/>
              </a:solidFill>
              <a:latin typeface="Calibri"/>
            </a:endParaRPr>
          </a:p>
          <a:p>
            <a:pPr lvl="4">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dirty="0">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dirty="0">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en-GB" altLang="tr-TR" dirty="0">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en-GB" altLang="tr-TR" b="1" dirty="0">
              <a:solidFill>
                <a:srgbClr val="595959"/>
              </a:solidFill>
              <a:latin typeface="Tahoma" pitchFamily="34" charset="0"/>
              <a:cs typeface="Tahoma" pitchFamily="34" charset="0"/>
            </a:endParaRPr>
          </a:p>
        </p:txBody>
      </p:sp>
      <p:pic>
        <p:nvPicPr>
          <p:cNvPr id="3" name="object 3">
            <a:extLst>
              <a:ext uri="{FF2B5EF4-FFF2-40B4-BE49-F238E27FC236}">
                <a16:creationId xmlns:a16="http://schemas.microsoft.com/office/drawing/2014/main" id="{3473CC95-2F96-EE1C-BD9B-609937D843FD}"/>
              </a:ext>
            </a:extLst>
          </p:cNvPr>
          <p:cNvPicPr/>
          <p:nvPr/>
        </p:nvPicPr>
        <p:blipFill>
          <a:blip r:embed="rId2" cstate="print"/>
          <a:stretch>
            <a:fillRect/>
          </a:stretch>
        </p:blipFill>
        <p:spPr>
          <a:xfrm>
            <a:off x="9905490" y="180914"/>
            <a:ext cx="1869949" cy="724915"/>
          </a:xfrm>
          <a:prstGeom prst="rect">
            <a:avLst/>
          </a:prstGeom>
        </p:spPr>
      </p:pic>
      <p:sp>
        <p:nvSpPr>
          <p:cNvPr id="4" name="object 4">
            <a:extLst>
              <a:ext uri="{FF2B5EF4-FFF2-40B4-BE49-F238E27FC236}">
                <a16:creationId xmlns:a16="http://schemas.microsoft.com/office/drawing/2014/main" id="{968A1D43-979F-F102-2655-2CB40BBDFBAB}"/>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grpSp>
        <p:nvGrpSpPr>
          <p:cNvPr id="5" name="Group 4">
            <a:extLst>
              <a:ext uri="{FF2B5EF4-FFF2-40B4-BE49-F238E27FC236}">
                <a16:creationId xmlns:a16="http://schemas.microsoft.com/office/drawing/2014/main" id="{5338EF43-28E3-3D95-A990-93AD35F366C0}"/>
              </a:ext>
            </a:extLst>
          </p:cNvPr>
          <p:cNvGrpSpPr/>
          <p:nvPr/>
        </p:nvGrpSpPr>
        <p:grpSpPr>
          <a:xfrm rot="21600000">
            <a:off x="2034699" y="1136032"/>
            <a:ext cx="362800" cy="531408"/>
            <a:chOff x="-195263" y="1609725"/>
            <a:chExt cx="504825" cy="2495550"/>
          </a:xfrm>
        </p:grpSpPr>
        <p:sp>
          <p:nvSpPr>
            <p:cNvPr id="6" name="Freeform 3">
              <a:extLst>
                <a:ext uri="{FF2B5EF4-FFF2-40B4-BE49-F238E27FC236}">
                  <a16:creationId xmlns:a16="http://schemas.microsoft.com/office/drawing/2014/main" id="{0F3C8DB2-7ABB-870F-8E6C-F4DB5E5625B1}"/>
                </a:ext>
              </a:extLst>
            </p:cNvPr>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spTree>
    <p:extLst>
      <p:ext uri="{BB962C8B-B14F-4D97-AF65-F5344CB8AC3E}">
        <p14:creationId xmlns:p14="http://schemas.microsoft.com/office/powerpoint/2010/main" val="3198021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F4D58-CAB0-C63E-DC37-EF4591C8215C}"/>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397E6403-7140-F937-0D83-0906770410F8}"/>
              </a:ext>
            </a:extLst>
          </p:cNvPr>
          <p:cNvSpPr txBox="1">
            <a:spLocks noChangeArrowheads="1"/>
          </p:cNvSpPr>
          <p:nvPr/>
        </p:nvSpPr>
        <p:spPr>
          <a:xfrm>
            <a:off x="1516538" y="1222905"/>
            <a:ext cx="8640763" cy="5184428"/>
          </a:xfrm>
          <a:prstGeom prst="rect">
            <a:avLst/>
          </a:prstGeom>
        </p:spPr>
        <p:txBody>
          <a:bodyPr lIns="90000" tIns="46800" rIns="90000" bIns="4680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b="1" dirty="0">
                <a:solidFill>
                  <a:srgbClr val="193F6C"/>
                </a:solidFill>
                <a:latin typeface="Tahoma" pitchFamily="34" charset="0"/>
                <a:cs typeface="Tahoma" pitchFamily="34" charset="0"/>
              </a:rPr>
              <a:t>Hak Sahipliği Talebi</a:t>
            </a:r>
          </a:p>
          <a:p>
            <a:pPr marL="914400" lvl="2">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sz="1800" dirty="0">
              <a:solidFill>
                <a:srgbClr val="595959"/>
              </a:solidFill>
              <a:latin typeface="Tahoma" pitchFamily="34" charset="0"/>
              <a:cs typeface="Tahoma" pitchFamily="34" charset="0"/>
            </a:endParaRPr>
          </a:p>
          <a:p>
            <a:pPr marL="914400" algn="just">
              <a:lnSpc>
                <a:spcPct val="100000"/>
              </a:lnSpc>
              <a:spcBef>
                <a:spcPts val="0"/>
              </a:spcBef>
              <a:buFontTx/>
              <a:buChar char="-"/>
              <a:defRPr/>
            </a:pPr>
            <a:endParaRPr lang="tr-TR" altLang="tr-TR" sz="1800" dirty="0">
              <a:solidFill>
                <a:prstClr val="black"/>
              </a:solidFill>
              <a:latin typeface="Calibri"/>
            </a:endParaRPr>
          </a:p>
          <a:p>
            <a:pPr marL="914400" algn="just">
              <a:lnSpc>
                <a:spcPct val="100000"/>
              </a:lnSpc>
              <a:spcBef>
                <a:spcPts val="0"/>
              </a:spcBef>
              <a:buFontTx/>
              <a:buChar char="-"/>
              <a:defRPr/>
            </a:pPr>
            <a:r>
              <a:rPr lang="tr-TR" altLang="tr-TR" sz="1800" dirty="0">
                <a:solidFill>
                  <a:prstClr val="black"/>
                </a:solidFill>
              </a:rPr>
              <a:t>Buluşçuların bildiriminden itibaren 4 ay içerisinde, yükseköğretim kurumu yazılı olarak hak sahipliği talebini buluşçuya belirtmek zorundadır. Aksi takdirde buluş, serbest buluş kapsamında değerlendirilecektir.</a:t>
            </a:r>
          </a:p>
          <a:p>
            <a:pPr marL="914400" algn="just">
              <a:lnSpc>
                <a:spcPct val="100000"/>
              </a:lnSpc>
              <a:spcBef>
                <a:spcPts val="0"/>
              </a:spcBef>
              <a:buFontTx/>
              <a:buChar char="-"/>
              <a:defRPr/>
            </a:pPr>
            <a:endParaRPr lang="tr-TR" altLang="tr-TR" sz="1800" dirty="0">
              <a:solidFill>
                <a:prstClr val="black"/>
              </a:solidFill>
            </a:endParaRPr>
          </a:p>
          <a:p>
            <a:pPr marL="914400" algn="just">
              <a:lnSpc>
                <a:spcPct val="100000"/>
              </a:lnSpc>
              <a:spcBef>
                <a:spcPts val="0"/>
              </a:spcBef>
              <a:buFontTx/>
              <a:buChar char="-"/>
              <a:defRPr/>
            </a:pPr>
            <a:r>
              <a:rPr lang="tr-TR" altLang="tr-TR" sz="1800" dirty="0">
                <a:solidFill>
                  <a:prstClr val="black"/>
                </a:solidFill>
              </a:rPr>
              <a:t>Aksi takdirde buluş, serbest buluş kapsamında değerlendirilecek yani buluşçu kendisi başvurusunu gerçekleştirebilecektir. </a:t>
            </a:r>
          </a:p>
          <a:p>
            <a:pPr marL="685800" indent="0" algn="just">
              <a:lnSpc>
                <a:spcPct val="100000"/>
              </a:lnSpc>
              <a:spcBef>
                <a:spcPts val="0"/>
              </a:spcBef>
              <a:buNone/>
              <a:defRPr/>
            </a:pPr>
            <a:endParaRPr lang="tr-TR" altLang="tr-TR" sz="1800" dirty="0">
              <a:solidFill>
                <a:prstClr val="black"/>
              </a:solidFill>
            </a:endParaRPr>
          </a:p>
          <a:p>
            <a:pPr marL="914400" algn="just">
              <a:lnSpc>
                <a:spcPct val="100000"/>
              </a:lnSpc>
              <a:spcBef>
                <a:spcPts val="0"/>
              </a:spcBef>
              <a:buFontTx/>
              <a:buChar char="-"/>
              <a:defRPr/>
            </a:pPr>
            <a:r>
              <a:rPr lang="tr-TR" altLang="tr-TR" sz="1800" dirty="0">
                <a:solidFill>
                  <a:prstClr val="black"/>
                </a:solidFill>
              </a:rPr>
              <a:t>Buluşçular bildirim tarihinden itibaren iki ay içinde, buluşunun serbest buluş olduğunu ileri sürerek ilgili belgelerle birlikte yükseköğretim kurumu tarafından belirlenen ilgili birime itiraz edebilir.</a:t>
            </a:r>
          </a:p>
          <a:p>
            <a:pPr marL="914400" algn="just">
              <a:lnSpc>
                <a:spcPct val="100000"/>
              </a:lnSpc>
              <a:spcBef>
                <a:spcPts val="0"/>
              </a:spcBef>
              <a:buFontTx/>
              <a:buChar char="-"/>
              <a:defRPr/>
            </a:pPr>
            <a:endParaRPr lang="tr-TR" altLang="tr-TR" sz="1800" dirty="0">
              <a:solidFill>
                <a:prstClr val="black"/>
              </a:solidFill>
            </a:endParaRPr>
          </a:p>
          <a:p>
            <a:pPr marL="914400" algn="just">
              <a:lnSpc>
                <a:spcPct val="100000"/>
              </a:lnSpc>
              <a:spcBef>
                <a:spcPts val="0"/>
              </a:spcBef>
              <a:buFontTx/>
              <a:buChar char="-"/>
              <a:defRPr/>
            </a:pPr>
            <a:endParaRPr lang="tr-TR" altLang="tr-TR" sz="1800" dirty="0">
              <a:solidFill>
                <a:prstClr val="black"/>
              </a:solidFill>
              <a:latin typeface="Calibri"/>
            </a:endParaRPr>
          </a:p>
          <a:p>
            <a:pPr lvl="4">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dirty="0">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dirty="0">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en-GB" altLang="tr-TR" dirty="0">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en-GB" altLang="tr-TR" b="1" dirty="0">
              <a:solidFill>
                <a:srgbClr val="595959"/>
              </a:solidFill>
              <a:latin typeface="Tahoma" pitchFamily="34" charset="0"/>
              <a:cs typeface="Tahoma" pitchFamily="34" charset="0"/>
            </a:endParaRPr>
          </a:p>
        </p:txBody>
      </p:sp>
      <p:pic>
        <p:nvPicPr>
          <p:cNvPr id="3" name="object 3">
            <a:extLst>
              <a:ext uri="{FF2B5EF4-FFF2-40B4-BE49-F238E27FC236}">
                <a16:creationId xmlns:a16="http://schemas.microsoft.com/office/drawing/2014/main" id="{29D025D7-C411-0480-7ED7-8BF166310B0F}"/>
              </a:ext>
            </a:extLst>
          </p:cNvPr>
          <p:cNvPicPr/>
          <p:nvPr/>
        </p:nvPicPr>
        <p:blipFill>
          <a:blip r:embed="rId2" cstate="print"/>
          <a:stretch>
            <a:fillRect/>
          </a:stretch>
        </p:blipFill>
        <p:spPr>
          <a:xfrm>
            <a:off x="9905490" y="180914"/>
            <a:ext cx="1869949" cy="724915"/>
          </a:xfrm>
          <a:prstGeom prst="rect">
            <a:avLst/>
          </a:prstGeom>
        </p:spPr>
      </p:pic>
      <p:sp>
        <p:nvSpPr>
          <p:cNvPr id="4" name="object 4">
            <a:extLst>
              <a:ext uri="{FF2B5EF4-FFF2-40B4-BE49-F238E27FC236}">
                <a16:creationId xmlns:a16="http://schemas.microsoft.com/office/drawing/2014/main" id="{C77958EA-F3F7-4E24-7A5D-15C3D8D70AFE}"/>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grpSp>
        <p:nvGrpSpPr>
          <p:cNvPr id="5" name="Group 4">
            <a:extLst>
              <a:ext uri="{FF2B5EF4-FFF2-40B4-BE49-F238E27FC236}">
                <a16:creationId xmlns:a16="http://schemas.microsoft.com/office/drawing/2014/main" id="{70E490FC-EC72-9971-DA10-9483FE3F104E}"/>
              </a:ext>
            </a:extLst>
          </p:cNvPr>
          <p:cNvGrpSpPr/>
          <p:nvPr/>
        </p:nvGrpSpPr>
        <p:grpSpPr>
          <a:xfrm rot="21600000">
            <a:off x="2034699" y="1136032"/>
            <a:ext cx="362800" cy="531408"/>
            <a:chOff x="-195263" y="1609725"/>
            <a:chExt cx="504825" cy="2495550"/>
          </a:xfrm>
        </p:grpSpPr>
        <p:sp>
          <p:nvSpPr>
            <p:cNvPr id="6" name="Freeform 3">
              <a:extLst>
                <a:ext uri="{FF2B5EF4-FFF2-40B4-BE49-F238E27FC236}">
                  <a16:creationId xmlns:a16="http://schemas.microsoft.com/office/drawing/2014/main" id="{97AA8D10-EAE5-D1C1-59F0-C261651CBD2B}"/>
                </a:ext>
              </a:extLst>
            </p:cNvPr>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spTree>
    <p:extLst>
      <p:ext uri="{BB962C8B-B14F-4D97-AF65-F5344CB8AC3E}">
        <p14:creationId xmlns:p14="http://schemas.microsoft.com/office/powerpoint/2010/main" val="9987148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7068B-08A6-9B09-1111-CC8CD93824D5}"/>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20DA7C72-EF3E-2084-66B3-2905C9727CAB}"/>
              </a:ext>
            </a:extLst>
          </p:cNvPr>
          <p:cNvSpPr txBox="1">
            <a:spLocks noChangeArrowheads="1"/>
          </p:cNvSpPr>
          <p:nvPr/>
        </p:nvSpPr>
        <p:spPr>
          <a:xfrm>
            <a:off x="1516538" y="1222905"/>
            <a:ext cx="8640763" cy="5184428"/>
          </a:xfrm>
          <a:prstGeom prst="rect">
            <a:avLst/>
          </a:prstGeom>
        </p:spPr>
        <p:txBody>
          <a:bodyPr lIns="90000" tIns="46800" rIns="90000" bIns="4680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b="1" dirty="0">
                <a:solidFill>
                  <a:srgbClr val="193F6C"/>
                </a:solidFill>
                <a:latin typeface="Tahoma" pitchFamily="34" charset="0"/>
                <a:cs typeface="Tahoma" pitchFamily="34" charset="0"/>
              </a:rPr>
              <a:t>Başvuru Yükümlülüğü</a:t>
            </a:r>
          </a:p>
          <a:p>
            <a:pPr marL="914400" lvl="2">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sz="1800" dirty="0">
              <a:solidFill>
                <a:srgbClr val="595959"/>
              </a:solidFill>
              <a:latin typeface="Tahoma" pitchFamily="34" charset="0"/>
              <a:cs typeface="Tahoma" pitchFamily="34" charset="0"/>
            </a:endParaRPr>
          </a:p>
          <a:p>
            <a:pPr marL="914400" algn="just">
              <a:lnSpc>
                <a:spcPct val="100000"/>
              </a:lnSpc>
              <a:spcBef>
                <a:spcPts val="0"/>
              </a:spcBef>
              <a:buFontTx/>
              <a:buChar char="-"/>
              <a:defRPr/>
            </a:pPr>
            <a:endParaRPr lang="tr-TR" altLang="tr-TR" sz="1800" dirty="0">
              <a:solidFill>
                <a:prstClr val="black"/>
              </a:solidFill>
              <a:latin typeface="Calibri"/>
            </a:endParaRPr>
          </a:p>
          <a:p>
            <a:pPr marL="914400" algn="just">
              <a:lnSpc>
                <a:spcPct val="100000"/>
              </a:lnSpc>
              <a:spcBef>
                <a:spcPts val="0"/>
              </a:spcBef>
              <a:buFontTx/>
              <a:buChar char="-"/>
              <a:defRPr/>
            </a:pPr>
            <a:r>
              <a:rPr lang="tr-TR" altLang="tr-TR" sz="1800" dirty="0">
                <a:solidFill>
                  <a:prstClr val="black"/>
                </a:solidFill>
              </a:rPr>
              <a:t>Yükseköğretim kurumu, hak sahipliği kararından itibaren 4 ay içinde, buluşçuyla ayrıca anlaşıldıysa 6 ay içerisinde başvuru yapmak zorundadır. </a:t>
            </a:r>
          </a:p>
          <a:p>
            <a:pPr marL="914400" algn="just">
              <a:lnSpc>
                <a:spcPct val="100000"/>
              </a:lnSpc>
              <a:spcBef>
                <a:spcPts val="0"/>
              </a:spcBef>
              <a:buFontTx/>
              <a:buChar char="-"/>
              <a:defRPr/>
            </a:pPr>
            <a:endParaRPr lang="tr-TR" altLang="tr-TR" sz="1800" dirty="0">
              <a:solidFill>
                <a:prstClr val="black"/>
              </a:solidFill>
            </a:endParaRPr>
          </a:p>
          <a:p>
            <a:pPr marL="914400" algn="just">
              <a:lnSpc>
                <a:spcPct val="100000"/>
              </a:lnSpc>
              <a:spcBef>
                <a:spcPts val="0"/>
              </a:spcBef>
              <a:buFontTx/>
              <a:buChar char="-"/>
              <a:defRPr/>
            </a:pPr>
            <a:r>
              <a:rPr lang="tr-TR" altLang="tr-TR" sz="1800" dirty="0">
                <a:solidFill>
                  <a:prstClr val="black"/>
                </a:solidFill>
              </a:rPr>
              <a:t>Aksi takdirde buluş, serbest buluş kapsamında değerlendirilecek yani buluşçu kendisi başvurusunu gerçekleştirebilecektir. </a:t>
            </a:r>
          </a:p>
          <a:p>
            <a:pPr marL="685800" indent="0" algn="just">
              <a:lnSpc>
                <a:spcPct val="100000"/>
              </a:lnSpc>
              <a:spcBef>
                <a:spcPts val="0"/>
              </a:spcBef>
              <a:buNone/>
              <a:defRPr/>
            </a:pPr>
            <a:r>
              <a:rPr lang="tr-TR" altLang="tr-TR" sz="1800" dirty="0">
                <a:solidFill>
                  <a:prstClr val="black"/>
                </a:solidFill>
              </a:rPr>
              <a:t> </a:t>
            </a:r>
          </a:p>
          <a:p>
            <a:pPr marL="914400" algn="just">
              <a:lnSpc>
                <a:spcPct val="100000"/>
              </a:lnSpc>
              <a:spcBef>
                <a:spcPts val="0"/>
              </a:spcBef>
              <a:buFontTx/>
              <a:buChar char="-"/>
              <a:defRPr/>
            </a:pPr>
            <a:r>
              <a:rPr lang="tr-TR" altLang="tr-TR" sz="1800" dirty="0">
                <a:solidFill>
                  <a:prstClr val="black"/>
                </a:solidFill>
              </a:rPr>
              <a:t> Yükseköğretim kurumu patent almak istemediği yabancı ülkeler için buluşu buluşçular için serbest bırakabilir.</a:t>
            </a:r>
          </a:p>
          <a:p>
            <a:pPr marL="914400" algn="just">
              <a:lnSpc>
                <a:spcPct val="100000"/>
              </a:lnSpc>
              <a:spcBef>
                <a:spcPts val="0"/>
              </a:spcBef>
              <a:buFontTx/>
              <a:buChar char="-"/>
              <a:defRPr/>
            </a:pPr>
            <a:endParaRPr lang="tr-TR" altLang="tr-TR" sz="1800" dirty="0">
              <a:solidFill>
                <a:prstClr val="black"/>
              </a:solidFill>
              <a:latin typeface="Calibri"/>
            </a:endParaRPr>
          </a:p>
          <a:p>
            <a:pPr lvl="4">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dirty="0">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dirty="0">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en-GB" altLang="tr-TR" dirty="0">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en-GB" altLang="tr-TR" b="1" dirty="0">
              <a:solidFill>
                <a:srgbClr val="595959"/>
              </a:solidFill>
              <a:latin typeface="Tahoma" pitchFamily="34" charset="0"/>
              <a:cs typeface="Tahoma" pitchFamily="34" charset="0"/>
            </a:endParaRPr>
          </a:p>
        </p:txBody>
      </p:sp>
      <p:pic>
        <p:nvPicPr>
          <p:cNvPr id="3" name="object 3">
            <a:extLst>
              <a:ext uri="{FF2B5EF4-FFF2-40B4-BE49-F238E27FC236}">
                <a16:creationId xmlns:a16="http://schemas.microsoft.com/office/drawing/2014/main" id="{828A57E9-0061-5FA0-C86D-4F69ED848BD6}"/>
              </a:ext>
            </a:extLst>
          </p:cNvPr>
          <p:cNvPicPr/>
          <p:nvPr/>
        </p:nvPicPr>
        <p:blipFill>
          <a:blip r:embed="rId2" cstate="print"/>
          <a:stretch>
            <a:fillRect/>
          </a:stretch>
        </p:blipFill>
        <p:spPr>
          <a:xfrm>
            <a:off x="9905490" y="180914"/>
            <a:ext cx="1869949" cy="724915"/>
          </a:xfrm>
          <a:prstGeom prst="rect">
            <a:avLst/>
          </a:prstGeom>
        </p:spPr>
      </p:pic>
      <p:sp>
        <p:nvSpPr>
          <p:cNvPr id="4" name="object 4">
            <a:extLst>
              <a:ext uri="{FF2B5EF4-FFF2-40B4-BE49-F238E27FC236}">
                <a16:creationId xmlns:a16="http://schemas.microsoft.com/office/drawing/2014/main" id="{4056BBC7-EB69-4AA8-6693-6F18A34E794F}"/>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grpSp>
        <p:nvGrpSpPr>
          <p:cNvPr id="5" name="Group 4">
            <a:extLst>
              <a:ext uri="{FF2B5EF4-FFF2-40B4-BE49-F238E27FC236}">
                <a16:creationId xmlns:a16="http://schemas.microsoft.com/office/drawing/2014/main" id="{DD2AF50A-762F-8305-FC7A-9A1EEC6868E6}"/>
              </a:ext>
            </a:extLst>
          </p:cNvPr>
          <p:cNvGrpSpPr/>
          <p:nvPr/>
        </p:nvGrpSpPr>
        <p:grpSpPr>
          <a:xfrm rot="21600000">
            <a:off x="2034699" y="1136032"/>
            <a:ext cx="362800" cy="531408"/>
            <a:chOff x="-195263" y="1609725"/>
            <a:chExt cx="504825" cy="2495550"/>
          </a:xfrm>
        </p:grpSpPr>
        <p:sp>
          <p:nvSpPr>
            <p:cNvPr id="6" name="Freeform 3">
              <a:extLst>
                <a:ext uri="{FF2B5EF4-FFF2-40B4-BE49-F238E27FC236}">
                  <a16:creationId xmlns:a16="http://schemas.microsoft.com/office/drawing/2014/main" id="{F998C30A-A71D-0E0F-1AD6-DDD980C90948}"/>
                </a:ext>
              </a:extLst>
            </p:cNvPr>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spTree>
    <p:extLst>
      <p:ext uri="{BB962C8B-B14F-4D97-AF65-F5344CB8AC3E}">
        <p14:creationId xmlns:p14="http://schemas.microsoft.com/office/powerpoint/2010/main" val="1829824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id="{626C877C-AE2A-2B5C-B9D1-874C28E2660E}"/>
              </a:ext>
            </a:extLst>
          </p:cNvPr>
          <p:cNvSpPr txBox="1"/>
          <p:nvPr/>
        </p:nvSpPr>
        <p:spPr>
          <a:xfrm>
            <a:off x="699797" y="972787"/>
            <a:ext cx="11206064" cy="3515706"/>
          </a:xfrm>
          <a:prstGeom prst="rect">
            <a:avLst/>
          </a:prstGeom>
        </p:spPr>
        <p:txBody>
          <a:bodyPr vert="horz" wrap="square" lIns="0" tIns="164465" rIns="0" bIns="0" rtlCol="0">
            <a:spAutoFit/>
          </a:bodyPr>
          <a:lstStyle/>
          <a:p>
            <a:pPr marL="12700">
              <a:lnSpc>
                <a:spcPct val="100000"/>
              </a:lnSpc>
              <a:spcBef>
                <a:spcPts val="1295"/>
              </a:spcBef>
            </a:pPr>
            <a:r>
              <a:rPr sz="2800" b="1" spc="-5" dirty="0">
                <a:solidFill>
                  <a:srgbClr val="293878"/>
                </a:solidFill>
                <a:latin typeface="Calibri"/>
                <a:cs typeface="Calibri"/>
              </a:rPr>
              <a:t>6769 Sayılı SMK MADDE 8</a:t>
            </a:r>
            <a:r>
              <a:rPr lang="tr-TR" sz="2800" b="1" spc="-5" dirty="0">
                <a:solidFill>
                  <a:srgbClr val="293878"/>
                </a:solidFill>
                <a:latin typeface="Calibri"/>
                <a:cs typeface="Calibri"/>
              </a:rPr>
              <a:t>3 (1) </a:t>
            </a:r>
            <a:endParaRPr sz="2800" b="1" spc="-5" dirty="0">
              <a:solidFill>
                <a:srgbClr val="293878"/>
              </a:solidFill>
              <a:latin typeface="Calibri"/>
              <a:cs typeface="Calibri"/>
            </a:endParaRPr>
          </a:p>
          <a:p>
            <a:pPr marL="12700" marR="534670" indent="-392430">
              <a:spcBef>
                <a:spcPts val="1295"/>
              </a:spcBef>
              <a:buAutoNum type="arabicParenBoth"/>
              <a:tabLst>
                <a:tab pos="392430" algn="l"/>
              </a:tabLst>
            </a:pPr>
            <a:r>
              <a:rPr lang="tr-TR" sz="2800" spc="-5" dirty="0">
                <a:solidFill>
                  <a:srgbClr val="293878"/>
                </a:solidFill>
                <a:latin typeface="Calibri"/>
                <a:cs typeface="Calibri"/>
              </a:rPr>
              <a:t>Tekniğin bilinen durumuna dâhil olmayan buluşun yeni olduğu kabul edilir.</a:t>
            </a:r>
          </a:p>
          <a:p>
            <a:pPr marL="12700" marR="534670" indent="-392430">
              <a:spcBef>
                <a:spcPts val="1295"/>
              </a:spcBef>
              <a:buAutoNum type="arabicParenBoth"/>
              <a:tabLst>
                <a:tab pos="392430" algn="l"/>
              </a:tabLst>
            </a:pPr>
            <a:r>
              <a:rPr lang="tr-TR" sz="2800" spc="-5" dirty="0">
                <a:solidFill>
                  <a:srgbClr val="293878"/>
                </a:solidFill>
                <a:latin typeface="Calibri"/>
                <a:cs typeface="Calibri"/>
              </a:rPr>
              <a:t>Tekniğin bilinen durumu, başvuru tarihinden önce </a:t>
            </a:r>
            <a:r>
              <a:rPr lang="tr-TR" sz="2800" b="1" u="sng" spc="-5" dirty="0">
                <a:solidFill>
                  <a:srgbClr val="293878"/>
                </a:solidFill>
                <a:latin typeface="Calibri"/>
                <a:cs typeface="Calibri"/>
              </a:rPr>
              <a:t>dünyanın herhangi bir yerinde</a:t>
            </a:r>
            <a:r>
              <a:rPr lang="tr-TR" sz="2800" spc="-5" dirty="0">
                <a:solidFill>
                  <a:srgbClr val="293878"/>
                </a:solidFill>
                <a:latin typeface="Calibri"/>
                <a:cs typeface="Calibri"/>
              </a:rPr>
              <a:t>, </a:t>
            </a:r>
            <a:r>
              <a:rPr lang="tr-TR" sz="2800" b="1" spc="-5" dirty="0">
                <a:solidFill>
                  <a:srgbClr val="293878"/>
                </a:solidFill>
                <a:latin typeface="Calibri"/>
                <a:cs typeface="Calibri"/>
              </a:rPr>
              <a:t>yazılı veya sözlü </a:t>
            </a:r>
            <a:r>
              <a:rPr lang="tr-TR" sz="2800" spc="-5" dirty="0">
                <a:solidFill>
                  <a:srgbClr val="293878"/>
                </a:solidFill>
                <a:latin typeface="Calibri"/>
                <a:cs typeface="Calibri"/>
              </a:rPr>
              <a:t>tanıtım yoluyla ortaya konulmuş veya kullanım ya da başka </a:t>
            </a:r>
            <a:r>
              <a:rPr lang="tr-TR" sz="2800" b="1" spc="-5" dirty="0">
                <a:solidFill>
                  <a:srgbClr val="293878"/>
                </a:solidFill>
                <a:latin typeface="Calibri"/>
                <a:cs typeface="Calibri"/>
              </a:rPr>
              <a:t>herhangi bir biçimde açıklanmış </a:t>
            </a:r>
            <a:r>
              <a:rPr lang="tr-TR" sz="2800" spc="-5" dirty="0">
                <a:solidFill>
                  <a:srgbClr val="293878"/>
                </a:solidFill>
                <a:latin typeface="Calibri"/>
                <a:cs typeface="Calibri"/>
              </a:rPr>
              <a:t>olan toplumca erişilebilir her şeyi kapsar.</a:t>
            </a:r>
          </a:p>
        </p:txBody>
      </p:sp>
      <p:sp>
        <p:nvSpPr>
          <p:cNvPr id="9" name="Metin kutusu 8">
            <a:extLst>
              <a:ext uri="{FF2B5EF4-FFF2-40B4-BE49-F238E27FC236}">
                <a16:creationId xmlns:a16="http://schemas.microsoft.com/office/drawing/2014/main" id="{319E9027-6BF4-147A-7D65-AF36DF02D4C6}"/>
              </a:ext>
            </a:extLst>
          </p:cNvPr>
          <p:cNvSpPr txBox="1"/>
          <p:nvPr/>
        </p:nvSpPr>
        <p:spPr>
          <a:xfrm>
            <a:off x="606491" y="557577"/>
            <a:ext cx="8108884" cy="800219"/>
          </a:xfrm>
          <a:prstGeom prst="rect">
            <a:avLst/>
          </a:prstGeom>
          <a:noFill/>
        </p:spPr>
        <p:txBody>
          <a:bodyPr wrap="square">
            <a:spAutoFit/>
          </a:bodyPr>
          <a:lstStyle/>
          <a:p>
            <a:r>
              <a:rPr lang="tr-TR" sz="2800" b="1" spc="-5" dirty="0">
                <a:solidFill>
                  <a:srgbClr val="293878"/>
                </a:solidFill>
                <a:latin typeface="Calibri"/>
                <a:cs typeface="Calibri"/>
              </a:rPr>
              <a:t>Yenilik, Buluş Basamağı ve Sanayiye Uygulanabilirlik</a:t>
            </a:r>
          </a:p>
          <a:p>
            <a:endParaRPr lang="tr-TR" dirty="0"/>
          </a:p>
        </p:txBody>
      </p:sp>
      <p:sp>
        <p:nvSpPr>
          <p:cNvPr id="10" name="object 2">
            <a:extLst>
              <a:ext uri="{FF2B5EF4-FFF2-40B4-BE49-F238E27FC236}">
                <a16:creationId xmlns:a16="http://schemas.microsoft.com/office/drawing/2014/main" id="{6B5F97F8-0AC7-0EE7-E05A-6E8FBAD4B7A7}"/>
              </a:ext>
            </a:extLst>
          </p:cNvPr>
          <p:cNvSpPr/>
          <p:nvPr/>
        </p:nvSpPr>
        <p:spPr>
          <a:xfrm>
            <a:off x="379445" y="591364"/>
            <a:ext cx="227329" cy="492759"/>
          </a:xfrm>
          <a:custGeom>
            <a:avLst/>
            <a:gdLst/>
            <a:ahLst/>
            <a:cxnLst/>
            <a:rect l="l" t="t" r="r" b="b"/>
            <a:pathLst>
              <a:path w="227329" h="492760">
                <a:moveTo>
                  <a:pt x="227076" y="0"/>
                </a:moveTo>
                <a:lnTo>
                  <a:pt x="0" y="0"/>
                </a:lnTo>
                <a:lnTo>
                  <a:pt x="0" y="492239"/>
                </a:lnTo>
                <a:lnTo>
                  <a:pt x="227076" y="492239"/>
                </a:lnTo>
                <a:lnTo>
                  <a:pt x="227076" y="0"/>
                </a:lnTo>
                <a:close/>
              </a:path>
            </a:pathLst>
          </a:custGeom>
          <a:solidFill>
            <a:srgbClr val="293878"/>
          </a:solidFill>
        </p:spPr>
        <p:txBody>
          <a:bodyPr wrap="square" lIns="0" tIns="0" rIns="0" bIns="0" rtlCol="0"/>
          <a:lstStyle/>
          <a:p>
            <a:endParaRPr/>
          </a:p>
        </p:txBody>
      </p:sp>
      <p:pic>
        <p:nvPicPr>
          <p:cNvPr id="11" name="object 3">
            <a:extLst>
              <a:ext uri="{FF2B5EF4-FFF2-40B4-BE49-F238E27FC236}">
                <a16:creationId xmlns:a16="http://schemas.microsoft.com/office/drawing/2014/main" id="{0EFE8451-43DB-EE66-74D2-D1E851986D44}"/>
              </a:ext>
            </a:extLst>
          </p:cNvPr>
          <p:cNvPicPr/>
          <p:nvPr/>
        </p:nvPicPr>
        <p:blipFill>
          <a:blip r:embed="rId2" cstate="print"/>
          <a:stretch>
            <a:fillRect/>
          </a:stretch>
        </p:blipFill>
        <p:spPr>
          <a:xfrm>
            <a:off x="9905490" y="180914"/>
            <a:ext cx="1869949" cy="724915"/>
          </a:xfrm>
          <a:prstGeom prst="rect">
            <a:avLst/>
          </a:prstGeom>
        </p:spPr>
      </p:pic>
      <p:sp>
        <p:nvSpPr>
          <p:cNvPr id="12" name="object 4">
            <a:extLst>
              <a:ext uri="{FF2B5EF4-FFF2-40B4-BE49-F238E27FC236}">
                <a16:creationId xmlns:a16="http://schemas.microsoft.com/office/drawing/2014/main" id="{86E7932A-C77F-DA26-9FF0-859D90CA765E}"/>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spTree>
    <p:extLst>
      <p:ext uri="{BB962C8B-B14F-4D97-AF65-F5344CB8AC3E}">
        <p14:creationId xmlns:p14="http://schemas.microsoft.com/office/powerpoint/2010/main" val="21942545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E78E0-5BB6-AE38-0436-6712116E8E88}"/>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D22CBB6E-EBB0-92B9-B1D9-AD0BC6CD84DF}"/>
              </a:ext>
            </a:extLst>
          </p:cNvPr>
          <p:cNvSpPr txBox="1">
            <a:spLocks noChangeArrowheads="1"/>
          </p:cNvSpPr>
          <p:nvPr/>
        </p:nvSpPr>
        <p:spPr>
          <a:xfrm>
            <a:off x="1516538" y="1222905"/>
            <a:ext cx="8640763" cy="5184428"/>
          </a:xfrm>
          <a:prstGeom prst="rect">
            <a:avLst/>
          </a:prstGeom>
        </p:spPr>
        <p:txBody>
          <a:bodyPr lIns="90000" tIns="46800" rIns="90000" bIns="4680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b="1" dirty="0">
                <a:solidFill>
                  <a:srgbClr val="193F6C"/>
                </a:solidFill>
                <a:latin typeface="Tahoma" pitchFamily="34" charset="0"/>
                <a:cs typeface="Tahoma" pitchFamily="34" charset="0"/>
              </a:rPr>
              <a:t>Hakkın Devri</a:t>
            </a:r>
          </a:p>
          <a:p>
            <a:pPr marL="914400" lvl="2">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sz="1800" dirty="0">
              <a:solidFill>
                <a:srgbClr val="595959"/>
              </a:solidFill>
              <a:latin typeface="Tahoma" pitchFamily="34" charset="0"/>
              <a:cs typeface="Tahoma" pitchFamily="34" charset="0"/>
            </a:endParaRPr>
          </a:p>
          <a:p>
            <a:pPr marL="914400" algn="just">
              <a:lnSpc>
                <a:spcPct val="100000"/>
              </a:lnSpc>
              <a:spcBef>
                <a:spcPts val="0"/>
              </a:spcBef>
              <a:buFontTx/>
              <a:buChar char="-"/>
              <a:defRPr/>
            </a:pPr>
            <a:endParaRPr lang="tr-TR" altLang="tr-TR" sz="1800" dirty="0">
              <a:solidFill>
                <a:prstClr val="black"/>
              </a:solidFill>
              <a:latin typeface="Calibri"/>
            </a:endParaRPr>
          </a:p>
          <a:p>
            <a:pPr marL="914400" algn="just">
              <a:lnSpc>
                <a:spcPct val="100000"/>
              </a:lnSpc>
              <a:spcBef>
                <a:spcPts val="0"/>
              </a:spcBef>
              <a:buFontTx/>
              <a:buChar char="-"/>
              <a:defRPr/>
            </a:pPr>
            <a:r>
              <a:rPr lang="tr-TR" altLang="tr-TR" sz="1800" dirty="0">
                <a:solidFill>
                  <a:prstClr val="black"/>
                </a:solidFill>
              </a:rPr>
              <a:t>Yükseköğretim kurumu yapılan başvuru veya elde edilen patentten vazgeçebilir. </a:t>
            </a:r>
          </a:p>
          <a:p>
            <a:pPr marL="914400" algn="just">
              <a:lnSpc>
                <a:spcPct val="100000"/>
              </a:lnSpc>
              <a:spcBef>
                <a:spcPts val="0"/>
              </a:spcBef>
              <a:buFontTx/>
              <a:buChar char="-"/>
              <a:defRPr/>
            </a:pPr>
            <a:endParaRPr lang="tr-TR" altLang="tr-TR" sz="1800" dirty="0">
              <a:solidFill>
                <a:prstClr val="black"/>
              </a:solidFill>
            </a:endParaRPr>
          </a:p>
          <a:p>
            <a:pPr marL="914400" algn="just">
              <a:lnSpc>
                <a:spcPct val="100000"/>
              </a:lnSpc>
              <a:spcBef>
                <a:spcPts val="0"/>
              </a:spcBef>
              <a:buFontTx/>
              <a:buChar char="-"/>
              <a:defRPr/>
            </a:pPr>
            <a:r>
              <a:rPr lang="tr-TR" altLang="tr-TR" sz="1800" dirty="0">
                <a:solidFill>
                  <a:prstClr val="black"/>
                </a:solidFill>
              </a:rPr>
              <a:t>Bu durumda buluşçuların ön alım hakkı bulunmaktadır.</a:t>
            </a:r>
          </a:p>
          <a:p>
            <a:pPr marL="914400" algn="just">
              <a:lnSpc>
                <a:spcPct val="100000"/>
              </a:lnSpc>
              <a:spcBef>
                <a:spcPts val="0"/>
              </a:spcBef>
              <a:buFontTx/>
              <a:buChar char="-"/>
              <a:defRPr/>
            </a:pPr>
            <a:endParaRPr lang="tr-TR" altLang="tr-TR" sz="1800" dirty="0">
              <a:solidFill>
                <a:prstClr val="black"/>
              </a:solidFill>
            </a:endParaRPr>
          </a:p>
          <a:p>
            <a:pPr marL="914400" algn="just">
              <a:lnSpc>
                <a:spcPct val="100000"/>
              </a:lnSpc>
              <a:spcBef>
                <a:spcPts val="0"/>
              </a:spcBef>
              <a:buFontTx/>
              <a:buChar char="-"/>
              <a:defRPr/>
            </a:pPr>
            <a:r>
              <a:rPr lang="tr-TR" altLang="tr-TR" sz="1800" dirty="0">
                <a:solidFill>
                  <a:prstClr val="black"/>
                </a:solidFill>
              </a:rPr>
              <a:t>Buluşu yapan, bu konuda kendisine yapılan bildirim tarihinden itibaren bir ay içinde cevap vermezse veya teklifi kabul etmezse patent başvurusu veya patent üzerindeki tasarruf yetkisi yükseköğretim kurumuna ait olur ve yükseköğretim kurumu patent başvurusu veya patent hakkından vazgeçebilir </a:t>
            </a:r>
          </a:p>
          <a:p>
            <a:pPr marL="914400" algn="just">
              <a:lnSpc>
                <a:spcPct val="100000"/>
              </a:lnSpc>
              <a:spcBef>
                <a:spcPts val="0"/>
              </a:spcBef>
              <a:buFontTx/>
              <a:buChar char="-"/>
              <a:defRPr/>
            </a:pPr>
            <a:endParaRPr lang="tr-TR" altLang="tr-TR" sz="1800" dirty="0">
              <a:solidFill>
                <a:prstClr val="black"/>
              </a:solidFill>
              <a:latin typeface="Calibri"/>
            </a:endParaRPr>
          </a:p>
          <a:p>
            <a:pPr lvl="4">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dirty="0">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dirty="0">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en-GB" altLang="tr-TR" dirty="0">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en-GB" altLang="tr-TR" b="1" dirty="0">
              <a:solidFill>
                <a:srgbClr val="595959"/>
              </a:solidFill>
              <a:latin typeface="Tahoma" pitchFamily="34" charset="0"/>
              <a:cs typeface="Tahoma" pitchFamily="34" charset="0"/>
            </a:endParaRPr>
          </a:p>
        </p:txBody>
      </p:sp>
      <p:pic>
        <p:nvPicPr>
          <p:cNvPr id="3" name="object 3">
            <a:extLst>
              <a:ext uri="{FF2B5EF4-FFF2-40B4-BE49-F238E27FC236}">
                <a16:creationId xmlns:a16="http://schemas.microsoft.com/office/drawing/2014/main" id="{336AF6F3-BAF2-273F-D605-BDD136D46782}"/>
              </a:ext>
            </a:extLst>
          </p:cNvPr>
          <p:cNvPicPr/>
          <p:nvPr/>
        </p:nvPicPr>
        <p:blipFill>
          <a:blip r:embed="rId2" cstate="print"/>
          <a:stretch>
            <a:fillRect/>
          </a:stretch>
        </p:blipFill>
        <p:spPr>
          <a:xfrm>
            <a:off x="9905490" y="180914"/>
            <a:ext cx="1869949" cy="724915"/>
          </a:xfrm>
          <a:prstGeom prst="rect">
            <a:avLst/>
          </a:prstGeom>
        </p:spPr>
      </p:pic>
      <p:sp>
        <p:nvSpPr>
          <p:cNvPr id="4" name="object 4">
            <a:extLst>
              <a:ext uri="{FF2B5EF4-FFF2-40B4-BE49-F238E27FC236}">
                <a16:creationId xmlns:a16="http://schemas.microsoft.com/office/drawing/2014/main" id="{1138A213-D581-0FA1-D423-72888D7A5B07}"/>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grpSp>
        <p:nvGrpSpPr>
          <p:cNvPr id="5" name="Group 4">
            <a:extLst>
              <a:ext uri="{FF2B5EF4-FFF2-40B4-BE49-F238E27FC236}">
                <a16:creationId xmlns:a16="http://schemas.microsoft.com/office/drawing/2014/main" id="{64D16F43-6ED6-70BA-D305-206B1EB80960}"/>
              </a:ext>
            </a:extLst>
          </p:cNvPr>
          <p:cNvGrpSpPr/>
          <p:nvPr/>
        </p:nvGrpSpPr>
        <p:grpSpPr>
          <a:xfrm rot="21600000">
            <a:off x="2034699" y="1136032"/>
            <a:ext cx="362800" cy="531408"/>
            <a:chOff x="-195263" y="1609725"/>
            <a:chExt cx="504825" cy="2495550"/>
          </a:xfrm>
        </p:grpSpPr>
        <p:sp>
          <p:nvSpPr>
            <p:cNvPr id="6" name="Freeform 3">
              <a:extLst>
                <a:ext uri="{FF2B5EF4-FFF2-40B4-BE49-F238E27FC236}">
                  <a16:creationId xmlns:a16="http://schemas.microsoft.com/office/drawing/2014/main" id="{F7424053-578C-9DBA-A65D-425B37E593B7}"/>
                </a:ext>
              </a:extLst>
            </p:cNvPr>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spTree>
    <p:extLst>
      <p:ext uri="{BB962C8B-B14F-4D97-AF65-F5344CB8AC3E}">
        <p14:creationId xmlns:p14="http://schemas.microsoft.com/office/powerpoint/2010/main" val="35001765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25986-0B7C-6B56-635F-095E0B78C2D4}"/>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58BE5122-DC1F-3F7A-2C5C-1F585C4001E4}"/>
              </a:ext>
            </a:extLst>
          </p:cNvPr>
          <p:cNvSpPr txBox="1">
            <a:spLocks noChangeArrowheads="1"/>
          </p:cNvSpPr>
          <p:nvPr/>
        </p:nvSpPr>
        <p:spPr>
          <a:xfrm>
            <a:off x="1516538" y="1222905"/>
            <a:ext cx="8640763" cy="5184428"/>
          </a:xfrm>
          <a:prstGeom prst="rect">
            <a:avLst/>
          </a:prstGeom>
        </p:spPr>
        <p:txBody>
          <a:bodyPr lIns="90000" tIns="46800" rIns="90000" bIns="4680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r>
              <a:rPr lang="tr-TR" altLang="tr-TR" sz="1800" b="1" dirty="0">
                <a:solidFill>
                  <a:srgbClr val="193F6C"/>
                </a:solidFill>
                <a:latin typeface="Tahoma" pitchFamily="34" charset="0"/>
                <a:cs typeface="Tahoma" pitchFamily="34" charset="0"/>
              </a:rPr>
              <a:t>Gelir Paylaşımı</a:t>
            </a:r>
          </a:p>
          <a:p>
            <a:pPr marL="914400" lvl="2">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sz="1800" dirty="0">
              <a:solidFill>
                <a:srgbClr val="595959"/>
              </a:solidFill>
              <a:latin typeface="Tahoma" pitchFamily="34" charset="0"/>
              <a:cs typeface="Tahoma" pitchFamily="34" charset="0"/>
            </a:endParaRPr>
          </a:p>
          <a:p>
            <a:pPr marL="914400" algn="just">
              <a:lnSpc>
                <a:spcPct val="100000"/>
              </a:lnSpc>
              <a:spcBef>
                <a:spcPts val="0"/>
              </a:spcBef>
              <a:buFontTx/>
              <a:buChar char="-"/>
              <a:defRPr/>
            </a:pPr>
            <a:endParaRPr lang="tr-TR" altLang="tr-TR" sz="1800" dirty="0">
              <a:solidFill>
                <a:prstClr val="black"/>
              </a:solidFill>
              <a:latin typeface="Calibri"/>
            </a:endParaRPr>
          </a:p>
          <a:p>
            <a:pPr marL="914400" algn="just">
              <a:lnSpc>
                <a:spcPct val="100000"/>
              </a:lnSpc>
              <a:spcBef>
                <a:spcPts val="0"/>
              </a:spcBef>
              <a:buFontTx/>
              <a:buChar char="-"/>
              <a:defRPr/>
            </a:pPr>
            <a:r>
              <a:rPr lang="tr-TR" altLang="tr-TR" sz="1800" dirty="0">
                <a:solidFill>
                  <a:prstClr val="black"/>
                </a:solidFill>
              </a:rPr>
              <a:t>Buluştan elde edilen gelir, buluşun kullanımından, lisans verilmesinden, devredilmesinden veya diğer yollarla ticarileştirilmesinden elde edilen gelirlerin tamamıdır.</a:t>
            </a:r>
          </a:p>
          <a:p>
            <a:pPr marL="914400" algn="just">
              <a:lnSpc>
                <a:spcPct val="100000"/>
              </a:lnSpc>
              <a:spcBef>
                <a:spcPts val="0"/>
              </a:spcBef>
              <a:buFontTx/>
              <a:buChar char="-"/>
              <a:defRPr/>
            </a:pPr>
            <a:endParaRPr lang="tr-TR" altLang="tr-TR" sz="1800" dirty="0">
              <a:solidFill>
                <a:prstClr val="black"/>
              </a:solidFill>
            </a:endParaRPr>
          </a:p>
          <a:p>
            <a:pPr marL="914400" algn="just">
              <a:lnSpc>
                <a:spcPct val="100000"/>
              </a:lnSpc>
              <a:spcBef>
                <a:spcPts val="0"/>
              </a:spcBef>
              <a:buFontTx/>
              <a:buChar char="-"/>
              <a:defRPr/>
            </a:pPr>
            <a:r>
              <a:rPr lang="tr-TR" altLang="tr-TR" sz="1800" dirty="0">
                <a:solidFill>
                  <a:prstClr val="black"/>
                </a:solidFill>
              </a:rPr>
              <a:t>Paylaşım miktarı buluşu yapana gelirin en az üçte biri verilecek şekilde belirlenir.</a:t>
            </a:r>
          </a:p>
          <a:p>
            <a:pPr marL="914400" algn="just">
              <a:lnSpc>
                <a:spcPct val="100000"/>
              </a:lnSpc>
              <a:spcBef>
                <a:spcPts val="0"/>
              </a:spcBef>
              <a:buFontTx/>
              <a:buChar char="-"/>
              <a:defRPr/>
            </a:pPr>
            <a:endParaRPr lang="tr-TR" altLang="tr-TR" sz="1800" dirty="0">
              <a:solidFill>
                <a:prstClr val="black"/>
              </a:solidFill>
            </a:endParaRPr>
          </a:p>
          <a:p>
            <a:pPr marL="914400" algn="just">
              <a:lnSpc>
                <a:spcPct val="100000"/>
              </a:lnSpc>
              <a:spcBef>
                <a:spcPts val="0"/>
              </a:spcBef>
              <a:buFontTx/>
              <a:buChar char="-"/>
              <a:defRPr/>
            </a:pPr>
            <a:r>
              <a:rPr lang="tr-TR" altLang="tr-TR" sz="1800" dirty="0">
                <a:solidFill>
                  <a:prstClr val="black"/>
                </a:solidFill>
              </a:rPr>
              <a:t>Çok sayıda buluşçu varsa, üçte birlik dilim bu buluşçuların arasında paylaşılır.</a:t>
            </a:r>
          </a:p>
          <a:p>
            <a:pPr marL="914400" algn="just">
              <a:lnSpc>
                <a:spcPct val="100000"/>
              </a:lnSpc>
              <a:spcBef>
                <a:spcPts val="0"/>
              </a:spcBef>
              <a:buFontTx/>
              <a:buChar char="-"/>
              <a:defRPr/>
            </a:pPr>
            <a:endParaRPr lang="tr-TR" altLang="tr-TR" sz="1800" dirty="0">
              <a:solidFill>
                <a:prstClr val="black"/>
              </a:solidFill>
            </a:endParaRPr>
          </a:p>
          <a:p>
            <a:pPr marL="914400" algn="just">
              <a:lnSpc>
                <a:spcPct val="100000"/>
              </a:lnSpc>
              <a:spcBef>
                <a:spcPts val="0"/>
              </a:spcBef>
              <a:buFontTx/>
              <a:buChar char="-"/>
              <a:defRPr/>
            </a:pPr>
            <a:endParaRPr lang="tr-TR" altLang="tr-TR" sz="1800" dirty="0">
              <a:solidFill>
                <a:prstClr val="black"/>
              </a:solidFill>
              <a:latin typeface="Calibri"/>
            </a:endParaRPr>
          </a:p>
          <a:p>
            <a:pPr lvl="4">
              <a:spcBef>
                <a:spcPts val="450"/>
              </a:spcBef>
              <a:buFontTx/>
              <a:buChar char="-"/>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dirty="0">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tr-TR" altLang="tr-TR" dirty="0">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en-GB" altLang="tr-TR" dirty="0">
              <a:solidFill>
                <a:srgbClr val="595959"/>
              </a:solidFill>
              <a:latin typeface="Tahoma" pitchFamily="34" charset="0"/>
              <a:cs typeface="Tahoma" pitchFamily="34" charset="0"/>
            </a:endParaRPr>
          </a:p>
          <a:p>
            <a:pPr marL="1371600" lvl="3">
              <a:spcBef>
                <a:spcPts val="450"/>
              </a:spcBef>
              <a:tabLst>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Lst>
            </a:pPr>
            <a:endParaRPr lang="en-GB" altLang="tr-TR" b="1" dirty="0">
              <a:solidFill>
                <a:srgbClr val="595959"/>
              </a:solidFill>
              <a:latin typeface="Tahoma" pitchFamily="34" charset="0"/>
              <a:cs typeface="Tahoma" pitchFamily="34" charset="0"/>
            </a:endParaRPr>
          </a:p>
        </p:txBody>
      </p:sp>
      <p:pic>
        <p:nvPicPr>
          <p:cNvPr id="3" name="object 3">
            <a:extLst>
              <a:ext uri="{FF2B5EF4-FFF2-40B4-BE49-F238E27FC236}">
                <a16:creationId xmlns:a16="http://schemas.microsoft.com/office/drawing/2014/main" id="{33A50D68-A8E2-1126-A51A-92DF0A682FCE}"/>
              </a:ext>
            </a:extLst>
          </p:cNvPr>
          <p:cNvPicPr/>
          <p:nvPr/>
        </p:nvPicPr>
        <p:blipFill>
          <a:blip r:embed="rId2" cstate="print"/>
          <a:stretch>
            <a:fillRect/>
          </a:stretch>
        </p:blipFill>
        <p:spPr>
          <a:xfrm>
            <a:off x="9905490" y="180914"/>
            <a:ext cx="1869949" cy="724915"/>
          </a:xfrm>
          <a:prstGeom prst="rect">
            <a:avLst/>
          </a:prstGeom>
        </p:spPr>
      </p:pic>
      <p:sp>
        <p:nvSpPr>
          <p:cNvPr id="4" name="object 4">
            <a:extLst>
              <a:ext uri="{FF2B5EF4-FFF2-40B4-BE49-F238E27FC236}">
                <a16:creationId xmlns:a16="http://schemas.microsoft.com/office/drawing/2014/main" id="{1647613C-D015-4568-E90B-F9AD8421C99F}"/>
              </a:ext>
            </a:extLst>
          </p:cNvPr>
          <p:cNvSpPr txBox="1"/>
          <p:nvPr/>
        </p:nvSpPr>
        <p:spPr>
          <a:xfrm>
            <a:off x="9297670" y="6666926"/>
            <a:ext cx="2894330" cy="151323"/>
          </a:xfrm>
          <a:prstGeom prst="rect">
            <a:avLst/>
          </a:prstGeom>
        </p:spPr>
        <p:txBody>
          <a:bodyPr vert="horz" wrap="square" lIns="0" tIns="12700" rIns="0" bIns="0" rtlCol="0">
            <a:spAutoFit/>
          </a:bodyPr>
          <a:lstStyle/>
          <a:p>
            <a:pPr marL="12700">
              <a:spcBef>
                <a:spcPts val="100"/>
              </a:spcBef>
            </a:pPr>
            <a:r>
              <a:rPr lang="en-US" sz="900" spc="-90" dirty="0">
                <a:solidFill>
                  <a:srgbClr val="888888"/>
                </a:solidFill>
                <a:latin typeface="Tahoma"/>
                <a:cs typeface="Tahoma"/>
              </a:rPr>
              <a:t>© 2026 YALÇINER PATENT Confidential and proprietary</a:t>
            </a:r>
            <a:endParaRPr sz="900" dirty="0">
              <a:latin typeface="Tahoma"/>
              <a:cs typeface="Tahoma"/>
            </a:endParaRPr>
          </a:p>
        </p:txBody>
      </p:sp>
      <p:grpSp>
        <p:nvGrpSpPr>
          <p:cNvPr id="5" name="Group 4">
            <a:extLst>
              <a:ext uri="{FF2B5EF4-FFF2-40B4-BE49-F238E27FC236}">
                <a16:creationId xmlns:a16="http://schemas.microsoft.com/office/drawing/2014/main" id="{64CAD78B-22A3-2CBC-DFDB-A2F00958ACCF}"/>
              </a:ext>
            </a:extLst>
          </p:cNvPr>
          <p:cNvGrpSpPr/>
          <p:nvPr/>
        </p:nvGrpSpPr>
        <p:grpSpPr>
          <a:xfrm rot="21600000">
            <a:off x="2034699" y="1136032"/>
            <a:ext cx="362800" cy="531408"/>
            <a:chOff x="-195263" y="1609725"/>
            <a:chExt cx="504825" cy="2495550"/>
          </a:xfrm>
        </p:grpSpPr>
        <p:sp>
          <p:nvSpPr>
            <p:cNvPr id="6" name="Freeform 3">
              <a:extLst>
                <a:ext uri="{FF2B5EF4-FFF2-40B4-BE49-F238E27FC236}">
                  <a16:creationId xmlns:a16="http://schemas.microsoft.com/office/drawing/2014/main" id="{42E20EFC-7790-6C5E-CE30-54BAF3275206}"/>
                </a:ext>
              </a:extLst>
            </p:cNvPr>
            <p:cNvSpPr/>
            <p:nvPr/>
          </p:nvSpPr>
          <p:spPr>
            <a:xfrm>
              <a:off x="-195263" y="1609725"/>
              <a:ext cx="504825" cy="249555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293878">
                <a:alpha val="100000"/>
              </a:srgbClr>
            </a:solidFill>
          </p:spPr>
        </p:sp>
      </p:grpSp>
    </p:spTree>
    <p:extLst>
      <p:ext uri="{BB962C8B-B14F-4D97-AF65-F5344CB8AC3E}">
        <p14:creationId xmlns:p14="http://schemas.microsoft.com/office/powerpoint/2010/main" val="18774271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201657" y="2831592"/>
            <a:ext cx="454659" cy="2246630"/>
          </a:xfrm>
          <a:custGeom>
            <a:avLst/>
            <a:gdLst/>
            <a:ahLst/>
            <a:cxnLst/>
            <a:rect l="l" t="t" r="r" b="b"/>
            <a:pathLst>
              <a:path w="454659" h="2246629">
                <a:moveTo>
                  <a:pt x="454151" y="0"/>
                </a:moveTo>
                <a:lnTo>
                  <a:pt x="0" y="0"/>
                </a:lnTo>
                <a:lnTo>
                  <a:pt x="0" y="2246375"/>
                </a:lnTo>
                <a:lnTo>
                  <a:pt x="454151" y="2246375"/>
                </a:lnTo>
                <a:lnTo>
                  <a:pt x="454151" y="0"/>
                </a:lnTo>
                <a:close/>
              </a:path>
            </a:pathLst>
          </a:custGeom>
          <a:solidFill>
            <a:srgbClr val="293878"/>
          </a:solidFill>
        </p:spPr>
        <p:txBody>
          <a:bodyPr wrap="square" lIns="0" tIns="0" rIns="0" bIns="0" rtlCol="0"/>
          <a:lstStyle/>
          <a:p>
            <a:endParaRPr/>
          </a:p>
        </p:txBody>
      </p:sp>
      <p:sp>
        <p:nvSpPr>
          <p:cNvPr id="7" name="object 7"/>
          <p:cNvSpPr txBox="1"/>
          <p:nvPr/>
        </p:nvSpPr>
        <p:spPr>
          <a:xfrm>
            <a:off x="4246626" y="6646571"/>
            <a:ext cx="2924810" cy="151323"/>
          </a:xfrm>
          <a:prstGeom prst="rect">
            <a:avLst/>
          </a:prstGeom>
        </p:spPr>
        <p:txBody>
          <a:bodyPr vert="horz" wrap="square" lIns="0" tIns="12700" rIns="0" bIns="0" rtlCol="0">
            <a:spAutoFit/>
          </a:bodyPr>
          <a:lstStyle/>
          <a:p>
            <a:pPr marL="12700">
              <a:spcBef>
                <a:spcPts val="100"/>
              </a:spcBef>
            </a:pPr>
            <a:r>
              <a:rPr lang="en-US" sz="900" b="1" spc="-95" dirty="0">
                <a:solidFill>
                  <a:srgbClr val="888888"/>
                </a:solidFill>
                <a:latin typeface="Tahoma"/>
                <a:cs typeface="Tahoma"/>
              </a:rPr>
              <a:t>© 2026 YALÇINER PATENT Confidential and proprietary</a:t>
            </a:r>
            <a:endParaRPr sz="900" dirty="0">
              <a:latin typeface="Tahoma"/>
              <a:cs typeface="Tahoma"/>
            </a:endParaRPr>
          </a:p>
        </p:txBody>
      </p:sp>
      <p:pic>
        <p:nvPicPr>
          <p:cNvPr id="8" name="object 8"/>
          <p:cNvPicPr/>
          <p:nvPr/>
        </p:nvPicPr>
        <p:blipFill>
          <a:blip r:embed="rId2" cstate="print"/>
          <a:stretch>
            <a:fillRect/>
          </a:stretch>
        </p:blipFill>
        <p:spPr>
          <a:xfrm>
            <a:off x="4512565" y="5949696"/>
            <a:ext cx="2217419" cy="725424"/>
          </a:xfrm>
          <a:prstGeom prst="rect">
            <a:avLst/>
          </a:prstGeom>
        </p:spPr>
      </p:pic>
      <p:sp>
        <p:nvSpPr>
          <p:cNvPr id="10" name="object 10"/>
          <p:cNvSpPr txBox="1">
            <a:spLocks noGrp="1"/>
          </p:cNvSpPr>
          <p:nvPr>
            <p:ph type="body" idx="1"/>
          </p:nvPr>
        </p:nvSpPr>
        <p:spPr>
          <a:xfrm>
            <a:off x="11546" y="3073408"/>
            <a:ext cx="10515600" cy="936153"/>
          </a:xfrm>
          <a:prstGeom prst="rect">
            <a:avLst/>
          </a:prstGeom>
        </p:spPr>
        <p:txBody>
          <a:bodyPr vert="horz" wrap="square" lIns="0" tIns="104139" rIns="0" bIns="0" rtlCol="0">
            <a:spAutoFit/>
          </a:bodyPr>
          <a:lstStyle/>
          <a:p>
            <a:pPr marL="686435" indent="0" algn="ctr">
              <a:lnSpc>
                <a:spcPct val="100000"/>
              </a:lnSpc>
              <a:spcBef>
                <a:spcPts val="2425"/>
              </a:spcBef>
              <a:buNone/>
            </a:pPr>
            <a:r>
              <a:rPr sz="5400" spc="-5" dirty="0">
                <a:solidFill>
                  <a:srgbClr val="000099"/>
                </a:solidFill>
                <a:latin typeface="Tahoma"/>
                <a:cs typeface="Tahoma"/>
              </a:rPr>
              <a:t>TEŞEKKÜRLER</a:t>
            </a:r>
            <a:endParaRPr sz="5400" dirty="0">
              <a:latin typeface="Tahoma"/>
              <a:cs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7B540194-C0D8-0E57-4E54-8603A44FBBC2}"/>
              </a:ext>
            </a:extLst>
          </p:cNvPr>
          <p:cNvGrpSpPr/>
          <p:nvPr/>
        </p:nvGrpSpPr>
        <p:grpSpPr>
          <a:xfrm>
            <a:off x="1435373" y="1022094"/>
            <a:ext cx="8840470" cy="2741295"/>
            <a:chOff x="-18288" y="816863"/>
            <a:chExt cx="8840470" cy="2741295"/>
          </a:xfrm>
        </p:grpSpPr>
        <p:sp>
          <p:nvSpPr>
            <p:cNvPr id="5" name="object 3">
              <a:extLst>
                <a:ext uri="{FF2B5EF4-FFF2-40B4-BE49-F238E27FC236}">
                  <a16:creationId xmlns:a16="http://schemas.microsoft.com/office/drawing/2014/main" id="{FF294153-A84F-60D1-9647-120FCB0D0241}"/>
                </a:ext>
              </a:extLst>
            </p:cNvPr>
            <p:cNvSpPr/>
            <p:nvPr/>
          </p:nvSpPr>
          <p:spPr>
            <a:xfrm>
              <a:off x="761" y="3429762"/>
              <a:ext cx="8726170" cy="71120"/>
            </a:xfrm>
            <a:custGeom>
              <a:avLst/>
              <a:gdLst/>
              <a:ahLst/>
              <a:cxnLst/>
              <a:rect l="l" t="t" r="r" b="b"/>
              <a:pathLst>
                <a:path w="8726170" h="71120">
                  <a:moveTo>
                    <a:pt x="0" y="0"/>
                  </a:moveTo>
                  <a:lnTo>
                    <a:pt x="8725662" y="70853"/>
                  </a:lnTo>
                </a:path>
              </a:pathLst>
            </a:custGeom>
            <a:ln w="38100">
              <a:solidFill>
                <a:srgbClr val="7E7E7E"/>
              </a:solidFill>
            </a:ln>
          </p:spPr>
          <p:txBody>
            <a:bodyPr wrap="square" lIns="0" tIns="0" rIns="0" bIns="0" rtlCol="0"/>
            <a:lstStyle/>
            <a:p>
              <a:endParaRPr/>
            </a:p>
          </p:txBody>
        </p:sp>
        <p:sp>
          <p:nvSpPr>
            <p:cNvPr id="6" name="object 4">
              <a:extLst>
                <a:ext uri="{FF2B5EF4-FFF2-40B4-BE49-F238E27FC236}">
                  <a16:creationId xmlns:a16="http://schemas.microsoft.com/office/drawing/2014/main" id="{AA5E54F6-78C4-1A67-FC03-CA24E7E77550}"/>
                </a:ext>
              </a:extLst>
            </p:cNvPr>
            <p:cNvSpPr/>
            <p:nvPr/>
          </p:nvSpPr>
          <p:spPr>
            <a:xfrm>
              <a:off x="8706905" y="3443307"/>
              <a:ext cx="114935" cy="114300"/>
            </a:xfrm>
            <a:custGeom>
              <a:avLst/>
              <a:gdLst/>
              <a:ahLst/>
              <a:cxnLst/>
              <a:rect l="l" t="t" r="r" b="b"/>
              <a:pathLst>
                <a:path w="114934" h="114300">
                  <a:moveTo>
                    <a:pt x="939" y="0"/>
                  </a:moveTo>
                  <a:lnTo>
                    <a:pt x="0" y="114300"/>
                  </a:lnTo>
                  <a:lnTo>
                    <a:pt x="114769" y="58077"/>
                  </a:lnTo>
                  <a:lnTo>
                    <a:pt x="939" y="0"/>
                  </a:lnTo>
                  <a:close/>
                </a:path>
              </a:pathLst>
            </a:custGeom>
            <a:solidFill>
              <a:srgbClr val="7E7E7E"/>
            </a:solidFill>
          </p:spPr>
          <p:txBody>
            <a:bodyPr wrap="square" lIns="0" tIns="0" rIns="0" bIns="0" rtlCol="0"/>
            <a:lstStyle/>
            <a:p>
              <a:endParaRPr/>
            </a:p>
          </p:txBody>
        </p:sp>
        <p:sp>
          <p:nvSpPr>
            <p:cNvPr id="7" name="object 5">
              <a:extLst>
                <a:ext uri="{FF2B5EF4-FFF2-40B4-BE49-F238E27FC236}">
                  <a16:creationId xmlns:a16="http://schemas.microsoft.com/office/drawing/2014/main" id="{6B4D8297-2C0E-BB29-1A5D-FACA7AAED580}"/>
                </a:ext>
              </a:extLst>
            </p:cNvPr>
            <p:cNvSpPr/>
            <p:nvPr/>
          </p:nvSpPr>
          <p:spPr>
            <a:xfrm>
              <a:off x="5350002" y="835913"/>
              <a:ext cx="0" cy="2665730"/>
            </a:xfrm>
            <a:custGeom>
              <a:avLst/>
              <a:gdLst/>
              <a:ahLst/>
              <a:cxnLst/>
              <a:rect l="l" t="t" r="r" b="b"/>
              <a:pathLst>
                <a:path h="2665729">
                  <a:moveTo>
                    <a:pt x="0" y="0"/>
                  </a:moveTo>
                  <a:lnTo>
                    <a:pt x="0" y="2665476"/>
                  </a:lnTo>
                </a:path>
              </a:pathLst>
            </a:custGeom>
            <a:ln w="38100">
              <a:solidFill>
                <a:srgbClr val="7E7E7E"/>
              </a:solidFill>
              <a:prstDash val="dash"/>
            </a:ln>
          </p:spPr>
          <p:txBody>
            <a:bodyPr wrap="square" lIns="0" tIns="0" rIns="0" bIns="0" rtlCol="0"/>
            <a:lstStyle/>
            <a:p>
              <a:endParaRPr/>
            </a:p>
          </p:txBody>
        </p:sp>
      </p:grpSp>
      <p:sp>
        <p:nvSpPr>
          <p:cNvPr id="8" name="object 6">
            <a:extLst>
              <a:ext uri="{FF2B5EF4-FFF2-40B4-BE49-F238E27FC236}">
                <a16:creationId xmlns:a16="http://schemas.microsoft.com/office/drawing/2014/main" id="{E14A57BF-B5F4-63FE-24CE-42FD64E01E2C}"/>
              </a:ext>
            </a:extLst>
          </p:cNvPr>
          <p:cNvSpPr txBox="1"/>
          <p:nvPr/>
        </p:nvSpPr>
        <p:spPr>
          <a:xfrm>
            <a:off x="5168411" y="5735320"/>
            <a:ext cx="2550795" cy="1122680"/>
          </a:xfrm>
          <a:prstGeom prst="rect">
            <a:avLst/>
          </a:prstGeom>
        </p:spPr>
        <p:txBody>
          <a:bodyPr vert="horz" wrap="square" lIns="0" tIns="12700" rIns="0" bIns="0" rtlCol="0">
            <a:spAutoFit/>
          </a:bodyPr>
          <a:lstStyle/>
          <a:p>
            <a:pPr marL="12700" marR="5080" algn="just">
              <a:lnSpc>
                <a:spcPct val="100000"/>
              </a:lnSpc>
              <a:spcBef>
                <a:spcPts val="100"/>
              </a:spcBef>
            </a:pPr>
            <a:r>
              <a:rPr sz="2400" spc="-30" dirty="0">
                <a:solidFill>
                  <a:srgbClr val="002060"/>
                </a:solidFill>
                <a:latin typeface="Calibri"/>
                <a:cs typeface="Calibri"/>
              </a:rPr>
              <a:t>Türkiye’deki</a:t>
            </a:r>
            <a:r>
              <a:rPr sz="2400" spc="-85" dirty="0">
                <a:solidFill>
                  <a:srgbClr val="002060"/>
                </a:solidFill>
                <a:latin typeface="Calibri"/>
                <a:cs typeface="Calibri"/>
              </a:rPr>
              <a:t> </a:t>
            </a:r>
            <a:r>
              <a:rPr sz="2400" spc="-10" dirty="0">
                <a:solidFill>
                  <a:srgbClr val="002060"/>
                </a:solidFill>
                <a:latin typeface="Calibri"/>
                <a:cs typeface="Calibri"/>
              </a:rPr>
              <a:t>Başvuru </a:t>
            </a:r>
            <a:r>
              <a:rPr sz="2400" spc="-530" dirty="0">
                <a:solidFill>
                  <a:srgbClr val="002060"/>
                </a:solidFill>
                <a:latin typeface="Calibri"/>
                <a:cs typeface="Calibri"/>
              </a:rPr>
              <a:t> </a:t>
            </a:r>
            <a:r>
              <a:rPr sz="2400" spc="-35" dirty="0">
                <a:solidFill>
                  <a:srgbClr val="002060"/>
                </a:solidFill>
                <a:latin typeface="Calibri"/>
                <a:cs typeface="Calibri"/>
              </a:rPr>
              <a:t>Tarihi </a:t>
            </a:r>
            <a:r>
              <a:rPr sz="2400" spc="-30" dirty="0">
                <a:solidFill>
                  <a:srgbClr val="002060"/>
                </a:solidFill>
                <a:latin typeface="Calibri"/>
                <a:cs typeface="Calibri"/>
              </a:rPr>
              <a:t>(Varsa </a:t>
            </a:r>
            <a:r>
              <a:rPr sz="2400" spc="-5" dirty="0">
                <a:solidFill>
                  <a:srgbClr val="002060"/>
                </a:solidFill>
                <a:latin typeface="Calibri"/>
                <a:cs typeface="Calibri"/>
              </a:rPr>
              <a:t>Rüçhan </a:t>
            </a:r>
            <a:r>
              <a:rPr sz="2400" spc="-530" dirty="0">
                <a:solidFill>
                  <a:srgbClr val="002060"/>
                </a:solidFill>
                <a:latin typeface="Calibri"/>
                <a:cs typeface="Calibri"/>
              </a:rPr>
              <a:t> </a:t>
            </a:r>
            <a:r>
              <a:rPr sz="2400" spc="-30" dirty="0">
                <a:solidFill>
                  <a:srgbClr val="002060"/>
                </a:solidFill>
                <a:latin typeface="Calibri"/>
                <a:cs typeface="Calibri"/>
              </a:rPr>
              <a:t>Tarihi)</a:t>
            </a:r>
            <a:endParaRPr sz="2400" dirty="0">
              <a:solidFill>
                <a:srgbClr val="002060"/>
              </a:solidFill>
              <a:latin typeface="Calibri"/>
              <a:cs typeface="Calibri"/>
            </a:endParaRPr>
          </a:p>
        </p:txBody>
      </p:sp>
      <p:sp>
        <p:nvSpPr>
          <p:cNvPr id="9" name="object 7">
            <a:extLst>
              <a:ext uri="{FF2B5EF4-FFF2-40B4-BE49-F238E27FC236}">
                <a16:creationId xmlns:a16="http://schemas.microsoft.com/office/drawing/2014/main" id="{579E2FCE-85DD-0B08-973F-F1232212B602}"/>
              </a:ext>
            </a:extLst>
          </p:cNvPr>
          <p:cNvSpPr txBox="1"/>
          <p:nvPr/>
        </p:nvSpPr>
        <p:spPr>
          <a:xfrm>
            <a:off x="4973942" y="1324925"/>
            <a:ext cx="1720850" cy="513080"/>
          </a:xfrm>
          <a:prstGeom prst="rect">
            <a:avLst/>
          </a:prstGeom>
        </p:spPr>
        <p:txBody>
          <a:bodyPr vert="horz" wrap="square" lIns="0" tIns="12065" rIns="0" bIns="0" rtlCol="0">
            <a:spAutoFit/>
          </a:bodyPr>
          <a:lstStyle/>
          <a:p>
            <a:pPr marL="12700" marR="5080">
              <a:lnSpc>
                <a:spcPct val="100000"/>
              </a:lnSpc>
              <a:spcBef>
                <a:spcPts val="95"/>
              </a:spcBef>
            </a:pPr>
            <a:r>
              <a:rPr sz="1600" b="1" spc="-25" dirty="0">
                <a:solidFill>
                  <a:srgbClr val="002060"/>
                </a:solidFill>
                <a:latin typeface="Calibri"/>
                <a:cs typeface="Calibri"/>
              </a:rPr>
              <a:t>Toplumca </a:t>
            </a:r>
            <a:r>
              <a:rPr sz="1600" b="1" spc="-5" dirty="0">
                <a:solidFill>
                  <a:srgbClr val="002060"/>
                </a:solidFill>
                <a:latin typeface="Calibri"/>
                <a:cs typeface="Calibri"/>
              </a:rPr>
              <a:t>erişilebilir </a:t>
            </a:r>
            <a:r>
              <a:rPr sz="1600" b="1" spc="-345" dirty="0">
                <a:solidFill>
                  <a:srgbClr val="002060"/>
                </a:solidFill>
                <a:latin typeface="Calibri"/>
                <a:cs typeface="Calibri"/>
              </a:rPr>
              <a:t> </a:t>
            </a:r>
            <a:r>
              <a:rPr sz="1600" b="1" spc="-10" dirty="0">
                <a:solidFill>
                  <a:srgbClr val="002060"/>
                </a:solidFill>
                <a:latin typeface="Calibri"/>
                <a:cs typeface="Calibri"/>
              </a:rPr>
              <a:t>yazılı</a:t>
            </a:r>
            <a:r>
              <a:rPr sz="1600" b="1" spc="-35" dirty="0">
                <a:solidFill>
                  <a:srgbClr val="002060"/>
                </a:solidFill>
                <a:latin typeface="Calibri"/>
                <a:cs typeface="Calibri"/>
              </a:rPr>
              <a:t> </a:t>
            </a:r>
            <a:r>
              <a:rPr sz="1600" b="1" spc="-20" dirty="0">
                <a:solidFill>
                  <a:srgbClr val="002060"/>
                </a:solidFill>
                <a:latin typeface="Calibri"/>
                <a:cs typeface="Calibri"/>
              </a:rPr>
              <a:t>veya</a:t>
            </a:r>
            <a:r>
              <a:rPr sz="1600" b="1" spc="-5" dirty="0">
                <a:solidFill>
                  <a:srgbClr val="002060"/>
                </a:solidFill>
                <a:latin typeface="Calibri"/>
                <a:cs typeface="Calibri"/>
              </a:rPr>
              <a:t> sözlü</a:t>
            </a:r>
            <a:endParaRPr sz="1600" dirty="0">
              <a:solidFill>
                <a:srgbClr val="002060"/>
              </a:solidFill>
              <a:latin typeface="Calibri"/>
              <a:cs typeface="Calibri"/>
            </a:endParaRPr>
          </a:p>
        </p:txBody>
      </p:sp>
      <p:sp>
        <p:nvSpPr>
          <p:cNvPr id="10" name="object 8">
            <a:extLst>
              <a:ext uri="{FF2B5EF4-FFF2-40B4-BE49-F238E27FC236}">
                <a16:creationId xmlns:a16="http://schemas.microsoft.com/office/drawing/2014/main" id="{121DE4C4-36D4-1D0D-5D9D-4F416C6E5DCF}"/>
              </a:ext>
            </a:extLst>
          </p:cNvPr>
          <p:cNvSpPr txBox="1"/>
          <p:nvPr/>
        </p:nvSpPr>
        <p:spPr>
          <a:xfrm>
            <a:off x="4973942" y="1812602"/>
            <a:ext cx="1894839" cy="756920"/>
          </a:xfrm>
          <a:prstGeom prst="rect">
            <a:avLst/>
          </a:prstGeom>
        </p:spPr>
        <p:txBody>
          <a:bodyPr vert="horz" wrap="square" lIns="0" tIns="12065" rIns="0" bIns="0" rtlCol="0">
            <a:spAutoFit/>
          </a:bodyPr>
          <a:lstStyle/>
          <a:p>
            <a:pPr marL="12700" marR="5080">
              <a:lnSpc>
                <a:spcPct val="100000"/>
              </a:lnSpc>
              <a:spcBef>
                <a:spcPts val="95"/>
              </a:spcBef>
            </a:pPr>
            <a:r>
              <a:rPr sz="1600" b="1" spc="-10" dirty="0">
                <a:solidFill>
                  <a:srgbClr val="002060"/>
                </a:solidFill>
                <a:latin typeface="Calibri"/>
                <a:cs typeface="Calibri"/>
              </a:rPr>
              <a:t>tanıtım, kullanım </a:t>
            </a:r>
            <a:r>
              <a:rPr sz="1600" b="1" spc="-20" dirty="0">
                <a:solidFill>
                  <a:srgbClr val="002060"/>
                </a:solidFill>
                <a:latin typeface="Calibri"/>
                <a:cs typeface="Calibri"/>
              </a:rPr>
              <a:t>veya </a:t>
            </a:r>
            <a:r>
              <a:rPr sz="1600" b="1" spc="-350" dirty="0">
                <a:solidFill>
                  <a:srgbClr val="002060"/>
                </a:solidFill>
                <a:latin typeface="Calibri"/>
                <a:cs typeface="Calibri"/>
              </a:rPr>
              <a:t> </a:t>
            </a:r>
            <a:r>
              <a:rPr sz="1600" b="1" spc="-5" dirty="0">
                <a:solidFill>
                  <a:srgbClr val="002060"/>
                </a:solidFill>
                <a:latin typeface="Calibri"/>
                <a:cs typeface="Calibri"/>
              </a:rPr>
              <a:t>bir </a:t>
            </a:r>
            <a:r>
              <a:rPr sz="1600" b="1" spc="-10" dirty="0">
                <a:solidFill>
                  <a:srgbClr val="002060"/>
                </a:solidFill>
                <a:latin typeface="Calibri"/>
                <a:cs typeface="Calibri"/>
              </a:rPr>
              <a:t>başka</a:t>
            </a:r>
            <a:r>
              <a:rPr sz="1600" b="1" spc="5" dirty="0">
                <a:solidFill>
                  <a:srgbClr val="002060"/>
                </a:solidFill>
                <a:latin typeface="Calibri"/>
                <a:cs typeface="Calibri"/>
              </a:rPr>
              <a:t> </a:t>
            </a:r>
            <a:r>
              <a:rPr sz="1600" b="1" spc="-5" dirty="0">
                <a:solidFill>
                  <a:srgbClr val="002060"/>
                </a:solidFill>
                <a:latin typeface="Calibri"/>
                <a:cs typeface="Calibri"/>
              </a:rPr>
              <a:t>yolla </a:t>
            </a:r>
            <a:r>
              <a:rPr sz="1600" b="1" dirty="0">
                <a:solidFill>
                  <a:srgbClr val="002060"/>
                </a:solidFill>
                <a:latin typeface="Calibri"/>
                <a:cs typeface="Calibri"/>
              </a:rPr>
              <a:t> </a:t>
            </a:r>
            <a:r>
              <a:rPr sz="1600" b="1" spc="-5" dirty="0">
                <a:solidFill>
                  <a:srgbClr val="002060"/>
                </a:solidFill>
                <a:latin typeface="Calibri"/>
                <a:cs typeface="Calibri"/>
              </a:rPr>
              <a:t>açıklanan</a:t>
            </a:r>
            <a:r>
              <a:rPr sz="1600" b="1" spc="-25" dirty="0">
                <a:solidFill>
                  <a:srgbClr val="002060"/>
                </a:solidFill>
                <a:latin typeface="Calibri"/>
                <a:cs typeface="Calibri"/>
              </a:rPr>
              <a:t> </a:t>
            </a:r>
            <a:r>
              <a:rPr sz="1600" b="1" spc="-5" dirty="0">
                <a:solidFill>
                  <a:srgbClr val="002060"/>
                </a:solidFill>
                <a:latin typeface="Calibri"/>
                <a:cs typeface="Calibri"/>
              </a:rPr>
              <a:t>bilgi</a:t>
            </a:r>
            <a:endParaRPr sz="1600" dirty="0">
              <a:solidFill>
                <a:srgbClr val="002060"/>
              </a:solidFill>
              <a:latin typeface="Calibri"/>
              <a:cs typeface="Calibri"/>
            </a:endParaRPr>
          </a:p>
        </p:txBody>
      </p:sp>
      <p:sp>
        <p:nvSpPr>
          <p:cNvPr id="11" name="object 9">
            <a:extLst>
              <a:ext uri="{FF2B5EF4-FFF2-40B4-BE49-F238E27FC236}">
                <a16:creationId xmlns:a16="http://schemas.microsoft.com/office/drawing/2014/main" id="{822D70F2-03DB-67EA-B1DA-F9842164395C}"/>
              </a:ext>
            </a:extLst>
          </p:cNvPr>
          <p:cNvSpPr txBox="1"/>
          <p:nvPr/>
        </p:nvSpPr>
        <p:spPr>
          <a:xfrm>
            <a:off x="1626698" y="998391"/>
            <a:ext cx="507746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2060"/>
                </a:solidFill>
                <a:latin typeface="Calibri"/>
                <a:cs typeface="Calibri"/>
              </a:rPr>
              <a:t>Her</a:t>
            </a:r>
            <a:r>
              <a:rPr sz="1800" b="1" spc="-20" dirty="0">
                <a:solidFill>
                  <a:srgbClr val="002060"/>
                </a:solidFill>
                <a:latin typeface="Calibri"/>
                <a:cs typeface="Calibri"/>
              </a:rPr>
              <a:t> </a:t>
            </a:r>
            <a:r>
              <a:rPr sz="1800" b="1" dirty="0">
                <a:solidFill>
                  <a:srgbClr val="002060"/>
                </a:solidFill>
                <a:latin typeface="Calibri"/>
                <a:cs typeface="Calibri"/>
              </a:rPr>
              <a:t>türlü</a:t>
            </a:r>
            <a:r>
              <a:rPr sz="1800" b="1" spc="-10" dirty="0">
                <a:solidFill>
                  <a:srgbClr val="002060"/>
                </a:solidFill>
                <a:latin typeface="Calibri"/>
                <a:cs typeface="Calibri"/>
              </a:rPr>
              <a:t> </a:t>
            </a:r>
            <a:r>
              <a:rPr sz="1800" b="1" spc="-15" dirty="0">
                <a:solidFill>
                  <a:srgbClr val="002060"/>
                </a:solidFill>
                <a:latin typeface="Calibri"/>
                <a:cs typeface="Calibri"/>
              </a:rPr>
              <a:t>yayın</a:t>
            </a:r>
            <a:r>
              <a:rPr sz="1800" b="1" spc="-20" dirty="0">
                <a:solidFill>
                  <a:srgbClr val="002060"/>
                </a:solidFill>
                <a:latin typeface="Calibri"/>
                <a:cs typeface="Calibri"/>
              </a:rPr>
              <a:t> </a:t>
            </a:r>
            <a:r>
              <a:rPr sz="1800" b="1" spc="-10" dirty="0">
                <a:solidFill>
                  <a:srgbClr val="002060"/>
                </a:solidFill>
                <a:latin typeface="Calibri"/>
                <a:cs typeface="Calibri"/>
              </a:rPr>
              <a:t>ve </a:t>
            </a:r>
            <a:r>
              <a:rPr sz="1800" b="1" dirty="0">
                <a:solidFill>
                  <a:srgbClr val="002060"/>
                </a:solidFill>
                <a:latin typeface="Calibri"/>
                <a:cs typeface="Calibri"/>
              </a:rPr>
              <a:t>daha</a:t>
            </a:r>
            <a:r>
              <a:rPr sz="1800" b="1" spc="-15" dirty="0">
                <a:solidFill>
                  <a:srgbClr val="002060"/>
                </a:solidFill>
                <a:latin typeface="Calibri"/>
                <a:cs typeface="Calibri"/>
              </a:rPr>
              <a:t> </a:t>
            </a:r>
            <a:r>
              <a:rPr sz="1800" b="1" dirty="0">
                <a:solidFill>
                  <a:srgbClr val="002060"/>
                </a:solidFill>
                <a:latin typeface="Calibri"/>
                <a:cs typeface="Calibri"/>
              </a:rPr>
              <a:t>önce</a:t>
            </a:r>
            <a:r>
              <a:rPr sz="1800" b="1" spc="380" dirty="0">
                <a:solidFill>
                  <a:srgbClr val="002060"/>
                </a:solidFill>
                <a:latin typeface="Calibri"/>
                <a:cs typeface="Calibri"/>
              </a:rPr>
              <a:t> </a:t>
            </a:r>
            <a:r>
              <a:rPr sz="1800" b="1" spc="-10" dirty="0">
                <a:solidFill>
                  <a:srgbClr val="002060"/>
                </a:solidFill>
                <a:latin typeface="Calibri"/>
                <a:cs typeface="Calibri"/>
              </a:rPr>
              <a:t>yayınlanmış </a:t>
            </a:r>
            <a:r>
              <a:rPr sz="1800" b="1" dirty="0">
                <a:solidFill>
                  <a:srgbClr val="002060"/>
                </a:solidFill>
                <a:latin typeface="Calibri"/>
                <a:cs typeface="Calibri"/>
              </a:rPr>
              <a:t>tüm</a:t>
            </a:r>
            <a:r>
              <a:rPr sz="1800" b="1" spc="-40" dirty="0">
                <a:solidFill>
                  <a:srgbClr val="002060"/>
                </a:solidFill>
                <a:latin typeface="Calibri"/>
                <a:cs typeface="Calibri"/>
              </a:rPr>
              <a:t> </a:t>
            </a:r>
            <a:r>
              <a:rPr sz="1800" b="1" spc="-10" dirty="0">
                <a:solidFill>
                  <a:srgbClr val="002060"/>
                </a:solidFill>
                <a:latin typeface="Calibri"/>
                <a:cs typeface="Calibri"/>
              </a:rPr>
              <a:t>patent</a:t>
            </a:r>
            <a:endParaRPr sz="1800" dirty="0">
              <a:solidFill>
                <a:srgbClr val="002060"/>
              </a:solidFill>
              <a:latin typeface="Calibri"/>
              <a:cs typeface="Calibri"/>
            </a:endParaRPr>
          </a:p>
        </p:txBody>
      </p:sp>
      <p:sp>
        <p:nvSpPr>
          <p:cNvPr id="12" name="object 10">
            <a:extLst>
              <a:ext uri="{FF2B5EF4-FFF2-40B4-BE49-F238E27FC236}">
                <a16:creationId xmlns:a16="http://schemas.microsoft.com/office/drawing/2014/main" id="{B311C7E3-2FB3-1AD5-7A6B-476934FFD46F}"/>
              </a:ext>
            </a:extLst>
          </p:cNvPr>
          <p:cNvSpPr txBox="1"/>
          <p:nvPr/>
        </p:nvSpPr>
        <p:spPr>
          <a:xfrm>
            <a:off x="1626698" y="1272711"/>
            <a:ext cx="157099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2060"/>
                </a:solidFill>
                <a:latin typeface="Calibri"/>
                <a:cs typeface="Calibri"/>
              </a:rPr>
              <a:t>başvuruları</a:t>
            </a:r>
            <a:r>
              <a:rPr sz="1800" b="1" spc="-75" dirty="0">
                <a:solidFill>
                  <a:srgbClr val="002060"/>
                </a:solidFill>
                <a:latin typeface="Calibri"/>
                <a:cs typeface="Calibri"/>
              </a:rPr>
              <a:t> </a:t>
            </a:r>
            <a:r>
              <a:rPr sz="1800" b="1" spc="-5" dirty="0">
                <a:solidFill>
                  <a:srgbClr val="002060"/>
                </a:solidFill>
                <a:latin typeface="Calibri"/>
                <a:cs typeface="Calibri"/>
              </a:rPr>
              <a:t>...</a:t>
            </a:r>
            <a:r>
              <a:rPr sz="1800" b="1" spc="-50" dirty="0">
                <a:solidFill>
                  <a:srgbClr val="002060"/>
                </a:solidFill>
                <a:latin typeface="Calibri"/>
                <a:cs typeface="Calibri"/>
              </a:rPr>
              <a:t> </a:t>
            </a:r>
            <a:r>
              <a:rPr sz="1800" b="1" spc="-5" dirty="0">
                <a:solidFill>
                  <a:srgbClr val="002060"/>
                </a:solidFill>
                <a:latin typeface="Calibri"/>
                <a:cs typeface="Calibri"/>
              </a:rPr>
              <a:t>vs</a:t>
            </a:r>
            <a:endParaRPr sz="1800" dirty="0">
              <a:solidFill>
                <a:srgbClr val="002060"/>
              </a:solidFill>
              <a:latin typeface="Calibri"/>
              <a:cs typeface="Calibri"/>
            </a:endParaRPr>
          </a:p>
        </p:txBody>
      </p:sp>
      <p:grpSp>
        <p:nvGrpSpPr>
          <p:cNvPr id="13" name="object 11">
            <a:extLst>
              <a:ext uri="{FF2B5EF4-FFF2-40B4-BE49-F238E27FC236}">
                <a16:creationId xmlns:a16="http://schemas.microsoft.com/office/drawing/2014/main" id="{C57A9367-7B77-8205-43BE-3A5EDB9AC027}"/>
              </a:ext>
            </a:extLst>
          </p:cNvPr>
          <p:cNvGrpSpPr/>
          <p:nvPr/>
        </p:nvGrpSpPr>
        <p:grpSpPr>
          <a:xfrm>
            <a:off x="2064784" y="2259329"/>
            <a:ext cx="4839335" cy="3319779"/>
            <a:chOff x="611123" y="2054098"/>
            <a:chExt cx="4839335" cy="3319779"/>
          </a:xfrm>
        </p:grpSpPr>
        <p:sp>
          <p:nvSpPr>
            <p:cNvPr id="14" name="object 12">
              <a:extLst>
                <a:ext uri="{FF2B5EF4-FFF2-40B4-BE49-F238E27FC236}">
                  <a16:creationId xmlns:a16="http://schemas.microsoft.com/office/drawing/2014/main" id="{7ED5FBFF-06A8-E493-3732-5FCAD223B588}"/>
                </a:ext>
              </a:extLst>
            </p:cNvPr>
            <p:cNvSpPr/>
            <p:nvPr/>
          </p:nvSpPr>
          <p:spPr>
            <a:xfrm>
              <a:off x="5364479" y="3643503"/>
              <a:ext cx="0" cy="1730375"/>
            </a:xfrm>
            <a:custGeom>
              <a:avLst/>
              <a:gdLst/>
              <a:ahLst/>
              <a:cxnLst/>
              <a:rect l="l" t="t" r="r" b="b"/>
              <a:pathLst>
                <a:path h="1730375">
                  <a:moveTo>
                    <a:pt x="0" y="1730121"/>
                  </a:moveTo>
                  <a:lnTo>
                    <a:pt x="0" y="0"/>
                  </a:lnTo>
                </a:path>
              </a:pathLst>
            </a:custGeom>
            <a:ln w="57150">
              <a:solidFill>
                <a:srgbClr val="7E7E7E"/>
              </a:solidFill>
            </a:ln>
          </p:spPr>
          <p:txBody>
            <a:bodyPr wrap="square" lIns="0" tIns="0" rIns="0" bIns="0" rtlCol="0"/>
            <a:lstStyle/>
            <a:p>
              <a:endParaRPr/>
            </a:p>
          </p:txBody>
        </p:sp>
        <p:sp>
          <p:nvSpPr>
            <p:cNvPr id="15" name="object 13">
              <a:extLst>
                <a:ext uri="{FF2B5EF4-FFF2-40B4-BE49-F238E27FC236}">
                  <a16:creationId xmlns:a16="http://schemas.microsoft.com/office/drawing/2014/main" id="{15C2DE6C-6E90-D4BF-59A6-71ED69F9E0F3}"/>
                </a:ext>
              </a:extLst>
            </p:cNvPr>
            <p:cNvSpPr/>
            <p:nvPr/>
          </p:nvSpPr>
          <p:spPr>
            <a:xfrm>
              <a:off x="5278763" y="3500624"/>
              <a:ext cx="171450" cy="172085"/>
            </a:xfrm>
            <a:custGeom>
              <a:avLst/>
              <a:gdLst/>
              <a:ahLst/>
              <a:cxnLst/>
              <a:rect l="l" t="t" r="r" b="b"/>
              <a:pathLst>
                <a:path w="171450" h="172085">
                  <a:moveTo>
                    <a:pt x="85712" y="0"/>
                  </a:moveTo>
                  <a:lnTo>
                    <a:pt x="0" y="171462"/>
                  </a:lnTo>
                  <a:lnTo>
                    <a:pt x="171450" y="171450"/>
                  </a:lnTo>
                  <a:lnTo>
                    <a:pt x="85712" y="0"/>
                  </a:lnTo>
                  <a:close/>
                </a:path>
              </a:pathLst>
            </a:custGeom>
            <a:solidFill>
              <a:srgbClr val="7E7E7E"/>
            </a:solidFill>
          </p:spPr>
          <p:txBody>
            <a:bodyPr wrap="square" lIns="0" tIns="0" rIns="0" bIns="0" rtlCol="0"/>
            <a:lstStyle/>
            <a:p>
              <a:endParaRPr/>
            </a:p>
          </p:txBody>
        </p:sp>
        <p:sp>
          <p:nvSpPr>
            <p:cNvPr id="16" name="object 14">
              <a:extLst>
                <a:ext uri="{FF2B5EF4-FFF2-40B4-BE49-F238E27FC236}">
                  <a16:creationId xmlns:a16="http://schemas.microsoft.com/office/drawing/2014/main" id="{23876170-0BD0-610E-1471-E9CE5A689D9B}"/>
                </a:ext>
              </a:extLst>
            </p:cNvPr>
            <p:cNvSpPr/>
            <p:nvPr/>
          </p:nvSpPr>
          <p:spPr>
            <a:xfrm>
              <a:off x="2528989" y="2491740"/>
              <a:ext cx="890905" cy="892810"/>
            </a:xfrm>
            <a:custGeom>
              <a:avLst/>
              <a:gdLst/>
              <a:ahLst/>
              <a:cxnLst/>
              <a:rect l="l" t="t" r="r" b="b"/>
              <a:pathLst>
                <a:path w="890904" h="892810">
                  <a:moveTo>
                    <a:pt x="890866" y="0"/>
                  </a:moveTo>
                  <a:lnTo>
                    <a:pt x="0" y="892327"/>
                  </a:lnTo>
                </a:path>
              </a:pathLst>
            </a:custGeom>
            <a:ln w="12700">
              <a:solidFill>
                <a:srgbClr val="7E7E7E"/>
              </a:solidFill>
            </a:ln>
          </p:spPr>
          <p:txBody>
            <a:bodyPr wrap="square" lIns="0" tIns="0" rIns="0" bIns="0" rtlCol="0"/>
            <a:lstStyle/>
            <a:p>
              <a:endParaRPr/>
            </a:p>
          </p:txBody>
        </p:sp>
        <p:sp>
          <p:nvSpPr>
            <p:cNvPr id="17" name="object 15">
              <a:extLst>
                <a:ext uri="{FF2B5EF4-FFF2-40B4-BE49-F238E27FC236}">
                  <a16:creationId xmlns:a16="http://schemas.microsoft.com/office/drawing/2014/main" id="{3647A22F-55AC-FB71-8C1F-E8E3251D7F61}"/>
                </a:ext>
              </a:extLst>
            </p:cNvPr>
            <p:cNvSpPr/>
            <p:nvPr/>
          </p:nvSpPr>
          <p:spPr>
            <a:xfrm>
              <a:off x="2484118" y="3348155"/>
              <a:ext cx="81280" cy="81280"/>
            </a:xfrm>
            <a:custGeom>
              <a:avLst/>
              <a:gdLst/>
              <a:ahLst/>
              <a:cxnLst/>
              <a:rect l="l" t="t" r="r" b="b"/>
              <a:pathLst>
                <a:path w="81280" h="81279">
                  <a:moveTo>
                    <a:pt x="26873" y="0"/>
                  </a:moveTo>
                  <a:lnTo>
                    <a:pt x="0" y="80848"/>
                  </a:lnTo>
                  <a:lnTo>
                    <a:pt x="80797" y="53835"/>
                  </a:lnTo>
                  <a:lnTo>
                    <a:pt x="26873" y="0"/>
                  </a:lnTo>
                  <a:close/>
                </a:path>
              </a:pathLst>
            </a:custGeom>
            <a:solidFill>
              <a:srgbClr val="7E7E7E"/>
            </a:solidFill>
          </p:spPr>
          <p:txBody>
            <a:bodyPr wrap="square" lIns="0" tIns="0" rIns="0" bIns="0" rtlCol="0"/>
            <a:lstStyle/>
            <a:p>
              <a:endParaRPr/>
            </a:p>
          </p:txBody>
        </p:sp>
        <p:sp>
          <p:nvSpPr>
            <p:cNvPr id="18" name="object 16">
              <a:extLst>
                <a:ext uri="{FF2B5EF4-FFF2-40B4-BE49-F238E27FC236}">
                  <a16:creationId xmlns:a16="http://schemas.microsoft.com/office/drawing/2014/main" id="{B3C70620-A7D3-A347-EC5D-7907D081B192}"/>
                </a:ext>
              </a:extLst>
            </p:cNvPr>
            <p:cNvSpPr/>
            <p:nvPr/>
          </p:nvSpPr>
          <p:spPr>
            <a:xfrm>
              <a:off x="3779519" y="2491740"/>
              <a:ext cx="406400" cy="880110"/>
            </a:xfrm>
            <a:custGeom>
              <a:avLst/>
              <a:gdLst/>
              <a:ahLst/>
              <a:cxnLst/>
              <a:rect l="l" t="t" r="r" b="b"/>
              <a:pathLst>
                <a:path w="406400" h="880110">
                  <a:moveTo>
                    <a:pt x="0" y="0"/>
                  </a:moveTo>
                  <a:lnTo>
                    <a:pt x="406196" y="879614"/>
                  </a:lnTo>
                </a:path>
              </a:pathLst>
            </a:custGeom>
            <a:ln w="12700">
              <a:solidFill>
                <a:srgbClr val="7E7E7E"/>
              </a:solidFill>
            </a:ln>
          </p:spPr>
          <p:txBody>
            <a:bodyPr wrap="square" lIns="0" tIns="0" rIns="0" bIns="0" rtlCol="0"/>
            <a:lstStyle/>
            <a:p>
              <a:endParaRPr/>
            </a:p>
          </p:txBody>
        </p:sp>
        <p:sp>
          <p:nvSpPr>
            <p:cNvPr id="19" name="object 17">
              <a:extLst>
                <a:ext uri="{FF2B5EF4-FFF2-40B4-BE49-F238E27FC236}">
                  <a16:creationId xmlns:a16="http://schemas.microsoft.com/office/drawing/2014/main" id="{74789F43-89CD-7D62-8CB4-C01B37592E1D}"/>
                </a:ext>
              </a:extLst>
            </p:cNvPr>
            <p:cNvSpPr/>
            <p:nvPr/>
          </p:nvSpPr>
          <p:spPr>
            <a:xfrm>
              <a:off x="4145807" y="3343847"/>
              <a:ext cx="69215" cy="85725"/>
            </a:xfrm>
            <a:custGeom>
              <a:avLst/>
              <a:gdLst/>
              <a:ahLst/>
              <a:cxnLst/>
              <a:rect l="l" t="t" r="r" b="b"/>
              <a:pathLst>
                <a:path w="69214" h="85725">
                  <a:moveTo>
                    <a:pt x="69176" y="0"/>
                  </a:moveTo>
                  <a:lnTo>
                    <a:pt x="0" y="31940"/>
                  </a:lnTo>
                  <a:lnTo>
                    <a:pt x="66535" y="85153"/>
                  </a:lnTo>
                  <a:lnTo>
                    <a:pt x="69176" y="0"/>
                  </a:lnTo>
                  <a:close/>
                </a:path>
              </a:pathLst>
            </a:custGeom>
            <a:solidFill>
              <a:srgbClr val="7E7E7E"/>
            </a:solidFill>
          </p:spPr>
          <p:txBody>
            <a:bodyPr wrap="square" lIns="0" tIns="0" rIns="0" bIns="0" rtlCol="0"/>
            <a:lstStyle/>
            <a:p>
              <a:endParaRPr/>
            </a:p>
          </p:txBody>
        </p:sp>
        <p:sp>
          <p:nvSpPr>
            <p:cNvPr id="20" name="object 18">
              <a:extLst>
                <a:ext uri="{FF2B5EF4-FFF2-40B4-BE49-F238E27FC236}">
                  <a16:creationId xmlns:a16="http://schemas.microsoft.com/office/drawing/2014/main" id="{93E471FF-2039-58EE-2CF8-22DD5218FB3F}"/>
                </a:ext>
              </a:extLst>
            </p:cNvPr>
            <p:cNvSpPr/>
            <p:nvPr/>
          </p:nvSpPr>
          <p:spPr>
            <a:xfrm>
              <a:off x="643356" y="2205228"/>
              <a:ext cx="688975" cy="1169670"/>
            </a:xfrm>
            <a:custGeom>
              <a:avLst/>
              <a:gdLst/>
              <a:ahLst/>
              <a:cxnLst/>
              <a:rect l="l" t="t" r="r" b="b"/>
              <a:pathLst>
                <a:path w="688975" h="1169670">
                  <a:moveTo>
                    <a:pt x="688619" y="0"/>
                  </a:moveTo>
                  <a:lnTo>
                    <a:pt x="0" y="1169060"/>
                  </a:lnTo>
                </a:path>
              </a:pathLst>
            </a:custGeom>
            <a:ln w="12700">
              <a:solidFill>
                <a:srgbClr val="7E7E7E"/>
              </a:solidFill>
            </a:ln>
          </p:spPr>
          <p:txBody>
            <a:bodyPr wrap="square" lIns="0" tIns="0" rIns="0" bIns="0" rtlCol="0"/>
            <a:lstStyle/>
            <a:p>
              <a:endParaRPr/>
            </a:p>
          </p:txBody>
        </p:sp>
        <p:sp>
          <p:nvSpPr>
            <p:cNvPr id="21" name="object 19">
              <a:extLst>
                <a:ext uri="{FF2B5EF4-FFF2-40B4-BE49-F238E27FC236}">
                  <a16:creationId xmlns:a16="http://schemas.microsoft.com/office/drawing/2014/main" id="{F2B8E603-6B39-5B12-A583-E1A96FEE5D0A}"/>
                </a:ext>
              </a:extLst>
            </p:cNvPr>
            <p:cNvSpPr/>
            <p:nvPr/>
          </p:nvSpPr>
          <p:spPr>
            <a:xfrm>
              <a:off x="611123" y="3344006"/>
              <a:ext cx="71755" cy="85090"/>
            </a:xfrm>
            <a:custGeom>
              <a:avLst/>
              <a:gdLst/>
              <a:ahLst/>
              <a:cxnLst/>
              <a:rect l="l" t="t" r="r" b="b"/>
              <a:pathLst>
                <a:path w="71754" h="85089">
                  <a:moveTo>
                    <a:pt x="5842" y="0"/>
                  </a:moveTo>
                  <a:lnTo>
                    <a:pt x="0" y="84988"/>
                  </a:lnTo>
                  <a:lnTo>
                    <a:pt x="71501" y="38671"/>
                  </a:lnTo>
                  <a:lnTo>
                    <a:pt x="5842" y="0"/>
                  </a:lnTo>
                  <a:close/>
                </a:path>
              </a:pathLst>
            </a:custGeom>
            <a:solidFill>
              <a:srgbClr val="7E7E7E"/>
            </a:solidFill>
          </p:spPr>
          <p:txBody>
            <a:bodyPr wrap="square" lIns="0" tIns="0" rIns="0" bIns="0" rtlCol="0"/>
            <a:lstStyle/>
            <a:p>
              <a:endParaRPr/>
            </a:p>
          </p:txBody>
        </p:sp>
        <p:sp>
          <p:nvSpPr>
            <p:cNvPr id="22" name="object 20">
              <a:extLst>
                <a:ext uri="{FF2B5EF4-FFF2-40B4-BE49-F238E27FC236}">
                  <a16:creationId xmlns:a16="http://schemas.microsoft.com/office/drawing/2014/main" id="{2DB788DA-6686-0C85-F08B-6A43395D88C4}"/>
                </a:ext>
              </a:extLst>
            </p:cNvPr>
            <p:cNvSpPr/>
            <p:nvPr/>
          </p:nvSpPr>
          <p:spPr>
            <a:xfrm>
              <a:off x="1990128" y="2060448"/>
              <a:ext cx="206375" cy="1234440"/>
            </a:xfrm>
            <a:custGeom>
              <a:avLst/>
              <a:gdLst/>
              <a:ahLst/>
              <a:cxnLst/>
              <a:rect l="l" t="t" r="r" b="b"/>
              <a:pathLst>
                <a:path w="206375" h="1234439">
                  <a:moveTo>
                    <a:pt x="205955" y="0"/>
                  </a:moveTo>
                  <a:lnTo>
                    <a:pt x="0" y="1234287"/>
                  </a:lnTo>
                </a:path>
              </a:pathLst>
            </a:custGeom>
            <a:ln w="12700">
              <a:solidFill>
                <a:srgbClr val="7E7E7E"/>
              </a:solidFill>
            </a:ln>
          </p:spPr>
          <p:txBody>
            <a:bodyPr wrap="square" lIns="0" tIns="0" rIns="0" bIns="0" rtlCol="0"/>
            <a:lstStyle/>
            <a:p>
              <a:endParaRPr/>
            </a:p>
          </p:txBody>
        </p:sp>
        <p:sp>
          <p:nvSpPr>
            <p:cNvPr id="23" name="object 21">
              <a:extLst>
                <a:ext uri="{FF2B5EF4-FFF2-40B4-BE49-F238E27FC236}">
                  <a16:creationId xmlns:a16="http://schemas.microsoft.com/office/drawing/2014/main" id="{434E6326-C682-9D54-E8F9-66279489989B}"/>
                </a:ext>
              </a:extLst>
            </p:cNvPr>
            <p:cNvSpPr/>
            <p:nvPr/>
          </p:nvSpPr>
          <p:spPr>
            <a:xfrm>
              <a:off x="1954632" y="3275942"/>
              <a:ext cx="75565" cy="81915"/>
            </a:xfrm>
            <a:custGeom>
              <a:avLst/>
              <a:gdLst/>
              <a:ahLst/>
              <a:cxnLst/>
              <a:rect l="l" t="t" r="r" b="b"/>
              <a:pathLst>
                <a:path w="75564" h="81914">
                  <a:moveTo>
                    <a:pt x="0" y="0"/>
                  </a:moveTo>
                  <a:lnTo>
                    <a:pt x="25044" y="81432"/>
                  </a:lnTo>
                  <a:lnTo>
                    <a:pt x="75158" y="12534"/>
                  </a:lnTo>
                  <a:lnTo>
                    <a:pt x="0" y="0"/>
                  </a:lnTo>
                  <a:close/>
                </a:path>
              </a:pathLst>
            </a:custGeom>
            <a:solidFill>
              <a:srgbClr val="7E7E7E"/>
            </a:solidFill>
          </p:spPr>
          <p:txBody>
            <a:bodyPr wrap="square" lIns="0" tIns="0" rIns="0" bIns="0" rtlCol="0"/>
            <a:lstStyle/>
            <a:p>
              <a:endParaRPr/>
            </a:p>
          </p:txBody>
        </p:sp>
        <p:sp>
          <p:nvSpPr>
            <p:cNvPr id="24" name="object 22">
              <a:extLst>
                <a:ext uri="{FF2B5EF4-FFF2-40B4-BE49-F238E27FC236}">
                  <a16:creationId xmlns:a16="http://schemas.microsoft.com/office/drawing/2014/main" id="{7AEC4854-015A-4DE2-EAD4-C3A06890CC73}"/>
                </a:ext>
              </a:extLst>
            </p:cNvPr>
            <p:cNvSpPr/>
            <p:nvPr/>
          </p:nvSpPr>
          <p:spPr>
            <a:xfrm>
              <a:off x="2555747" y="2205228"/>
              <a:ext cx="967105" cy="1104900"/>
            </a:xfrm>
            <a:custGeom>
              <a:avLst/>
              <a:gdLst/>
              <a:ahLst/>
              <a:cxnLst/>
              <a:rect l="l" t="t" r="r" b="b"/>
              <a:pathLst>
                <a:path w="967104" h="1104900">
                  <a:moveTo>
                    <a:pt x="0" y="0"/>
                  </a:moveTo>
                  <a:lnTo>
                    <a:pt x="967054" y="1104366"/>
                  </a:lnTo>
                </a:path>
              </a:pathLst>
            </a:custGeom>
            <a:ln w="12700">
              <a:solidFill>
                <a:srgbClr val="7E7E7E"/>
              </a:solidFill>
            </a:ln>
          </p:spPr>
          <p:txBody>
            <a:bodyPr wrap="square" lIns="0" tIns="0" rIns="0" bIns="0" rtlCol="0"/>
            <a:lstStyle/>
            <a:p>
              <a:endParaRPr/>
            </a:p>
          </p:txBody>
        </p:sp>
        <p:sp>
          <p:nvSpPr>
            <p:cNvPr id="25" name="object 23">
              <a:extLst>
                <a:ext uri="{FF2B5EF4-FFF2-40B4-BE49-F238E27FC236}">
                  <a16:creationId xmlns:a16="http://schemas.microsoft.com/office/drawing/2014/main" id="{0716DB4B-6533-B069-C856-E4DD3180FB60}"/>
                </a:ext>
              </a:extLst>
            </p:cNvPr>
            <p:cNvSpPr/>
            <p:nvPr/>
          </p:nvSpPr>
          <p:spPr>
            <a:xfrm>
              <a:off x="3485776" y="3274943"/>
              <a:ext cx="79375" cy="82550"/>
            </a:xfrm>
            <a:custGeom>
              <a:avLst/>
              <a:gdLst/>
              <a:ahLst/>
              <a:cxnLst/>
              <a:rect l="l" t="t" r="r" b="b"/>
              <a:pathLst>
                <a:path w="79375" h="82550">
                  <a:moveTo>
                    <a:pt x="57327" y="0"/>
                  </a:moveTo>
                  <a:lnTo>
                    <a:pt x="0" y="50203"/>
                  </a:lnTo>
                  <a:lnTo>
                    <a:pt x="78854" y="82423"/>
                  </a:lnTo>
                  <a:lnTo>
                    <a:pt x="57327" y="0"/>
                  </a:lnTo>
                  <a:close/>
                </a:path>
              </a:pathLst>
            </a:custGeom>
            <a:solidFill>
              <a:srgbClr val="7E7E7E"/>
            </a:solidFill>
          </p:spPr>
          <p:txBody>
            <a:bodyPr wrap="square" lIns="0" tIns="0" rIns="0" bIns="0" rtlCol="0"/>
            <a:lstStyle/>
            <a:p>
              <a:endParaRPr/>
            </a:p>
          </p:txBody>
        </p:sp>
        <p:sp>
          <p:nvSpPr>
            <p:cNvPr id="26" name="object 24">
              <a:extLst>
                <a:ext uri="{FF2B5EF4-FFF2-40B4-BE49-F238E27FC236}">
                  <a16:creationId xmlns:a16="http://schemas.microsoft.com/office/drawing/2014/main" id="{6DC9960A-1CD7-20DE-C67C-72D3A6433F71}"/>
                </a:ext>
              </a:extLst>
            </p:cNvPr>
            <p:cNvSpPr/>
            <p:nvPr/>
          </p:nvSpPr>
          <p:spPr>
            <a:xfrm>
              <a:off x="1241272" y="2205228"/>
              <a:ext cx="1818005" cy="1118870"/>
            </a:xfrm>
            <a:custGeom>
              <a:avLst/>
              <a:gdLst/>
              <a:ahLst/>
              <a:cxnLst/>
              <a:rect l="l" t="t" r="r" b="b"/>
              <a:pathLst>
                <a:path w="1818005" h="1118870">
                  <a:moveTo>
                    <a:pt x="1817395" y="0"/>
                  </a:moveTo>
                  <a:lnTo>
                    <a:pt x="0" y="1118857"/>
                  </a:lnTo>
                </a:path>
              </a:pathLst>
            </a:custGeom>
            <a:ln w="12700">
              <a:solidFill>
                <a:srgbClr val="7E7E7E"/>
              </a:solidFill>
            </a:ln>
          </p:spPr>
          <p:txBody>
            <a:bodyPr wrap="square" lIns="0" tIns="0" rIns="0" bIns="0" rtlCol="0"/>
            <a:lstStyle/>
            <a:p>
              <a:endParaRPr/>
            </a:p>
          </p:txBody>
        </p:sp>
        <p:sp>
          <p:nvSpPr>
            <p:cNvPr id="27" name="object 25">
              <a:extLst>
                <a:ext uri="{FF2B5EF4-FFF2-40B4-BE49-F238E27FC236}">
                  <a16:creationId xmlns:a16="http://schemas.microsoft.com/office/drawing/2014/main" id="{F86596C7-C772-0F51-DAE8-4A666C6EAF68}"/>
                </a:ext>
              </a:extLst>
            </p:cNvPr>
            <p:cNvSpPr/>
            <p:nvPr/>
          </p:nvSpPr>
          <p:spPr>
            <a:xfrm>
              <a:off x="1187201" y="3284977"/>
              <a:ext cx="85090" cy="72390"/>
            </a:xfrm>
            <a:custGeom>
              <a:avLst/>
              <a:gdLst/>
              <a:ahLst/>
              <a:cxnLst/>
              <a:rect l="l" t="t" r="r" b="b"/>
              <a:pathLst>
                <a:path w="85090" h="72389">
                  <a:moveTo>
                    <a:pt x="44907" y="0"/>
                  </a:moveTo>
                  <a:lnTo>
                    <a:pt x="0" y="72390"/>
                  </a:lnTo>
                  <a:lnTo>
                    <a:pt x="84861" y="64884"/>
                  </a:lnTo>
                  <a:lnTo>
                    <a:pt x="44907" y="0"/>
                  </a:lnTo>
                  <a:close/>
                </a:path>
              </a:pathLst>
            </a:custGeom>
            <a:solidFill>
              <a:srgbClr val="7E7E7E"/>
            </a:solidFill>
          </p:spPr>
          <p:txBody>
            <a:bodyPr wrap="square" lIns="0" tIns="0" rIns="0" bIns="0" rtlCol="0"/>
            <a:lstStyle/>
            <a:p>
              <a:endParaRPr/>
            </a:p>
          </p:txBody>
        </p:sp>
      </p:grpSp>
      <p:sp>
        <p:nvSpPr>
          <p:cNvPr id="28" name="object 26">
            <a:extLst>
              <a:ext uri="{FF2B5EF4-FFF2-40B4-BE49-F238E27FC236}">
                <a16:creationId xmlns:a16="http://schemas.microsoft.com/office/drawing/2014/main" id="{FA745665-77F1-6D37-C5CD-74B8CAD85835}"/>
              </a:ext>
            </a:extLst>
          </p:cNvPr>
          <p:cNvSpPr/>
          <p:nvPr/>
        </p:nvSpPr>
        <p:spPr>
          <a:xfrm>
            <a:off x="1453661" y="452119"/>
            <a:ext cx="416559" cy="492759"/>
          </a:xfrm>
          <a:custGeom>
            <a:avLst/>
            <a:gdLst/>
            <a:ahLst/>
            <a:cxnLst/>
            <a:rect l="l" t="t" r="r" b="b"/>
            <a:pathLst>
              <a:path w="416559" h="492759">
                <a:moveTo>
                  <a:pt x="416052" y="0"/>
                </a:moveTo>
                <a:lnTo>
                  <a:pt x="0" y="0"/>
                </a:lnTo>
                <a:lnTo>
                  <a:pt x="0" y="492252"/>
                </a:lnTo>
                <a:lnTo>
                  <a:pt x="416052" y="492252"/>
                </a:lnTo>
                <a:lnTo>
                  <a:pt x="416052" y="0"/>
                </a:lnTo>
                <a:close/>
              </a:path>
            </a:pathLst>
          </a:custGeom>
          <a:solidFill>
            <a:srgbClr val="293878"/>
          </a:solidFill>
        </p:spPr>
        <p:txBody>
          <a:bodyPr wrap="square" lIns="0" tIns="0" rIns="0" bIns="0" rtlCol="0"/>
          <a:lstStyle/>
          <a:p>
            <a:endParaRPr/>
          </a:p>
        </p:txBody>
      </p:sp>
      <p:sp>
        <p:nvSpPr>
          <p:cNvPr id="29" name="object 27">
            <a:extLst>
              <a:ext uri="{FF2B5EF4-FFF2-40B4-BE49-F238E27FC236}">
                <a16:creationId xmlns:a16="http://schemas.microsoft.com/office/drawing/2014/main" id="{56DE8A7E-7103-DCE5-E8F5-067901EDF054}"/>
              </a:ext>
            </a:extLst>
          </p:cNvPr>
          <p:cNvSpPr txBox="1">
            <a:spLocks/>
          </p:cNvSpPr>
          <p:nvPr/>
        </p:nvSpPr>
        <p:spPr>
          <a:xfrm>
            <a:off x="1925104" y="476440"/>
            <a:ext cx="2727960" cy="29972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pPr marL="12700">
              <a:lnSpc>
                <a:spcPct val="100000"/>
              </a:lnSpc>
              <a:spcBef>
                <a:spcPts val="100"/>
              </a:spcBef>
            </a:pPr>
            <a:r>
              <a:rPr lang="tr-TR" sz="1800" b="1" spc="-5">
                <a:solidFill>
                  <a:srgbClr val="293878"/>
                </a:solidFill>
                <a:latin typeface="Calibri"/>
                <a:cs typeface="Calibri"/>
              </a:rPr>
              <a:t>TEKNİĞİN</a:t>
            </a:r>
            <a:r>
              <a:rPr lang="tr-TR" sz="1800" b="1" spc="-25">
                <a:solidFill>
                  <a:srgbClr val="293878"/>
                </a:solidFill>
                <a:latin typeface="Calibri"/>
                <a:cs typeface="Calibri"/>
              </a:rPr>
              <a:t> </a:t>
            </a:r>
            <a:r>
              <a:rPr lang="tr-TR" sz="1800" b="1" spc="-5">
                <a:solidFill>
                  <a:srgbClr val="293878"/>
                </a:solidFill>
                <a:latin typeface="Calibri"/>
                <a:cs typeface="Calibri"/>
              </a:rPr>
              <a:t>BİLİNEN</a:t>
            </a:r>
            <a:r>
              <a:rPr lang="tr-TR" sz="1800" b="1" spc="5">
                <a:solidFill>
                  <a:srgbClr val="293878"/>
                </a:solidFill>
                <a:latin typeface="Calibri"/>
                <a:cs typeface="Calibri"/>
              </a:rPr>
              <a:t> </a:t>
            </a:r>
            <a:r>
              <a:rPr lang="tr-TR" sz="1800" b="1" spc="-5">
                <a:solidFill>
                  <a:srgbClr val="293878"/>
                </a:solidFill>
                <a:latin typeface="Calibri"/>
                <a:cs typeface="Calibri"/>
              </a:rPr>
              <a:t>DURUMU</a:t>
            </a:r>
            <a:endParaRPr lang="tr-TR" sz="1800">
              <a:latin typeface="Calibri"/>
              <a:cs typeface="Calibri"/>
            </a:endParaRPr>
          </a:p>
        </p:txBody>
      </p:sp>
    </p:spTree>
    <p:extLst>
      <p:ext uri="{BB962C8B-B14F-4D97-AF65-F5344CB8AC3E}">
        <p14:creationId xmlns:p14="http://schemas.microsoft.com/office/powerpoint/2010/main" val="2525919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032C0F0F-F947-A1AD-65E2-814ECE4F355B}"/>
              </a:ext>
            </a:extLst>
          </p:cNvPr>
          <p:cNvSpPr txBox="1">
            <a:spLocks/>
          </p:cNvSpPr>
          <p:nvPr/>
        </p:nvSpPr>
        <p:spPr>
          <a:xfrm>
            <a:off x="1732280" y="856878"/>
            <a:ext cx="8609210" cy="4505977"/>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1460" marR="5080">
              <a:lnSpc>
                <a:spcPct val="120000"/>
              </a:lnSpc>
              <a:spcBef>
                <a:spcPts val="100"/>
              </a:spcBef>
            </a:pPr>
            <a:r>
              <a:rPr lang="tr-TR" sz="2200" spc="-5" dirty="0">
                <a:solidFill>
                  <a:srgbClr val="002060"/>
                </a:solidFill>
              </a:rPr>
              <a:t>Bir </a:t>
            </a:r>
            <a:r>
              <a:rPr lang="tr-TR" sz="2200" dirty="0">
                <a:solidFill>
                  <a:srgbClr val="002060"/>
                </a:solidFill>
              </a:rPr>
              <a:t>buluşa </a:t>
            </a:r>
            <a:r>
              <a:rPr lang="tr-TR" sz="2200" spc="-10" dirty="0">
                <a:solidFill>
                  <a:srgbClr val="002060"/>
                </a:solidFill>
              </a:rPr>
              <a:t>patent </a:t>
            </a:r>
            <a:r>
              <a:rPr lang="tr-TR" sz="2200" spc="-5" dirty="0">
                <a:solidFill>
                  <a:srgbClr val="002060"/>
                </a:solidFill>
              </a:rPr>
              <a:t>verilmesini </a:t>
            </a:r>
            <a:r>
              <a:rPr lang="tr-TR" sz="2200" spc="-10" dirty="0">
                <a:solidFill>
                  <a:srgbClr val="002060"/>
                </a:solidFill>
              </a:rPr>
              <a:t>etkileyecek nitelikte </a:t>
            </a:r>
            <a:r>
              <a:rPr lang="tr-TR" sz="2200" spc="-5" dirty="0">
                <a:solidFill>
                  <a:srgbClr val="002060"/>
                </a:solidFill>
              </a:rPr>
              <a:t>olmakla </a:t>
            </a:r>
            <a:r>
              <a:rPr lang="tr-TR" sz="2200" spc="-10" dirty="0">
                <a:solidFill>
                  <a:srgbClr val="002060"/>
                </a:solidFill>
              </a:rPr>
              <a:t>birlikte, başvuru </a:t>
            </a:r>
            <a:r>
              <a:rPr lang="tr-TR" sz="2200" spc="-5" dirty="0">
                <a:solidFill>
                  <a:srgbClr val="002060"/>
                </a:solidFill>
              </a:rPr>
              <a:t>tarihinden </a:t>
            </a:r>
            <a:r>
              <a:rPr lang="tr-TR" sz="2200" dirty="0">
                <a:solidFill>
                  <a:srgbClr val="002060"/>
                </a:solidFill>
              </a:rPr>
              <a:t> önceki</a:t>
            </a:r>
            <a:r>
              <a:rPr lang="tr-TR" sz="2200" spc="-15" dirty="0">
                <a:solidFill>
                  <a:srgbClr val="002060"/>
                </a:solidFill>
              </a:rPr>
              <a:t> </a:t>
            </a:r>
            <a:r>
              <a:rPr lang="tr-TR" sz="2200" b="1" spc="-5" dirty="0">
                <a:solidFill>
                  <a:srgbClr val="002060"/>
                </a:solidFill>
              </a:rPr>
              <a:t>12</a:t>
            </a:r>
            <a:r>
              <a:rPr lang="tr-TR" sz="2200" b="1" spc="-35" dirty="0">
                <a:solidFill>
                  <a:srgbClr val="002060"/>
                </a:solidFill>
              </a:rPr>
              <a:t> </a:t>
            </a:r>
            <a:r>
              <a:rPr lang="tr-TR" sz="2200" b="1" spc="-20" dirty="0">
                <a:solidFill>
                  <a:srgbClr val="002060"/>
                </a:solidFill>
              </a:rPr>
              <a:t>ay</a:t>
            </a:r>
            <a:r>
              <a:rPr lang="tr-TR" sz="2200" b="1" spc="10" dirty="0">
                <a:solidFill>
                  <a:srgbClr val="002060"/>
                </a:solidFill>
              </a:rPr>
              <a:t> </a:t>
            </a:r>
            <a:r>
              <a:rPr lang="tr-TR" sz="2200" dirty="0">
                <a:solidFill>
                  <a:srgbClr val="002060"/>
                </a:solidFill>
              </a:rPr>
              <a:t>içinde</a:t>
            </a:r>
            <a:r>
              <a:rPr lang="tr-TR" sz="2200" spc="-40" dirty="0">
                <a:solidFill>
                  <a:srgbClr val="002060"/>
                </a:solidFill>
              </a:rPr>
              <a:t> </a:t>
            </a:r>
            <a:r>
              <a:rPr lang="tr-TR" sz="2200" spc="-15" dirty="0">
                <a:solidFill>
                  <a:srgbClr val="002060"/>
                </a:solidFill>
              </a:rPr>
              <a:t>veya</a:t>
            </a:r>
            <a:r>
              <a:rPr lang="tr-TR" sz="2200" spc="-25" dirty="0">
                <a:solidFill>
                  <a:srgbClr val="002060"/>
                </a:solidFill>
              </a:rPr>
              <a:t> </a:t>
            </a:r>
            <a:r>
              <a:rPr lang="tr-TR" sz="2200" dirty="0">
                <a:solidFill>
                  <a:srgbClr val="002060"/>
                </a:solidFill>
              </a:rPr>
              <a:t>rüçhan</a:t>
            </a:r>
            <a:r>
              <a:rPr lang="tr-TR" sz="2200" spc="-30" dirty="0">
                <a:solidFill>
                  <a:srgbClr val="002060"/>
                </a:solidFill>
              </a:rPr>
              <a:t> </a:t>
            </a:r>
            <a:r>
              <a:rPr lang="tr-TR" sz="2200" dirty="0">
                <a:solidFill>
                  <a:srgbClr val="002060"/>
                </a:solidFill>
              </a:rPr>
              <a:t>hakkı</a:t>
            </a:r>
            <a:r>
              <a:rPr lang="tr-TR" sz="2200" spc="-15" dirty="0">
                <a:solidFill>
                  <a:srgbClr val="002060"/>
                </a:solidFill>
              </a:rPr>
              <a:t> </a:t>
            </a:r>
            <a:r>
              <a:rPr lang="tr-TR" sz="2200" spc="-5" dirty="0">
                <a:solidFill>
                  <a:srgbClr val="002060"/>
                </a:solidFill>
              </a:rPr>
              <a:t>talep</a:t>
            </a:r>
            <a:r>
              <a:rPr lang="tr-TR" sz="2200" spc="-20" dirty="0">
                <a:solidFill>
                  <a:srgbClr val="002060"/>
                </a:solidFill>
              </a:rPr>
              <a:t> </a:t>
            </a:r>
            <a:r>
              <a:rPr lang="tr-TR" sz="2200" spc="-5" dirty="0">
                <a:solidFill>
                  <a:srgbClr val="002060"/>
                </a:solidFill>
              </a:rPr>
              <a:t>edilmiş</a:t>
            </a:r>
            <a:r>
              <a:rPr lang="tr-TR" sz="2200" spc="-35" dirty="0">
                <a:solidFill>
                  <a:srgbClr val="002060"/>
                </a:solidFill>
              </a:rPr>
              <a:t> </a:t>
            </a:r>
            <a:r>
              <a:rPr lang="tr-TR" sz="2200" dirty="0">
                <a:solidFill>
                  <a:srgbClr val="002060"/>
                </a:solidFill>
              </a:rPr>
              <a:t>ise</a:t>
            </a:r>
            <a:r>
              <a:rPr lang="tr-TR" sz="2200" spc="-25" dirty="0">
                <a:solidFill>
                  <a:srgbClr val="002060"/>
                </a:solidFill>
              </a:rPr>
              <a:t> </a:t>
            </a:r>
            <a:r>
              <a:rPr lang="tr-TR" sz="2200" dirty="0">
                <a:solidFill>
                  <a:srgbClr val="002060"/>
                </a:solidFill>
              </a:rPr>
              <a:t>rüçhan</a:t>
            </a:r>
            <a:r>
              <a:rPr lang="tr-TR" sz="2200" spc="-20" dirty="0">
                <a:solidFill>
                  <a:srgbClr val="002060"/>
                </a:solidFill>
              </a:rPr>
              <a:t> </a:t>
            </a:r>
            <a:r>
              <a:rPr lang="tr-TR" sz="2200" dirty="0">
                <a:solidFill>
                  <a:srgbClr val="002060"/>
                </a:solidFill>
              </a:rPr>
              <a:t>hakkı</a:t>
            </a:r>
            <a:r>
              <a:rPr lang="tr-TR" sz="2200" spc="-10" dirty="0">
                <a:solidFill>
                  <a:srgbClr val="002060"/>
                </a:solidFill>
              </a:rPr>
              <a:t> </a:t>
            </a:r>
            <a:r>
              <a:rPr lang="tr-TR" sz="2200" spc="-5" dirty="0">
                <a:solidFill>
                  <a:srgbClr val="002060"/>
                </a:solidFill>
              </a:rPr>
              <a:t>tarihinden</a:t>
            </a:r>
            <a:r>
              <a:rPr lang="tr-TR" sz="2200" spc="-45" dirty="0">
                <a:solidFill>
                  <a:srgbClr val="002060"/>
                </a:solidFill>
              </a:rPr>
              <a:t> </a:t>
            </a:r>
            <a:r>
              <a:rPr lang="tr-TR" sz="2200" dirty="0">
                <a:solidFill>
                  <a:srgbClr val="002060"/>
                </a:solidFill>
              </a:rPr>
              <a:t>önceki </a:t>
            </a:r>
            <a:r>
              <a:rPr lang="tr-TR" sz="2200" spc="-395" dirty="0">
                <a:solidFill>
                  <a:srgbClr val="002060"/>
                </a:solidFill>
              </a:rPr>
              <a:t> </a:t>
            </a:r>
            <a:r>
              <a:rPr lang="tr-TR" sz="2200" b="1" dirty="0">
                <a:solidFill>
                  <a:srgbClr val="002060"/>
                </a:solidFill>
              </a:rPr>
              <a:t>12 </a:t>
            </a:r>
            <a:r>
              <a:rPr lang="tr-TR" sz="2200" b="1" spc="-20" dirty="0">
                <a:solidFill>
                  <a:srgbClr val="002060"/>
                </a:solidFill>
              </a:rPr>
              <a:t>ay </a:t>
            </a:r>
            <a:r>
              <a:rPr lang="tr-TR" sz="2200" dirty="0">
                <a:solidFill>
                  <a:srgbClr val="002060"/>
                </a:solidFill>
              </a:rPr>
              <a:t>içinde </a:t>
            </a:r>
            <a:r>
              <a:rPr lang="tr-TR" sz="2200" spc="-10" dirty="0">
                <a:solidFill>
                  <a:srgbClr val="002060"/>
                </a:solidFill>
              </a:rPr>
              <a:t>ve </a:t>
            </a:r>
            <a:r>
              <a:rPr lang="tr-TR" sz="2200" spc="-5" dirty="0">
                <a:solidFill>
                  <a:srgbClr val="002060"/>
                </a:solidFill>
              </a:rPr>
              <a:t>aşağıda </a:t>
            </a:r>
            <a:r>
              <a:rPr lang="tr-TR" sz="2200" spc="-10" dirty="0">
                <a:solidFill>
                  <a:srgbClr val="002060"/>
                </a:solidFill>
              </a:rPr>
              <a:t>sayılan </a:t>
            </a:r>
            <a:r>
              <a:rPr lang="tr-TR" sz="2200" spc="-5" dirty="0">
                <a:solidFill>
                  <a:srgbClr val="002060"/>
                </a:solidFill>
              </a:rPr>
              <a:t>durumlarda açıklama yapılmış olması </a:t>
            </a:r>
            <a:r>
              <a:rPr lang="tr-TR" sz="2200" dirty="0">
                <a:solidFill>
                  <a:srgbClr val="002060"/>
                </a:solidFill>
              </a:rPr>
              <a:t>buluşa </a:t>
            </a:r>
            <a:r>
              <a:rPr lang="tr-TR" sz="2200" spc="-10" dirty="0">
                <a:solidFill>
                  <a:srgbClr val="002060"/>
                </a:solidFill>
              </a:rPr>
              <a:t>patent </a:t>
            </a:r>
            <a:r>
              <a:rPr lang="tr-TR" sz="2200" spc="-5" dirty="0">
                <a:solidFill>
                  <a:srgbClr val="002060"/>
                </a:solidFill>
              </a:rPr>
              <a:t> verilmesini</a:t>
            </a:r>
            <a:r>
              <a:rPr lang="tr-TR" sz="2200" spc="-40" dirty="0">
                <a:solidFill>
                  <a:srgbClr val="002060"/>
                </a:solidFill>
              </a:rPr>
              <a:t> </a:t>
            </a:r>
            <a:r>
              <a:rPr lang="tr-TR" sz="2200" spc="-5" dirty="0">
                <a:solidFill>
                  <a:srgbClr val="002060"/>
                </a:solidFill>
              </a:rPr>
              <a:t>etkilemez:</a:t>
            </a:r>
          </a:p>
          <a:p>
            <a:pPr marL="251460" marR="5080">
              <a:lnSpc>
                <a:spcPct val="120000"/>
              </a:lnSpc>
              <a:spcBef>
                <a:spcPts val="100"/>
              </a:spcBef>
            </a:pPr>
            <a:r>
              <a:rPr lang="tr-TR" sz="2200" spc="-5" dirty="0">
                <a:solidFill>
                  <a:srgbClr val="001F5F"/>
                </a:solidFill>
              </a:rPr>
              <a:t>Açıklamanın </a:t>
            </a:r>
            <a:r>
              <a:rPr lang="tr-TR" sz="2200" dirty="0">
                <a:solidFill>
                  <a:srgbClr val="001F5F"/>
                </a:solidFill>
              </a:rPr>
              <a:t>buluş </a:t>
            </a:r>
            <a:r>
              <a:rPr lang="tr-TR" sz="2200" spc="-5" dirty="0">
                <a:solidFill>
                  <a:srgbClr val="001F5F"/>
                </a:solidFill>
              </a:rPr>
              <a:t>sahibi </a:t>
            </a:r>
            <a:r>
              <a:rPr lang="tr-TR" sz="2200" spc="-10" dirty="0">
                <a:solidFill>
                  <a:srgbClr val="001F5F"/>
                </a:solidFill>
              </a:rPr>
              <a:t>tarafından yapılmış olması;</a:t>
            </a:r>
          </a:p>
          <a:p>
            <a:pPr marL="251460" marR="5080">
              <a:lnSpc>
                <a:spcPct val="120000"/>
              </a:lnSpc>
              <a:spcBef>
                <a:spcPts val="100"/>
              </a:spcBef>
            </a:pPr>
            <a:r>
              <a:rPr lang="tr-TR" sz="2200" spc="-5" dirty="0">
                <a:solidFill>
                  <a:srgbClr val="001F5F"/>
                </a:solidFill>
              </a:rPr>
              <a:t>Açıklamanın</a:t>
            </a:r>
            <a:r>
              <a:rPr lang="tr-TR" sz="2200" spc="-30" dirty="0">
                <a:solidFill>
                  <a:srgbClr val="001F5F"/>
                </a:solidFill>
              </a:rPr>
              <a:t> </a:t>
            </a:r>
            <a:r>
              <a:rPr lang="tr-TR" sz="2200" dirty="0">
                <a:solidFill>
                  <a:srgbClr val="001F5F"/>
                </a:solidFill>
              </a:rPr>
              <a:t>bir</a:t>
            </a:r>
            <a:r>
              <a:rPr lang="tr-TR" sz="2200" spc="-15" dirty="0">
                <a:solidFill>
                  <a:srgbClr val="001F5F"/>
                </a:solidFill>
              </a:rPr>
              <a:t> </a:t>
            </a:r>
            <a:r>
              <a:rPr lang="tr-TR" sz="2200" spc="-10" dirty="0">
                <a:solidFill>
                  <a:srgbClr val="001F5F"/>
                </a:solidFill>
              </a:rPr>
              <a:t>merci</a:t>
            </a:r>
            <a:r>
              <a:rPr lang="tr-TR" sz="2200" spc="-20" dirty="0">
                <a:solidFill>
                  <a:srgbClr val="001F5F"/>
                </a:solidFill>
              </a:rPr>
              <a:t> </a:t>
            </a:r>
            <a:r>
              <a:rPr lang="tr-TR" sz="2200" spc="-10" dirty="0">
                <a:solidFill>
                  <a:srgbClr val="001F5F"/>
                </a:solidFill>
              </a:rPr>
              <a:t>tarafından</a:t>
            </a:r>
            <a:r>
              <a:rPr lang="tr-TR" sz="2200" spc="-20" dirty="0">
                <a:solidFill>
                  <a:srgbClr val="001F5F"/>
                </a:solidFill>
              </a:rPr>
              <a:t> </a:t>
            </a:r>
            <a:r>
              <a:rPr lang="tr-TR" sz="2200" spc="-5" dirty="0">
                <a:solidFill>
                  <a:srgbClr val="001F5F"/>
                </a:solidFill>
              </a:rPr>
              <a:t>yapılmış</a:t>
            </a:r>
            <a:r>
              <a:rPr lang="tr-TR" sz="2200" spc="-30" dirty="0">
                <a:solidFill>
                  <a:srgbClr val="001F5F"/>
                </a:solidFill>
              </a:rPr>
              <a:t> </a:t>
            </a:r>
            <a:r>
              <a:rPr lang="tr-TR" sz="2200" spc="-5" dirty="0">
                <a:solidFill>
                  <a:srgbClr val="001F5F"/>
                </a:solidFill>
              </a:rPr>
              <a:t>olması;</a:t>
            </a:r>
          </a:p>
          <a:p>
            <a:pPr marL="251460" marR="5080">
              <a:lnSpc>
                <a:spcPct val="120000"/>
              </a:lnSpc>
              <a:spcBef>
                <a:spcPts val="100"/>
              </a:spcBef>
            </a:pPr>
            <a:r>
              <a:rPr lang="tr-TR" sz="2200" spc="-5" dirty="0">
                <a:solidFill>
                  <a:srgbClr val="001F5F"/>
                </a:solidFill>
              </a:rPr>
              <a:t>Açıklamanın </a:t>
            </a:r>
            <a:r>
              <a:rPr lang="tr-TR" sz="2200" dirty="0">
                <a:solidFill>
                  <a:srgbClr val="001F5F"/>
                </a:solidFill>
              </a:rPr>
              <a:t>buluş </a:t>
            </a:r>
            <a:r>
              <a:rPr lang="tr-TR" sz="2200" spc="-10" dirty="0">
                <a:solidFill>
                  <a:srgbClr val="001F5F"/>
                </a:solidFill>
              </a:rPr>
              <a:t>sahibinden </a:t>
            </a:r>
            <a:r>
              <a:rPr lang="tr-TR" sz="2200" dirty="0">
                <a:solidFill>
                  <a:srgbClr val="001F5F"/>
                </a:solidFill>
              </a:rPr>
              <a:t>doğrudan </a:t>
            </a:r>
            <a:r>
              <a:rPr lang="tr-TR" sz="2200" spc="-10" dirty="0">
                <a:solidFill>
                  <a:srgbClr val="001F5F"/>
                </a:solidFill>
              </a:rPr>
              <a:t>doğruya </a:t>
            </a:r>
            <a:r>
              <a:rPr lang="tr-TR" sz="2200" spc="-15" dirty="0">
                <a:solidFill>
                  <a:srgbClr val="001F5F"/>
                </a:solidFill>
              </a:rPr>
              <a:t>veya </a:t>
            </a:r>
            <a:r>
              <a:rPr lang="tr-TR" sz="2200" spc="-10" dirty="0">
                <a:solidFill>
                  <a:srgbClr val="001F5F"/>
                </a:solidFill>
              </a:rPr>
              <a:t>dolaylı olarak </a:t>
            </a:r>
            <a:r>
              <a:rPr lang="tr-TR" sz="2200" dirty="0">
                <a:solidFill>
                  <a:srgbClr val="001F5F"/>
                </a:solidFill>
              </a:rPr>
              <a:t>bilgi elde eden </a:t>
            </a:r>
            <a:r>
              <a:rPr lang="tr-TR" sz="2200" spc="-395" dirty="0">
                <a:solidFill>
                  <a:srgbClr val="001F5F"/>
                </a:solidFill>
              </a:rPr>
              <a:t> </a:t>
            </a:r>
            <a:r>
              <a:rPr lang="tr-TR" sz="2200" dirty="0">
                <a:solidFill>
                  <a:srgbClr val="001F5F"/>
                </a:solidFill>
              </a:rPr>
              <a:t>bir</a:t>
            </a:r>
            <a:r>
              <a:rPr lang="tr-TR" sz="2200" spc="-20" dirty="0">
                <a:solidFill>
                  <a:srgbClr val="001F5F"/>
                </a:solidFill>
              </a:rPr>
              <a:t> </a:t>
            </a:r>
            <a:r>
              <a:rPr lang="tr-TR" sz="2200" dirty="0">
                <a:solidFill>
                  <a:srgbClr val="001F5F"/>
                </a:solidFill>
              </a:rPr>
              <a:t>üçüncü</a:t>
            </a:r>
            <a:r>
              <a:rPr lang="tr-TR" sz="2200" spc="-45" dirty="0">
                <a:solidFill>
                  <a:srgbClr val="001F5F"/>
                </a:solidFill>
              </a:rPr>
              <a:t> </a:t>
            </a:r>
            <a:r>
              <a:rPr lang="tr-TR" sz="2200" dirty="0">
                <a:solidFill>
                  <a:srgbClr val="001F5F"/>
                </a:solidFill>
              </a:rPr>
              <a:t>kişi</a:t>
            </a:r>
            <a:r>
              <a:rPr lang="tr-TR" sz="2200" spc="-10" dirty="0">
                <a:solidFill>
                  <a:srgbClr val="001F5F"/>
                </a:solidFill>
              </a:rPr>
              <a:t> tarafından</a:t>
            </a:r>
            <a:r>
              <a:rPr lang="tr-TR" sz="2200" spc="-20" dirty="0">
                <a:solidFill>
                  <a:srgbClr val="001F5F"/>
                </a:solidFill>
              </a:rPr>
              <a:t> </a:t>
            </a:r>
            <a:r>
              <a:rPr lang="tr-TR" sz="2200" spc="-5" dirty="0">
                <a:solidFill>
                  <a:srgbClr val="001F5F"/>
                </a:solidFill>
              </a:rPr>
              <a:t>yapılmış</a:t>
            </a:r>
            <a:r>
              <a:rPr lang="tr-TR" sz="2200" spc="-10" dirty="0">
                <a:solidFill>
                  <a:srgbClr val="001F5F"/>
                </a:solidFill>
              </a:rPr>
              <a:t> olması.</a:t>
            </a:r>
          </a:p>
          <a:p>
            <a:pPr marL="251460" marR="5080">
              <a:lnSpc>
                <a:spcPct val="120000"/>
              </a:lnSpc>
              <a:spcBef>
                <a:spcPts val="100"/>
              </a:spcBef>
            </a:pPr>
            <a:r>
              <a:rPr lang="tr-TR" sz="2200" b="1" spc="-10" dirty="0">
                <a:solidFill>
                  <a:srgbClr val="001F5F"/>
                </a:solidFill>
              </a:rPr>
              <a:t>BU HAK HER ÜLKEDE BULUNMAMAKTADIR. ÖRNEĞİN AVRUPA PATENT OFİSİ’NE YAPILAN BİR BAŞVURUDA, BAŞVURUNUN 1 GÜN ÖNCESİ DAHİ YAPILAN BİR YAYIN PATENT VERİLMESİNİ ETKİLEYECEKTİR.</a:t>
            </a:r>
            <a:endParaRPr lang="tr-TR" sz="2200" b="1" spc="-5" dirty="0">
              <a:solidFill>
                <a:srgbClr val="002060"/>
              </a:solidFill>
            </a:endParaRPr>
          </a:p>
        </p:txBody>
      </p:sp>
      <p:sp>
        <p:nvSpPr>
          <p:cNvPr id="5" name="object 3">
            <a:extLst>
              <a:ext uri="{FF2B5EF4-FFF2-40B4-BE49-F238E27FC236}">
                <a16:creationId xmlns:a16="http://schemas.microsoft.com/office/drawing/2014/main" id="{7EE3D4CD-D15D-489D-3EAA-A512E42FCDD1}"/>
              </a:ext>
            </a:extLst>
          </p:cNvPr>
          <p:cNvSpPr/>
          <p:nvPr/>
        </p:nvSpPr>
        <p:spPr>
          <a:xfrm>
            <a:off x="1524001" y="364119"/>
            <a:ext cx="416559" cy="492759"/>
          </a:xfrm>
          <a:custGeom>
            <a:avLst/>
            <a:gdLst/>
            <a:ahLst/>
            <a:cxnLst/>
            <a:rect l="l" t="t" r="r" b="b"/>
            <a:pathLst>
              <a:path w="416559" h="492759">
                <a:moveTo>
                  <a:pt x="416052" y="0"/>
                </a:moveTo>
                <a:lnTo>
                  <a:pt x="0" y="0"/>
                </a:lnTo>
                <a:lnTo>
                  <a:pt x="0" y="492252"/>
                </a:lnTo>
                <a:lnTo>
                  <a:pt x="416052" y="492252"/>
                </a:lnTo>
                <a:lnTo>
                  <a:pt x="416052" y="0"/>
                </a:lnTo>
                <a:close/>
              </a:path>
            </a:pathLst>
          </a:custGeom>
          <a:solidFill>
            <a:srgbClr val="293878"/>
          </a:solidFill>
        </p:spPr>
        <p:txBody>
          <a:bodyPr wrap="square" lIns="0" tIns="0" rIns="0" bIns="0" rtlCol="0"/>
          <a:lstStyle/>
          <a:p>
            <a:endParaRPr/>
          </a:p>
        </p:txBody>
      </p:sp>
      <p:sp>
        <p:nvSpPr>
          <p:cNvPr id="6" name="object 4">
            <a:extLst>
              <a:ext uri="{FF2B5EF4-FFF2-40B4-BE49-F238E27FC236}">
                <a16:creationId xmlns:a16="http://schemas.microsoft.com/office/drawing/2014/main" id="{0CC1E098-4203-8F8B-AB30-EB46EFECDD4F}"/>
              </a:ext>
            </a:extLst>
          </p:cNvPr>
          <p:cNvSpPr txBox="1">
            <a:spLocks/>
          </p:cNvSpPr>
          <p:nvPr/>
        </p:nvSpPr>
        <p:spPr>
          <a:xfrm>
            <a:off x="2013977" y="515072"/>
            <a:ext cx="5620385" cy="29972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pPr marL="12700">
              <a:lnSpc>
                <a:spcPct val="100000"/>
              </a:lnSpc>
              <a:spcBef>
                <a:spcPts val="100"/>
              </a:spcBef>
            </a:pPr>
            <a:r>
              <a:rPr lang="tr-TR" sz="1800" b="1" spc="-15" dirty="0">
                <a:solidFill>
                  <a:srgbClr val="002060"/>
                </a:solidFill>
                <a:latin typeface="Calibri"/>
                <a:cs typeface="Calibri"/>
              </a:rPr>
              <a:t>BULUŞA</a:t>
            </a:r>
            <a:r>
              <a:rPr lang="tr-TR" sz="1800" b="1" spc="15" dirty="0">
                <a:solidFill>
                  <a:srgbClr val="002060"/>
                </a:solidFill>
                <a:latin typeface="Calibri"/>
                <a:cs typeface="Calibri"/>
              </a:rPr>
              <a:t> </a:t>
            </a:r>
            <a:r>
              <a:rPr lang="tr-TR" sz="1800" b="1" spc="-50" dirty="0">
                <a:solidFill>
                  <a:srgbClr val="002060"/>
                </a:solidFill>
                <a:latin typeface="Calibri"/>
                <a:cs typeface="Calibri"/>
              </a:rPr>
              <a:t>PATENT</a:t>
            </a:r>
            <a:r>
              <a:rPr lang="tr-TR" sz="1800" b="1" spc="-5" dirty="0">
                <a:solidFill>
                  <a:srgbClr val="002060"/>
                </a:solidFill>
                <a:latin typeface="Calibri"/>
                <a:cs typeface="Calibri"/>
              </a:rPr>
              <a:t> VERİLMESİNİ</a:t>
            </a:r>
            <a:r>
              <a:rPr lang="tr-TR" sz="1800" b="1" spc="-15" dirty="0">
                <a:solidFill>
                  <a:srgbClr val="002060"/>
                </a:solidFill>
                <a:latin typeface="Calibri"/>
                <a:cs typeface="Calibri"/>
              </a:rPr>
              <a:t> </a:t>
            </a:r>
            <a:r>
              <a:rPr lang="tr-TR" sz="1800" b="1" spc="-5" dirty="0">
                <a:solidFill>
                  <a:srgbClr val="002060"/>
                </a:solidFill>
                <a:latin typeface="Calibri"/>
                <a:cs typeface="Calibri"/>
              </a:rPr>
              <a:t>ETKİLEMEYEN</a:t>
            </a:r>
            <a:r>
              <a:rPr lang="tr-TR" sz="1800" b="1" spc="15" dirty="0">
                <a:solidFill>
                  <a:srgbClr val="002060"/>
                </a:solidFill>
                <a:latin typeface="Calibri"/>
                <a:cs typeface="Calibri"/>
              </a:rPr>
              <a:t> </a:t>
            </a:r>
            <a:r>
              <a:rPr lang="tr-TR" sz="1800" b="1" spc="-10" dirty="0">
                <a:solidFill>
                  <a:srgbClr val="002060"/>
                </a:solidFill>
                <a:latin typeface="Calibri"/>
                <a:cs typeface="Calibri"/>
              </a:rPr>
              <a:t>AÇIKLAMALAR</a:t>
            </a:r>
            <a:endParaRPr lang="tr-TR" sz="1800" dirty="0">
              <a:solidFill>
                <a:srgbClr val="002060"/>
              </a:solidFill>
              <a:latin typeface="Calibri"/>
              <a:cs typeface="Calibri"/>
            </a:endParaRPr>
          </a:p>
        </p:txBody>
      </p:sp>
    </p:spTree>
    <p:extLst>
      <p:ext uri="{BB962C8B-B14F-4D97-AF65-F5344CB8AC3E}">
        <p14:creationId xmlns:p14="http://schemas.microsoft.com/office/powerpoint/2010/main" val="152132245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3975">
          <a:tailEnd type="arrow"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882</TotalTime>
  <Words>4205</Words>
  <Application>Microsoft Office PowerPoint</Application>
  <PresentationFormat>Geniş ekran</PresentationFormat>
  <Paragraphs>649</Paragraphs>
  <Slides>72</Slides>
  <Notes>13</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72</vt:i4>
      </vt:variant>
    </vt:vector>
  </HeadingPairs>
  <TitlesOfParts>
    <vt:vector size="84" baseType="lpstr">
      <vt:lpstr>Arial</vt:lpstr>
      <vt:lpstr>Arial MT</vt:lpstr>
      <vt:lpstr>Biryani</vt:lpstr>
      <vt:lpstr>Calibri</vt:lpstr>
      <vt:lpstr>Calibri </vt:lpstr>
      <vt:lpstr>Calibri Light</vt:lpstr>
      <vt:lpstr>Lato</vt:lpstr>
      <vt:lpstr>Microsoft Sans Serif</vt:lpstr>
      <vt:lpstr>Montserrat</vt:lpstr>
      <vt:lpstr>Tahoma</vt:lpstr>
      <vt:lpstr>Wingdings</vt:lpstr>
      <vt:lpstr>Office Teması</vt:lpstr>
      <vt:lpstr>PowerPoint Sunusu</vt:lpstr>
      <vt:lpstr>PowerPoint Sunusu</vt:lpstr>
      <vt:lpstr>BULUŞ</vt:lpstr>
      <vt:lpstr>PATENT NEDİR?</vt:lpstr>
      <vt:lpstr>HANGİ KONULAR PATENTLENEBİLİR?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Ali Simsek</dc:creator>
  <cp:lastModifiedBy>Ali Simsek</cp:lastModifiedBy>
  <cp:revision>20</cp:revision>
  <dcterms:created xsi:type="dcterms:W3CDTF">2024-05-03T13:52:09Z</dcterms:created>
  <dcterms:modified xsi:type="dcterms:W3CDTF">2026-04-08T11:29:08Z</dcterms:modified>
</cp:coreProperties>
</file>