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7102475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i8k/Yn6uvKWjsdQkD8fitWlpQM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A25E769-0F42-4423-8024-288A4CDCF3EB}">
  <a:tblStyle styleId="{2A25E769-0F42-4423-8024-288A4CDCF3E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2725" y="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3" name="Google Shape;223;p10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0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p11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1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5" name="Google Shape;245;p12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2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6" name="Google Shape;256;p13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3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7" name="Google Shape;267;p14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14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14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4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5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p6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6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p7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7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8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2" name="Google Shape;212;p9:notes"/>
          <p:cNvSpPr txBox="1">
            <a:spLocks noGrp="1"/>
          </p:cNvSpPr>
          <p:nvPr>
            <p:ph type="body" idx="1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9:notes"/>
          <p:cNvSpPr txBox="1">
            <a:spLocks noGrp="1"/>
          </p:cNvSpPr>
          <p:nvPr>
            <p:ph type="sldNum" idx="12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Slaydı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, Dikey Metin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key Başlık ve Metin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ve İçerik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ölüm Üstbilgis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İki İçerik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rşılaştırma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Yalnızca Başlık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ş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lı İçerik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lı Resi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0" y="2260599"/>
            <a:ext cx="12192000" cy="2160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288000" tIns="144000" rIns="288000" bIns="1440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tr-TR" b="1">
                <a:solidFill>
                  <a:schemeClr val="lt1"/>
                </a:solidFill>
              </a:rPr>
              <a:t>KALİTE ÇEMBERLERİ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0" y="4428000"/>
            <a:ext cx="12192000" cy="2437401"/>
          </a:xfrm>
          <a:prstGeom prst="rect">
            <a:avLst/>
          </a:prstGeom>
          <a:solidFill>
            <a:srgbClr val="C9C9C9"/>
          </a:solidFill>
          <a:ln>
            <a:noFill/>
          </a:ln>
        </p:spPr>
        <p:txBody>
          <a:bodyPr spcFirstLastPara="1" wrap="square" lIns="288000" tIns="144000" rIns="288000" bIns="1440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100"/>
              <a:buNone/>
            </a:pPr>
            <a:endParaRPr sz="2800" b="1">
              <a:solidFill>
                <a:srgbClr val="00206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2060"/>
              </a:buClr>
              <a:buSzPts val="1500"/>
              <a:buNone/>
            </a:pPr>
            <a:endParaRPr sz="20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None/>
            </a:pPr>
            <a:endParaRPr sz="20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None/>
            </a:pPr>
            <a:endParaRPr sz="20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None/>
            </a:pPr>
            <a:endParaRPr sz="20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None/>
            </a:pPr>
            <a:r>
              <a:rPr lang="tr-TR" sz="2000" b="1">
                <a:solidFill>
                  <a:srgbClr val="002060"/>
                </a:solidFill>
              </a:rPr>
              <a:t>www.erzurum.edu.tr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3204754" y="0"/>
            <a:ext cx="5782492" cy="22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8000" tIns="144000" rIns="288000" bIns="144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Arial"/>
              <a:buNone/>
            </a:pPr>
            <a:r>
              <a:rPr lang="tr-T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T.C.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Arial"/>
              <a:buNone/>
            </a:pPr>
            <a:r>
              <a:rPr lang="tr-T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ERZURUM TEKNİK ÜNİVERSİTESİ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Arial"/>
              <a:buNone/>
            </a:pPr>
            <a:r>
              <a:rPr lang="tr-T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Fen Fakültesi</a:t>
            </a:r>
            <a:endParaRPr/>
          </a:p>
        </p:txBody>
      </p:sp>
      <p:pic>
        <p:nvPicPr>
          <p:cNvPr id="92" name="Google Shape;92;p1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2377" y="230300"/>
            <a:ext cx="1800000" cy="180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0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92000" cy="10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360000" tIns="180000" rIns="1440000" bIns="180000" anchor="ctr" anchorCtr="0">
            <a:noAutofit/>
          </a:bodyPr>
          <a:lstStyle/>
          <a:p>
            <a:pPr marL="44450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chemeClr val="lt1"/>
                </a:solidFill>
              </a:rPr>
              <a:t>7.	Kalite Çemberlerimiz ve Üyeleri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227" name="Google Shape;227;p10"/>
          <p:cNvSpPr txBox="1">
            <a:spLocks noGrp="1"/>
          </p:cNvSpPr>
          <p:nvPr>
            <p:ph type="sldNum" idx="12"/>
          </p:nvPr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spcFirstLastPara="1" wrap="square" lIns="144000" tIns="36000" rIns="648000" bIns="36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2000">
                <a:solidFill>
                  <a:srgbClr val="002060"/>
                </a:solidFill>
              </a:rPr>
              <a:t>10</a:t>
            </a:fld>
            <a:endParaRPr sz="2000">
              <a:solidFill>
                <a:srgbClr val="002060"/>
              </a:solidFill>
            </a:endParaRPr>
          </a:p>
        </p:txBody>
      </p:sp>
      <p:sp>
        <p:nvSpPr>
          <p:cNvPr id="228" name="Google Shape;228;p10"/>
          <p:cNvSpPr/>
          <p:nvPr/>
        </p:nvSpPr>
        <p:spPr>
          <a:xfrm>
            <a:off x="9862910" y="282"/>
            <a:ext cx="2329089" cy="1080000"/>
          </a:xfrm>
          <a:custGeom>
            <a:avLst/>
            <a:gdLst/>
            <a:ahLst/>
            <a:cxnLst/>
            <a:rect l="l" t="t" r="r" b="b"/>
            <a:pathLst>
              <a:path w="11690279" h="428176" extrusionOk="0">
                <a:moveTo>
                  <a:pt x="4490065" y="233"/>
                </a:moveTo>
                <a:lnTo>
                  <a:pt x="11690279" y="0"/>
                </a:lnTo>
                <a:lnTo>
                  <a:pt x="11690279" y="428176"/>
                </a:lnTo>
                <a:lnTo>
                  <a:pt x="0" y="428176"/>
                </a:lnTo>
                <a:lnTo>
                  <a:pt x="4490065" y="233"/>
                </a:lnTo>
                <a:close/>
              </a:path>
            </a:pathLst>
          </a:custGeom>
          <a:solidFill>
            <a:srgbClr val="ACB8CA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10"/>
          <p:cNvSpPr/>
          <p:nvPr/>
        </p:nvSpPr>
        <p:spPr>
          <a:xfrm>
            <a:off x="960665" y="6498794"/>
            <a:ext cx="11231334" cy="359206"/>
          </a:xfrm>
          <a:custGeom>
            <a:avLst/>
            <a:gdLst/>
            <a:ahLst/>
            <a:cxnLst/>
            <a:rect l="l" t="t" r="r" b="b"/>
            <a:pathLst>
              <a:path w="34933045" h="432632" extrusionOk="0">
                <a:moveTo>
                  <a:pt x="929787" y="0"/>
                </a:moveTo>
                <a:lnTo>
                  <a:pt x="34933045" y="632"/>
                </a:lnTo>
                <a:lnTo>
                  <a:pt x="34933045" y="432632"/>
                </a:lnTo>
                <a:lnTo>
                  <a:pt x="0" y="431403"/>
                </a:lnTo>
                <a:lnTo>
                  <a:pt x="929787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r>
              <a:rPr lang="tr-TR" sz="200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Erzurum Teknik Üniversitesi</a:t>
            </a: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0" name="Google Shape;230;p10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94874" y="-13993"/>
            <a:ext cx="1080000" cy="1080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31" name="Google Shape;231;p10"/>
          <p:cNvGraphicFramePr/>
          <p:nvPr>
            <p:extLst>
              <p:ext uri="{D42A27DB-BD31-4B8C-83A1-F6EECF244321}">
                <p14:modId xmlns:p14="http://schemas.microsoft.com/office/powerpoint/2010/main" val="1128862848"/>
              </p:ext>
            </p:extLst>
          </p:nvPr>
        </p:nvGraphicFramePr>
        <p:xfrm>
          <a:off x="101600" y="1479175"/>
          <a:ext cx="11873250" cy="4915650"/>
        </p:xfrm>
        <a:graphic>
          <a:graphicData uri="http://schemas.openxmlformats.org/drawingml/2006/table">
            <a:tbl>
              <a:tblPr firstRow="1" bandRow="1">
                <a:noFill/>
                <a:tableStyleId>{2A25E769-0F42-4423-8024-288A4CDCF3EB}</a:tableStyleId>
              </a:tblPr>
              <a:tblGrid>
                <a:gridCol w="156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4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525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Çemberinin Adı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Altyapı/İdari İşler/Bilişim Kalite Çemberi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60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Çemberinin Amacı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tr-TR" sz="1800"/>
                        <a:t>Fen Fakültesi binası altyapı ve hizmet alanlarının daha etkin olarak kullanımı ile ilgili incelemeler ve öneriler</a:t>
                      </a:r>
                      <a:endParaRPr/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tr-TR" sz="1800"/>
                        <a:t>Fakültenin idari işlerinin standardizasyonu ve hızlandırılması ile ilgili incelemeler ve öneriler</a:t>
                      </a:r>
                      <a:endParaRPr/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tr-TR" sz="1800"/>
                        <a:t>İş Sağlığı ve Güvenliği ile ilgili incelemeler ve öneriler</a:t>
                      </a:r>
                      <a:endParaRPr/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tr-TR" sz="1800"/>
                        <a:t>Eğitim-Öğretim amacı ile kullanılan bilgisayar lab ve dersliklerdeki bilişim altyapı/hizmet alanlarının daha etkin olarak kullanımı ile ilgili incelemeler ve öneriler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525"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 Üyeleri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Sıra No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Adı Soyadı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Görevi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1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dirty="0"/>
                        <a:t>Doç. Dr. Yusuf AKBABA</a:t>
                      </a:r>
                      <a:r>
                        <a:rPr lang="tr-TR" dirty="0"/>
                        <a:t> </a:t>
                      </a:r>
                      <a:r>
                        <a:rPr lang="tr-TR" sz="1400" dirty="0"/>
                        <a:t>(İdari işlerden Sorumlu Dekan </a:t>
                      </a:r>
                      <a:r>
                        <a:rPr lang="tr-TR" sz="1400" dirty="0" err="1"/>
                        <a:t>Yrd</a:t>
                      </a:r>
                      <a:r>
                        <a:rPr lang="tr-TR" sz="1400" dirty="0"/>
                        <a:t>)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Başkan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dirty="0"/>
                        <a:t>Doç. Dr. İsmail BEZİRGANOĞLU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Üye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/>
                        <a:t>Adem AĞIRMAN ( Fakülte Sekreteri)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dirty="0"/>
                        <a:t>Üye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1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92000" cy="10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360000" tIns="180000" rIns="1440000" bIns="180000" anchor="ctr" anchorCtr="0">
            <a:noAutofit/>
          </a:bodyPr>
          <a:lstStyle/>
          <a:p>
            <a:pPr marL="44450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chemeClr val="lt1"/>
                </a:solidFill>
              </a:rPr>
              <a:t>7.	Kalite Çemberlerimiz ve Üyeleri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238" name="Google Shape;238;p11"/>
          <p:cNvSpPr txBox="1">
            <a:spLocks noGrp="1"/>
          </p:cNvSpPr>
          <p:nvPr>
            <p:ph type="sldNum" idx="12"/>
          </p:nvPr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spcFirstLastPara="1" wrap="square" lIns="144000" tIns="36000" rIns="648000" bIns="36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2000">
                <a:solidFill>
                  <a:srgbClr val="002060"/>
                </a:solidFill>
              </a:rPr>
              <a:t>11</a:t>
            </a:fld>
            <a:endParaRPr sz="2000">
              <a:solidFill>
                <a:srgbClr val="002060"/>
              </a:solidFill>
            </a:endParaRPr>
          </a:p>
        </p:txBody>
      </p:sp>
      <p:sp>
        <p:nvSpPr>
          <p:cNvPr id="239" name="Google Shape;239;p11"/>
          <p:cNvSpPr/>
          <p:nvPr/>
        </p:nvSpPr>
        <p:spPr>
          <a:xfrm>
            <a:off x="9862910" y="282"/>
            <a:ext cx="2329089" cy="1080000"/>
          </a:xfrm>
          <a:custGeom>
            <a:avLst/>
            <a:gdLst/>
            <a:ahLst/>
            <a:cxnLst/>
            <a:rect l="l" t="t" r="r" b="b"/>
            <a:pathLst>
              <a:path w="11690279" h="428176" extrusionOk="0">
                <a:moveTo>
                  <a:pt x="4490065" y="233"/>
                </a:moveTo>
                <a:lnTo>
                  <a:pt x="11690279" y="0"/>
                </a:lnTo>
                <a:lnTo>
                  <a:pt x="11690279" y="428176"/>
                </a:lnTo>
                <a:lnTo>
                  <a:pt x="0" y="428176"/>
                </a:lnTo>
                <a:lnTo>
                  <a:pt x="4490065" y="233"/>
                </a:lnTo>
                <a:close/>
              </a:path>
            </a:pathLst>
          </a:custGeom>
          <a:solidFill>
            <a:srgbClr val="ACB8CA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1"/>
          <p:cNvSpPr/>
          <p:nvPr/>
        </p:nvSpPr>
        <p:spPr>
          <a:xfrm>
            <a:off x="960665" y="6498794"/>
            <a:ext cx="11231334" cy="359206"/>
          </a:xfrm>
          <a:custGeom>
            <a:avLst/>
            <a:gdLst/>
            <a:ahLst/>
            <a:cxnLst/>
            <a:rect l="l" t="t" r="r" b="b"/>
            <a:pathLst>
              <a:path w="34933045" h="432632" extrusionOk="0">
                <a:moveTo>
                  <a:pt x="929787" y="0"/>
                </a:moveTo>
                <a:lnTo>
                  <a:pt x="34933045" y="632"/>
                </a:lnTo>
                <a:lnTo>
                  <a:pt x="34933045" y="432632"/>
                </a:lnTo>
                <a:lnTo>
                  <a:pt x="0" y="431403"/>
                </a:lnTo>
                <a:lnTo>
                  <a:pt x="929787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r>
              <a:rPr lang="tr-TR" sz="200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Erzurum Teknik Üniversitesi</a:t>
            </a: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1" name="Google Shape;241;p11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94874" y="-13993"/>
            <a:ext cx="1080000" cy="1080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42" name="Google Shape;242;p11"/>
          <p:cNvGraphicFramePr/>
          <p:nvPr>
            <p:extLst>
              <p:ext uri="{D42A27DB-BD31-4B8C-83A1-F6EECF244321}">
                <p14:modId xmlns:p14="http://schemas.microsoft.com/office/powerpoint/2010/main" val="2513169968"/>
              </p:ext>
            </p:extLst>
          </p:nvPr>
        </p:nvGraphicFramePr>
        <p:xfrm>
          <a:off x="217714" y="1533212"/>
          <a:ext cx="11757175" cy="4890850"/>
        </p:xfrm>
        <a:graphic>
          <a:graphicData uri="http://schemas.openxmlformats.org/drawingml/2006/table">
            <a:tbl>
              <a:tblPr firstRow="1" bandRow="1">
                <a:noFill/>
                <a:tableStyleId>{2A25E769-0F42-4423-8024-288A4CDCF3EB}</a:tableStyleId>
              </a:tblPr>
              <a:tblGrid>
                <a:gridCol w="1550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7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730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Çemberinin Adı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Akademik Gelişim - Bilimsel Araştırmalar ve Projeler Kalite Çemberi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625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Çemberinin Amacı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tr-TR" sz="1800"/>
                        <a:t>Fakülte personelinin ve öğrencilerin akademik gelişimlerini desteklemek için gerekli danışmanlık sisteminin işletilmesi ile ilgili incelemeler ve öneriler</a:t>
                      </a:r>
                      <a:endParaRPr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tr-TR" sz="1800"/>
                        <a:t>Fakültemizde yürütülen bilimsel araştırmaların ve dış kaynaklı projelerin nitelik ve niceliğini arttırmaya yönelik incelemeler ve öneriler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300"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 Üyeleri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Sıra No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Adı Soyadı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Görevi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1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D</a:t>
                      </a:r>
                      <a:r>
                        <a:rPr lang="tr-TR"/>
                        <a:t>oç.Dr. Elanur AYDIN KARATAŞ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Başkan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r>
                        <a:rPr lang="tr-TR" dirty="0"/>
                        <a:t>r. Öğretim Üyesi Muhammed YİĞİDER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Üye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Dr. Öğr</a:t>
                      </a:r>
                      <a:r>
                        <a:rPr lang="tr-TR" dirty="0"/>
                        <a:t>etim Üyesi Gözde Büşra EROĞLU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/>
                        <a:t>Üye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6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4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/>
                        <a:t>Dr. Öğretim Üyesi  Murat AN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dirty="0"/>
                        <a:t>Üye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2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92000" cy="10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360000" tIns="180000" rIns="1440000" bIns="180000" anchor="ctr" anchorCtr="0">
            <a:noAutofit/>
          </a:bodyPr>
          <a:lstStyle/>
          <a:p>
            <a:pPr marL="44450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chemeClr val="lt1"/>
                </a:solidFill>
              </a:rPr>
              <a:t>7.	Kalite Çemberlerimiz ve Üyeleri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249" name="Google Shape;249;p12"/>
          <p:cNvSpPr txBox="1">
            <a:spLocks noGrp="1"/>
          </p:cNvSpPr>
          <p:nvPr>
            <p:ph type="sldNum" idx="12"/>
          </p:nvPr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spcFirstLastPara="1" wrap="square" lIns="144000" tIns="36000" rIns="648000" bIns="36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2000">
                <a:solidFill>
                  <a:srgbClr val="002060"/>
                </a:solidFill>
              </a:rPr>
              <a:t>12</a:t>
            </a:fld>
            <a:endParaRPr sz="2000">
              <a:solidFill>
                <a:srgbClr val="002060"/>
              </a:solidFill>
            </a:endParaRPr>
          </a:p>
        </p:txBody>
      </p:sp>
      <p:sp>
        <p:nvSpPr>
          <p:cNvPr id="250" name="Google Shape;250;p12"/>
          <p:cNvSpPr/>
          <p:nvPr/>
        </p:nvSpPr>
        <p:spPr>
          <a:xfrm>
            <a:off x="9862910" y="282"/>
            <a:ext cx="2329089" cy="1080000"/>
          </a:xfrm>
          <a:custGeom>
            <a:avLst/>
            <a:gdLst/>
            <a:ahLst/>
            <a:cxnLst/>
            <a:rect l="l" t="t" r="r" b="b"/>
            <a:pathLst>
              <a:path w="11690279" h="428176" extrusionOk="0">
                <a:moveTo>
                  <a:pt x="4490065" y="233"/>
                </a:moveTo>
                <a:lnTo>
                  <a:pt x="11690279" y="0"/>
                </a:lnTo>
                <a:lnTo>
                  <a:pt x="11690279" y="428176"/>
                </a:lnTo>
                <a:lnTo>
                  <a:pt x="0" y="428176"/>
                </a:lnTo>
                <a:lnTo>
                  <a:pt x="4490065" y="233"/>
                </a:lnTo>
                <a:close/>
              </a:path>
            </a:pathLst>
          </a:custGeom>
          <a:solidFill>
            <a:srgbClr val="ACB8CA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2"/>
          <p:cNvSpPr/>
          <p:nvPr/>
        </p:nvSpPr>
        <p:spPr>
          <a:xfrm>
            <a:off x="960665" y="6498794"/>
            <a:ext cx="11231334" cy="359206"/>
          </a:xfrm>
          <a:custGeom>
            <a:avLst/>
            <a:gdLst/>
            <a:ahLst/>
            <a:cxnLst/>
            <a:rect l="l" t="t" r="r" b="b"/>
            <a:pathLst>
              <a:path w="34933045" h="432632" extrusionOk="0">
                <a:moveTo>
                  <a:pt x="929787" y="0"/>
                </a:moveTo>
                <a:lnTo>
                  <a:pt x="34933045" y="632"/>
                </a:lnTo>
                <a:lnTo>
                  <a:pt x="34933045" y="432632"/>
                </a:lnTo>
                <a:lnTo>
                  <a:pt x="0" y="431403"/>
                </a:lnTo>
                <a:lnTo>
                  <a:pt x="929787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r>
              <a:rPr lang="tr-TR" sz="200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Erzurum Teknik Üniversitesi</a:t>
            </a: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p12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94874" y="-13993"/>
            <a:ext cx="1080000" cy="1080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53" name="Google Shape;253;p12"/>
          <p:cNvGraphicFramePr/>
          <p:nvPr>
            <p:extLst>
              <p:ext uri="{D42A27DB-BD31-4B8C-83A1-F6EECF244321}">
                <p14:modId xmlns:p14="http://schemas.microsoft.com/office/powerpoint/2010/main" val="2908871978"/>
              </p:ext>
            </p:extLst>
          </p:nvPr>
        </p:nvGraphicFramePr>
        <p:xfrm>
          <a:off x="217714" y="1326514"/>
          <a:ext cx="11757150" cy="4639450"/>
        </p:xfrm>
        <a:graphic>
          <a:graphicData uri="http://schemas.openxmlformats.org/drawingml/2006/table">
            <a:tbl>
              <a:tblPr firstRow="1" bandRow="1">
                <a:noFill/>
                <a:tableStyleId>{2A25E769-0F42-4423-8024-288A4CDCF3EB}</a:tableStyleId>
              </a:tblPr>
              <a:tblGrid>
                <a:gridCol w="1550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64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7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350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Çemberinin Adı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/>
                        <a:t>Bilimsel ve Sosyal Faaliyetler Kalite Çemberi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45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Çemberinin Amacı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marR="0" lvl="0" indent="-28575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tr-TR" sz="1800"/>
                        <a:t>Fakülte bünyesindeki bilimsel ve sosyal etkinliklerin sayısını ve çeşitliliğini arttırmaya yönelik olarak konferans/yarışma /etkinlik planlama ile ilgili incelemeler ve öneriler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500"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 Üyeleri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Sıra No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Adı Soyadı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Görevi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1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/>
                        <a:t>Dr. Öğretim Üyesi Muhammed YİĞİDER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Başkan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/>
                        <a:t>Prof. Dr. Adem KARA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Üye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dirty="0"/>
                        <a:t>3</a:t>
                      </a:r>
                      <a:endParaRPr dirty="0"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dirty="0"/>
                        <a:t>Arş. Gör. </a:t>
                      </a:r>
                      <a:r>
                        <a:rPr lang="tr-TR" dirty="0" err="1"/>
                        <a:t>Abdulmelik</a:t>
                      </a:r>
                      <a:r>
                        <a:rPr lang="tr-TR" dirty="0"/>
                        <a:t> AYTATLI (Kulüp Akademik Danışmanı)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dirty="0"/>
                        <a:t>Üye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3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dirty="0"/>
                        <a:t>4</a:t>
                      </a:r>
                      <a:endParaRPr dirty="0"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dirty="0"/>
                        <a:t>Hüseyin ASLAN (Kulüp Başkanı)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Üye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dirty="0"/>
                        <a:t>5</a:t>
                      </a:r>
                      <a:endParaRPr dirty="0"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dirty="0"/>
                        <a:t>Muhammet HASLAK (Kulüp Başkanı)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dirty="0"/>
                        <a:t>Üye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3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92000" cy="10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360000" tIns="180000" rIns="1440000" bIns="180000" anchor="ctr" anchorCtr="0">
            <a:noAutofit/>
          </a:bodyPr>
          <a:lstStyle/>
          <a:p>
            <a:pPr marL="44450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chemeClr val="lt1"/>
                </a:solidFill>
              </a:rPr>
              <a:t>7.	Kalite Çemberlerimiz ve Üyeleri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260" name="Google Shape;260;p13"/>
          <p:cNvSpPr txBox="1">
            <a:spLocks noGrp="1"/>
          </p:cNvSpPr>
          <p:nvPr>
            <p:ph type="sldNum" idx="12"/>
          </p:nvPr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spcFirstLastPara="1" wrap="square" lIns="144000" tIns="36000" rIns="648000" bIns="36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2000">
                <a:solidFill>
                  <a:srgbClr val="002060"/>
                </a:solidFill>
              </a:rPr>
              <a:t>13</a:t>
            </a:fld>
            <a:endParaRPr sz="2000">
              <a:solidFill>
                <a:srgbClr val="002060"/>
              </a:solidFill>
            </a:endParaRPr>
          </a:p>
        </p:txBody>
      </p:sp>
      <p:sp>
        <p:nvSpPr>
          <p:cNvPr id="261" name="Google Shape;261;p13"/>
          <p:cNvSpPr/>
          <p:nvPr/>
        </p:nvSpPr>
        <p:spPr>
          <a:xfrm>
            <a:off x="9862910" y="282"/>
            <a:ext cx="2329089" cy="1080000"/>
          </a:xfrm>
          <a:custGeom>
            <a:avLst/>
            <a:gdLst/>
            <a:ahLst/>
            <a:cxnLst/>
            <a:rect l="l" t="t" r="r" b="b"/>
            <a:pathLst>
              <a:path w="11690279" h="428176" extrusionOk="0">
                <a:moveTo>
                  <a:pt x="4490065" y="233"/>
                </a:moveTo>
                <a:lnTo>
                  <a:pt x="11690279" y="0"/>
                </a:lnTo>
                <a:lnTo>
                  <a:pt x="11690279" y="428176"/>
                </a:lnTo>
                <a:lnTo>
                  <a:pt x="0" y="428176"/>
                </a:lnTo>
                <a:lnTo>
                  <a:pt x="4490065" y="233"/>
                </a:lnTo>
                <a:close/>
              </a:path>
            </a:pathLst>
          </a:custGeom>
          <a:solidFill>
            <a:srgbClr val="ACB8CA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3"/>
          <p:cNvSpPr/>
          <p:nvPr/>
        </p:nvSpPr>
        <p:spPr>
          <a:xfrm>
            <a:off x="960665" y="6498794"/>
            <a:ext cx="11231334" cy="359206"/>
          </a:xfrm>
          <a:custGeom>
            <a:avLst/>
            <a:gdLst/>
            <a:ahLst/>
            <a:cxnLst/>
            <a:rect l="l" t="t" r="r" b="b"/>
            <a:pathLst>
              <a:path w="34933045" h="432632" extrusionOk="0">
                <a:moveTo>
                  <a:pt x="929787" y="0"/>
                </a:moveTo>
                <a:lnTo>
                  <a:pt x="34933045" y="632"/>
                </a:lnTo>
                <a:lnTo>
                  <a:pt x="34933045" y="432632"/>
                </a:lnTo>
                <a:lnTo>
                  <a:pt x="0" y="431403"/>
                </a:lnTo>
                <a:lnTo>
                  <a:pt x="929787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r>
              <a:rPr lang="tr-TR" sz="200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Erzurum Teknik Üniversitesi</a:t>
            </a: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3" name="Google Shape;263;p13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94874" y="-13993"/>
            <a:ext cx="1080000" cy="1080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64" name="Google Shape;264;p13"/>
          <p:cNvGraphicFramePr/>
          <p:nvPr>
            <p:extLst>
              <p:ext uri="{D42A27DB-BD31-4B8C-83A1-F6EECF244321}">
                <p14:modId xmlns:p14="http://schemas.microsoft.com/office/powerpoint/2010/main" val="4947444"/>
              </p:ext>
            </p:extLst>
          </p:nvPr>
        </p:nvGraphicFramePr>
        <p:xfrm>
          <a:off x="243452" y="1889861"/>
          <a:ext cx="11705100" cy="4506675"/>
        </p:xfrm>
        <a:graphic>
          <a:graphicData uri="http://schemas.openxmlformats.org/drawingml/2006/table">
            <a:tbl>
              <a:tblPr firstRow="1" bandRow="1">
                <a:noFill/>
                <a:tableStyleId>{2A25E769-0F42-4423-8024-288A4CDCF3EB}</a:tableStyleId>
              </a:tblPr>
              <a:tblGrid>
                <a:gridCol w="154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2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0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Çemberinin Adı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/>
                        <a:t>Kurum İçi İletişim Kalite Çemberi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3575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Çemberinin Amacı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tr-TR" sz="1800"/>
                        <a:t>Fakültemizde personelin huzur ve güven ortamı içerisinde çalışabilmeleri için gerekli motive edici etkinliklerin, eğitimlerin ve kaynaştırıcı faaliyetlerin düzenlenmesi ile ilgili incelemeler ve öneriler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00"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 Üyeleri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Sıra No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Adı Soyadı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Görevi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1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Prof. Dr. </a:t>
                      </a:r>
                      <a:r>
                        <a:rPr lang="tr-TR"/>
                        <a:t>Adem KARA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Başkan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dirty="0"/>
                        <a:t>Prof. Dr. Murat ÇAĞLAR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Üye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/>
                        <a:t>Dr. Öğr</a:t>
                      </a:r>
                      <a:r>
                        <a:rPr lang="tr-TR"/>
                        <a:t>etim Üyesi Mehtap AYGÜN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dirty="0"/>
                        <a:t>Üye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92000" cy="10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360000" tIns="180000" rIns="1440000" bIns="180000" anchor="ctr" anchorCtr="0">
            <a:noAutofit/>
          </a:bodyPr>
          <a:lstStyle/>
          <a:p>
            <a:pPr marL="44450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chemeClr val="lt1"/>
                </a:solidFill>
              </a:rPr>
              <a:t>7.	Kalite Çemberlerimiz ve Üyeleri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271" name="Google Shape;271;p14"/>
          <p:cNvSpPr txBox="1">
            <a:spLocks noGrp="1"/>
          </p:cNvSpPr>
          <p:nvPr>
            <p:ph type="sldNum" idx="12"/>
          </p:nvPr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spcFirstLastPara="1" wrap="square" lIns="144000" tIns="36000" rIns="648000" bIns="36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2000">
                <a:solidFill>
                  <a:srgbClr val="002060"/>
                </a:solidFill>
              </a:rPr>
              <a:t>14</a:t>
            </a:fld>
            <a:endParaRPr sz="2000">
              <a:solidFill>
                <a:srgbClr val="002060"/>
              </a:solidFill>
            </a:endParaRPr>
          </a:p>
        </p:txBody>
      </p:sp>
      <p:sp>
        <p:nvSpPr>
          <p:cNvPr id="272" name="Google Shape;272;p14"/>
          <p:cNvSpPr/>
          <p:nvPr/>
        </p:nvSpPr>
        <p:spPr>
          <a:xfrm>
            <a:off x="9862910" y="282"/>
            <a:ext cx="2329089" cy="1080000"/>
          </a:xfrm>
          <a:custGeom>
            <a:avLst/>
            <a:gdLst/>
            <a:ahLst/>
            <a:cxnLst/>
            <a:rect l="l" t="t" r="r" b="b"/>
            <a:pathLst>
              <a:path w="11690279" h="428176" extrusionOk="0">
                <a:moveTo>
                  <a:pt x="4490065" y="233"/>
                </a:moveTo>
                <a:lnTo>
                  <a:pt x="11690279" y="0"/>
                </a:lnTo>
                <a:lnTo>
                  <a:pt x="11690279" y="428176"/>
                </a:lnTo>
                <a:lnTo>
                  <a:pt x="0" y="428176"/>
                </a:lnTo>
                <a:lnTo>
                  <a:pt x="4490065" y="233"/>
                </a:lnTo>
                <a:close/>
              </a:path>
            </a:pathLst>
          </a:custGeom>
          <a:solidFill>
            <a:srgbClr val="ACB8CA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14"/>
          <p:cNvSpPr/>
          <p:nvPr/>
        </p:nvSpPr>
        <p:spPr>
          <a:xfrm>
            <a:off x="960665" y="6498794"/>
            <a:ext cx="11231334" cy="359206"/>
          </a:xfrm>
          <a:custGeom>
            <a:avLst/>
            <a:gdLst/>
            <a:ahLst/>
            <a:cxnLst/>
            <a:rect l="l" t="t" r="r" b="b"/>
            <a:pathLst>
              <a:path w="34933045" h="432632" extrusionOk="0">
                <a:moveTo>
                  <a:pt x="929787" y="0"/>
                </a:moveTo>
                <a:lnTo>
                  <a:pt x="34933045" y="632"/>
                </a:lnTo>
                <a:lnTo>
                  <a:pt x="34933045" y="432632"/>
                </a:lnTo>
                <a:lnTo>
                  <a:pt x="0" y="431403"/>
                </a:lnTo>
                <a:lnTo>
                  <a:pt x="929787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r>
              <a:rPr lang="tr-TR" sz="200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Erzurum Teknik Üniversitesi</a:t>
            </a: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4" name="Google Shape;274;p14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94874" y="-13993"/>
            <a:ext cx="1080000" cy="1080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75" name="Google Shape;275;p14"/>
          <p:cNvGraphicFramePr/>
          <p:nvPr>
            <p:extLst>
              <p:ext uri="{D42A27DB-BD31-4B8C-83A1-F6EECF244321}">
                <p14:modId xmlns:p14="http://schemas.microsoft.com/office/powerpoint/2010/main" val="1271216275"/>
              </p:ext>
            </p:extLst>
          </p:nvPr>
        </p:nvGraphicFramePr>
        <p:xfrm>
          <a:off x="261260" y="1678952"/>
          <a:ext cx="11713600" cy="3461680"/>
        </p:xfrm>
        <a:graphic>
          <a:graphicData uri="http://schemas.openxmlformats.org/drawingml/2006/table">
            <a:tbl>
              <a:tblPr firstRow="1" bandRow="1">
                <a:noFill/>
                <a:tableStyleId>{2A25E769-0F42-4423-8024-288A4CDCF3EB}</a:tableStyleId>
              </a:tblPr>
              <a:tblGrid>
                <a:gridCol w="15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7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825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Çemberinin Adı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tr-TR" sz="1800"/>
                        <a:t>Üniversite-Sanayi İş birliği Kalite Çemberi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815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Çemberinin Amacı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tr-TR" sz="1800"/>
                        <a:t>Öğretim elemanlarının ve öğrencilerimizin sanayi ile etkileşimlerini arttırmaya yönelik programlar ile ilgili incelemeler ve öneriler </a:t>
                      </a:r>
                      <a:endParaRPr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Char char="•"/>
                      </a:pPr>
                      <a:r>
                        <a:rPr lang="tr-TR" sz="1800"/>
                        <a:t>Patent/faydalı model gibi çıktılara yöneltmek için gerekli altyapı ve hazırlıklar ile ilgili incelemeler ve öneriler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825"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 Üyeleri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Sıra No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Adı Soyadı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Görevi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1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/>
                        <a:t>Doç. Dr. </a:t>
                      </a:r>
                      <a:r>
                        <a:rPr lang="tr-TR"/>
                        <a:t>Ömer Faruk KARATAŞ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Başkan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 dirty="0"/>
                        <a:t>Doç. Dr. </a:t>
                      </a:r>
                      <a:r>
                        <a:rPr lang="tr-TR" dirty="0"/>
                        <a:t>Mehmet Enes ARSLAN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Üye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/>
                        <a:t>D</a:t>
                      </a:r>
                      <a:r>
                        <a:rPr lang="tr-TR"/>
                        <a:t>oç. Dr. </a:t>
                      </a:r>
                      <a:r>
                        <a:rPr lang="tr-TR" sz="1400"/>
                        <a:t>M</a:t>
                      </a:r>
                      <a:r>
                        <a:rPr lang="tr-TR"/>
                        <a:t>urat AYDEMİR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dirty="0"/>
                        <a:t>Üye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92000" cy="10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360000" tIns="180000" rIns="1440000" bIns="180000" anchor="ctr" anchorCtr="0">
            <a:noAutofit/>
          </a:bodyPr>
          <a:lstStyle/>
          <a:p>
            <a:pPr marL="44450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chemeClr val="lt1"/>
                </a:solidFill>
              </a:rPr>
              <a:t>İÇERİK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99" name="Google Shape;99;p2"/>
          <p:cNvSpPr txBox="1">
            <a:spLocks noGrp="1"/>
          </p:cNvSpPr>
          <p:nvPr>
            <p:ph type="subTitle" idx="1"/>
          </p:nvPr>
        </p:nvSpPr>
        <p:spPr>
          <a:xfrm>
            <a:off x="0" y="1066801"/>
            <a:ext cx="12192000" cy="543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0" tIns="180000" rIns="360000" bIns="180000" anchor="t" anchorCtr="0">
            <a:noAutofit/>
          </a:bodyPr>
          <a:lstStyle/>
          <a:p>
            <a:pPr marL="444500" lvl="0" indent="-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000"/>
              <a:buFont typeface="Calibri"/>
              <a:buAutoNum type="arabicPeriod"/>
            </a:pPr>
            <a:r>
              <a:rPr lang="tr-TR" sz="3000" b="1"/>
              <a:t>Kalite Çemberleri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3000"/>
              <a:buFont typeface="Calibri"/>
              <a:buAutoNum type="arabicPeriod"/>
            </a:pPr>
            <a:r>
              <a:rPr lang="tr-TR" sz="3000" b="1"/>
              <a:t>Kalite Çemberi Nedir?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3000"/>
              <a:buFont typeface="Calibri"/>
              <a:buAutoNum type="arabicPeriod"/>
            </a:pPr>
            <a:r>
              <a:rPr lang="tr-TR" sz="3000" b="1"/>
              <a:t>Kalite Çemberinin Amaçları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3000"/>
              <a:buFont typeface="Calibri"/>
              <a:buAutoNum type="arabicPeriod"/>
            </a:pPr>
            <a:r>
              <a:rPr lang="tr-TR" sz="3000" b="1"/>
              <a:t>Kalite Çemberi Yapısı 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3000"/>
              <a:buFont typeface="Calibri"/>
              <a:buAutoNum type="arabicPeriod"/>
            </a:pPr>
            <a:r>
              <a:rPr lang="tr-TR" sz="3000" b="1"/>
              <a:t>Kalite Çemberlerinin İşleyişi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3000"/>
              <a:buFont typeface="Calibri"/>
              <a:buAutoNum type="arabicPeriod"/>
            </a:pPr>
            <a:r>
              <a:rPr lang="tr-TR" sz="3000" b="1"/>
              <a:t>ETÜ-Fen Kalite Çemberleri Temaları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3000"/>
              <a:buFont typeface="Calibri"/>
              <a:buAutoNum type="arabicPeriod"/>
            </a:pPr>
            <a:r>
              <a:rPr lang="tr-TR" sz="3000" b="1"/>
              <a:t>Kalite Çemberlerimiz ve Üyeleri</a:t>
            </a:r>
            <a:endParaRPr/>
          </a:p>
          <a:p>
            <a:pPr marL="444500" lvl="0" indent="-292100" algn="just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Calibri"/>
              <a:buNone/>
            </a:pPr>
            <a:endParaRPr b="1"/>
          </a:p>
        </p:txBody>
      </p:sp>
      <p:sp>
        <p:nvSpPr>
          <p:cNvPr id="100" name="Google Shape;100;p2"/>
          <p:cNvSpPr txBox="1">
            <a:spLocks noGrp="1"/>
          </p:cNvSpPr>
          <p:nvPr>
            <p:ph type="sldNum" idx="12"/>
          </p:nvPr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spcFirstLastPara="1" wrap="square" lIns="144000" tIns="36000" rIns="648000" bIns="36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2000">
                <a:solidFill>
                  <a:srgbClr val="002060"/>
                </a:solidFill>
              </a:rPr>
              <a:t>2</a:t>
            </a:fld>
            <a:endParaRPr sz="2000">
              <a:solidFill>
                <a:srgbClr val="002060"/>
              </a:solidFill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9862910" y="282"/>
            <a:ext cx="2329089" cy="1080000"/>
          </a:xfrm>
          <a:custGeom>
            <a:avLst/>
            <a:gdLst/>
            <a:ahLst/>
            <a:cxnLst/>
            <a:rect l="l" t="t" r="r" b="b"/>
            <a:pathLst>
              <a:path w="11690279" h="428176" extrusionOk="0">
                <a:moveTo>
                  <a:pt x="4490065" y="233"/>
                </a:moveTo>
                <a:lnTo>
                  <a:pt x="11690279" y="0"/>
                </a:lnTo>
                <a:lnTo>
                  <a:pt x="11690279" y="428176"/>
                </a:lnTo>
                <a:lnTo>
                  <a:pt x="0" y="428176"/>
                </a:lnTo>
                <a:lnTo>
                  <a:pt x="4490065" y="233"/>
                </a:lnTo>
                <a:close/>
              </a:path>
            </a:pathLst>
          </a:custGeom>
          <a:solidFill>
            <a:srgbClr val="ACB8CA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endParaRPr sz="20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960665" y="6498794"/>
            <a:ext cx="11231334" cy="359206"/>
          </a:xfrm>
          <a:custGeom>
            <a:avLst/>
            <a:gdLst/>
            <a:ahLst/>
            <a:cxnLst/>
            <a:rect l="l" t="t" r="r" b="b"/>
            <a:pathLst>
              <a:path w="34933045" h="432632" extrusionOk="0">
                <a:moveTo>
                  <a:pt x="929787" y="0"/>
                </a:moveTo>
                <a:lnTo>
                  <a:pt x="34933045" y="632"/>
                </a:lnTo>
                <a:lnTo>
                  <a:pt x="34933045" y="432632"/>
                </a:lnTo>
                <a:lnTo>
                  <a:pt x="0" y="431403"/>
                </a:lnTo>
                <a:lnTo>
                  <a:pt x="929787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r>
              <a:rPr lang="tr-TR" sz="20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Erzurum Teknik Üniversitesi</a:t>
            </a:r>
            <a:endParaRPr sz="20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2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94874" y="-13993"/>
            <a:ext cx="1080000" cy="10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92000" cy="10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360000" tIns="180000" rIns="1440000" bIns="180000" anchor="ctr" anchorCtr="0">
            <a:noAutofit/>
          </a:bodyPr>
          <a:lstStyle/>
          <a:p>
            <a:pPr marL="44450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chemeClr val="lt1"/>
                </a:solidFill>
              </a:rPr>
              <a:t>1.	Kalite Çemberleri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110" name="Google Shape;110;p3"/>
          <p:cNvSpPr txBox="1">
            <a:spLocks noGrp="1"/>
          </p:cNvSpPr>
          <p:nvPr>
            <p:ph type="subTitle" idx="1"/>
          </p:nvPr>
        </p:nvSpPr>
        <p:spPr>
          <a:xfrm>
            <a:off x="0" y="1066801"/>
            <a:ext cx="12192000" cy="543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0" tIns="180000" rIns="360000" bIns="180000" anchor="t" anchorCtr="0">
            <a:noAutofit/>
          </a:bodyPr>
          <a:lstStyle/>
          <a:p>
            <a:pPr marL="444500" lvl="0" indent="-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/>
              <a:t>Bu doküman, ETÜ Fen Fakültesi bünyesinde kurulan kalite çemberlerinin işleyişi ve süreçleri hakkında özet bilgiler içermektedir.</a:t>
            </a:r>
            <a:endParaRPr/>
          </a:p>
          <a:p>
            <a:pPr marL="444500" lvl="0" indent="-3111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None/>
            </a:pPr>
            <a:endParaRPr sz="2800"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 b="1"/>
              <a:t>"ETÜ Fen Fakültesi bünyesinde kalite çemberlerinin kurulmasındaki temel hedefler, fakültemizde eğitim ve öğretime devam eden tüm bölümler için öncelikli olarak ulusal ve sonrasında uluslararası akreditasyon alınması, idari/akademik ve eğitimsel faaliyetlerde sürekli iyileşmenin sağlanması ile kalitenin artırılmasıdır."</a:t>
            </a:r>
            <a:endParaRPr/>
          </a:p>
        </p:txBody>
      </p:sp>
      <p:sp>
        <p:nvSpPr>
          <p:cNvPr id="111" name="Google Shape;111;p3"/>
          <p:cNvSpPr txBox="1">
            <a:spLocks noGrp="1"/>
          </p:cNvSpPr>
          <p:nvPr>
            <p:ph type="sldNum" idx="12"/>
          </p:nvPr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spcFirstLastPara="1" wrap="square" lIns="144000" tIns="36000" rIns="648000" bIns="36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2000">
                <a:solidFill>
                  <a:srgbClr val="002060"/>
                </a:solidFill>
              </a:rPr>
              <a:t>3</a:t>
            </a:fld>
            <a:endParaRPr sz="2000">
              <a:solidFill>
                <a:srgbClr val="002060"/>
              </a:solidFill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9862910" y="282"/>
            <a:ext cx="2329089" cy="1080000"/>
          </a:xfrm>
          <a:custGeom>
            <a:avLst/>
            <a:gdLst/>
            <a:ahLst/>
            <a:cxnLst/>
            <a:rect l="l" t="t" r="r" b="b"/>
            <a:pathLst>
              <a:path w="11690279" h="428176" extrusionOk="0">
                <a:moveTo>
                  <a:pt x="4490065" y="233"/>
                </a:moveTo>
                <a:lnTo>
                  <a:pt x="11690279" y="0"/>
                </a:lnTo>
                <a:lnTo>
                  <a:pt x="11690279" y="428176"/>
                </a:lnTo>
                <a:lnTo>
                  <a:pt x="0" y="428176"/>
                </a:lnTo>
                <a:lnTo>
                  <a:pt x="4490065" y="233"/>
                </a:lnTo>
                <a:close/>
              </a:path>
            </a:pathLst>
          </a:custGeom>
          <a:solidFill>
            <a:srgbClr val="ACB8CA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endParaRPr sz="20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960665" y="6498794"/>
            <a:ext cx="11231334" cy="359206"/>
          </a:xfrm>
          <a:custGeom>
            <a:avLst/>
            <a:gdLst/>
            <a:ahLst/>
            <a:cxnLst/>
            <a:rect l="l" t="t" r="r" b="b"/>
            <a:pathLst>
              <a:path w="34933045" h="432632" extrusionOk="0">
                <a:moveTo>
                  <a:pt x="929787" y="0"/>
                </a:moveTo>
                <a:lnTo>
                  <a:pt x="34933045" y="632"/>
                </a:lnTo>
                <a:lnTo>
                  <a:pt x="34933045" y="432632"/>
                </a:lnTo>
                <a:lnTo>
                  <a:pt x="0" y="431403"/>
                </a:lnTo>
                <a:lnTo>
                  <a:pt x="929787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r>
              <a:rPr lang="tr-TR" sz="20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Erzurum Teknik Üniversitesi</a:t>
            </a:r>
            <a:endParaRPr sz="20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4" name="Google Shape;114;p3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94874" y="-13993"/>
            <a:ext cx="1080000" cy="10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92000" cy="10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360000" tIns="180000" rIns="1440000" bIns="180000" anchor="ctr" anchorCtr="0">
            <a:noAutofit/>
          </a:bodyPr>
          <a:lstStyle/>
          <a:p>
            <a:pPr marL="44450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chemeClr val="lt1"/>
                </a:solidFill>
              </a:rPr>
              <a:t>2.	Kalite Çemberi Nedir?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121" name="Google Shape;121;p4"/>
          <p:cNvSpPr txBox="1">
            <a:spLocks noGrp="1"/>
          </p:cNvSpPr>
          <p:nvPr>
            <p:ph type="subTitle" idx="1"/>
          </p:nvPr>
        </p:nvSpPr>
        <p:spPr>
          <a:xfrm>
            <a:off x="0" y="1066801"/>
            <a:ext cx="12192000" cy="543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0" tIns="180000" rIns="360000" bIns="180000" anchor="t" anchorCtr="0">
            <a:noAutofit/>
          </a:bodyPr>
          <a:lstStyle/>
          <a:p>
            <a:pPr marL="444500" lvl="0" indent="-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/>
              <a:t>Ürün ya da hizmet üretimini bizzat gerçekleştiren kişilerin kalite ve diğer işletme sorunlarına çözüm getirmek üzere gönüllü olarak kurdukları, düzenli olarak bir araya geldikleri, ortalama 6 -10 kişilik gruplardır.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/>
              <a:t>Bir lider tarafından yönlendirilen, düzenli ve sürekli aralıklarla toplanan gönüllü bir iş gören grubudur.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/>
              <a:t>Birlikte çalışmak suretiyle periyodik toplantılar yaparak, belirlenen sorunların kaynaklarını, nedenlerini araştıran, bulan, çözen ve üst yönetime sunan çalışma grubudur.</a:t>
            </a:r>
            <a:endParaRPr sz="2800" b="1"/>
          </a:p>
        </p:txBody>
      </p:sp>
      <p:sp>
        <p:nvSpPr>
          <p:cNvPr id="122" name="Google Shape;122;p4"/>
          <p:cNvSpPr txBox="1">
            <a:spLocks noGrp="1"/>
          </p:cNvSpPr>
          <p:nvPr>
            <p:ph type="sldNum" idx="12"/>
          </p:nvPr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spcFirstLastPara="1" wrap="square" lIns="144000" tIns="36000" rIns="648000" bIns="36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2000">
                <a:solidFill>
                  <a:srgbClr val="002060"/>
                </a:solidFill>
              </a:rPr>
              <a:t>4</a:t>
            </a:fld>
            <a:endParaRPr sz="2000">
              <a:solidFill>
                <a:srgbClr val="002060"/>
              </a:solidFill>
            </a:endParaRPr>
          </a:p>
        </p:txBody>
      </p:sp>
      <p:sp>
        <p:nvSpPr>
          <p:cNvPr id="123" name="Google Shape;123;p4"/>
          <p:cNvSpPr/>
          <p:nvPr/>
        </p:nvSpPr>
        <p:spPr>
          <a:xfrm>
            <a:off x="9862910" y="282"/>
            <a:ext cx="2329089" cy="1080000"/>
          </a:xfrm>
          <a:custGeom>
            <a:avLst/>
            <a:gdLst/>
            <a:ahLst/>
            <a:cxnLst/>
            <a:rect l="l" t="t" r="r" b="b"/>
            <a:pathLst>
              <a:path w="11690279" h="428176" extrusionOk="0">
                <a:moveTo>
                  <a:pt x="4490065" y="233"/>
                </a:moveTo>
                <a:lnTo>
                  <a:pt x="11690279" y="0"/>
                </a:lnTo>
                <a:lnTo>
                  <a:pt x="11690279" y="428176"/>
                </a:lnTo>
                <a:lnTo>
                  <a:pt x="0" y="428176"/>
                </a:lnTo>
                <a:lnTo>
                  <a:pt x="4490065" y="233"/>
                </a:lnTo>
                <a:close/>
              </a:path>
            </a:pathLst>
          </a:custGeom>
          <a:solidFill>
            <a:srgbClr val="ACB8CA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endParaRPr sz="20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4"/>
          <p:cNvSpPr/>
          <p:nvPr/>
        </p:nvSpPr>
        <p:spPr>
          <a:xfrm>
            <a:off x="960665" y="6498794"/>
            <a:ext cx="11231334" cy="359206"/>
          </a:xfrm>
          <a:custGeom>
            <a:avLst/>
            <a:gdLst/>
            <a:ahLst/>
            <a:cxnLst/>
            <a:rect l="l" t="t" r="r" b="b"/>
            <a:pathLst>
              <a:path w="34933045" h="432632" extrusionOk="0">
                <a:moveTo>
                  <a:pt x="929787" y="0"/>
                </a:moveTo>
                <a:lnTo>
                  <a:pt x="34933045" y="632"/>
                </a:lnTo>
                <a:lnTo>
                  <a:pt x="34933045" y="432632"/>
                </a:lnTo>
                <a:lnTo>
                  <a:pt x="0" y="431403"/>
                </a:lnTo>
                <a:lnTo>
                  <a:pt x="929787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r>
              <a:rPr lang="tr-TR" sz="20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Erzurum Teknik Üniversitesi</a:t>
            </a:r>
            <a:endParaRPr sz="20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p4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94874" y="-13993"/>
            <a:ext cx="1080000" cy="10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92000" cy="10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360000" tIns="180000" rIns="1440000" bIns="180000" anchor="ctr" anchorCtr="0">
            <a:noAutofit/>
          </a:bodyPr>
          <a:lstStyle/>
          <a:p>
            <a:pPr marL="44450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chemeClr val="lt1"/>
                </a:solidFill>
              </a:rPr>
              <a:t>3.	Kalite Çemberinin Amaçları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132" name="Google Shape;132;p5"/>
          <p:cNvSpPr txBox="1">
            <a:spLocks noGrp="1"/>
          </p:cNvSpPr>
          <p:nvPr>
            <p:ph type="subTitle" idx="1"/>
          </p:nvPr>
        </p:nvSpPr>
        <p:spPr>
          <a:xfrm>
            <a:off x="0" y="1066801"/>
            <a:ext cx="12192000" cy="543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0" tIns="180000" rIns="360000" bIns="180000" anchor="t" anchorCtr="0">
            <a:noAutofit/>
          </a:bodyPr>
          <a:lstStyle/>
          <a:p>
            <a:pPr marL="444500" lvl="0" indent="-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/>
              <a:t>Ekip ruhunu geliştirmek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/>
              <a:t>Kaliteyi geliştirmek ve iyileştirmek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/>
              <a:t>Çalışanların motivasyonlarını artırmak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/>
              <a:t>Verimi artırmak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/>
              <a:t>Hataları azaltmak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/>
              <a:t>Kurum içerisindeki iletişimi daha etkin hale getirmek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/>
              <a:t>Kurumun geliştirilmesi ve iyileştirilmesine katkıda bulunmak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/>
              <a:t>Yönetim-öğretim üyesi-öğrenci-personel ilişkilerini arttırmak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/>
              <a:t>Öğrenci öneri ve şikayetlerini incelemek ve çözmek</a:t>
            </a:r>
            <a:endParaRPr/>
          </a:p>
        </p:txBody>
      </p:sp>
      <p:sp>
        <p:nvSpPr>
          <p:cNvPr id="133" name="Google Shape;133;p5"/>
          <p:cNvSpPr txBox="1">
            <a:spLocks noGrp="1"/>
          </p:cNvSpPr>
          <p:nvPr>
            <p:ph type="sldNum" idx="12"/>
          </p:nvPr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spcFirstLastPara="1" wrap="square" lIns="144000" tIns="36000" rIns="648000" bIns="36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2000">
                <a:solidFill>
                  <a:srgbClr val="002060"/>
                </a:solidFill>
              </a:rPr>
              <a:t>5</a:t>
            </a:fld>
            <a:endParaRPr sz="2000">
              <a:solidFill>
                <a:srgbClr val="002060"/>
              </a:solidFill>
            </a:endParaRPr>
          </a:p>
        </p:txBody>
      </p:sp>
      <p:sp>
        <p:nvSpPr>
          <p:cNvPr id="134" name="Google Shape;134;p5"/>
          <p:cNvSpPr/>
          <p:nvPr/>
        </p:nvSpPr>
        <p:spPr>
          <a:xfrm>
            <a:off x="9862910" y="282"/>
            <a:ext cx="2329089" cy="1080000"/>
          </a:xfrm>
          <a:custGeom>
            <a:avLst/>
            <a:gdLst/>
            <a:ahLst/>
            <a:cxnLst/>
            <a:rect l="l" t="t" r="r" b="b"/>
            <a:pathLst>
              <a:path w="11690279" h="428176" extrusionOk="0">
                <a:moveTo>
                  <a:pt x="4490065" y="233"/>
                </a:moveTo>
                <a:lnTo>
                  <a:pt x="11690279" y="0"/>
                </a:lnTo>
                <a:lnTo>
                  <a:pt x="11690279" y="428176"/>
                </a:lnTo>
                <a:lnTo>
                  <a:pt x="0" y="428176"/>
                </a:lnTo>
                <a:lnTo>
                  <a:pt x="4490065" y="233"/>
                </a:lnTo>
                <a:close/>
              </a:path>
            </a:pathLst>
          </a:custGeom>
          <a:solidFill>
            <a:srgbClr val="ACB8CA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endParaRPr sz="20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/>
          <p:nvPr/>
        </p:nvSpPr>
        <p:spPr>
          <a:xfrm>
            <a:off x="960665" y="6498794"/>
            <a:ext cx="11231334" cy="359206"/>
          </a:xfrm>
          <a:custGeom>
            <a:avLst/>
            <a:gdLst/>
            <a:ahLst/>
            <a:cxnLst/>
            <a:rect l="l" t="t" r="r" b="b"/>
            <a:pathLst>
              <a:path w="34933045" h="432632" extrusionOk="0">
                <a:moveTo>
                  <a:pt x="929787" y="0"/>
                </a:moveTo>
                <a:lnTo>
                  <a:pt x="34933045" y="632"/>
                </a:lnTo>
                <a:lnTo>
                  <a:pt x="34933045" y="432632"/>
                </a:lnTo>
                <a:lnTo>
                  <a:pt x="0" y="431403"/>
                </a:lnTo>
                <a:lnTo>
                  <a:pt x="929787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r>
              <a:rPr lang="tr-TR" sz="20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Erzurum Teknik Üniversitesi</a:t>
            </a:r>
            <a:endParaRPr sz="20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6" name="Google Shape;136;p5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94874" y="-13993"/>
            <a:ext cx="1080000" cy="10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92000" cy="10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360000" tIns="180000" rIns="1440000" bIns="180000" anchor="ctr" anchorCtr="0">
            <a:noAutofit/>
          </a:bodyPr>
          <a:lstStyle/>
          <a:p>
            <a:pPr marL="44450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chemeClr val="lt1"/>
                </a:solidFill>
              </a:rPr>
              <a:t>4.	Çember yapısı nasıldır?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143" name="Google Shape;143;p6"/>
          <p:cNvSpPr txBox="1">
            <a:spLocks noGrp="1"/>
          </p:cNvSpPr>
          <p:nvPr>
            <p:ph type="subTitle" idx="1"/>
          </p:nvPr>
        </p:nvSpPr>
        <p:spPr>
          <a:xfrm>
            <a:off x="0" y="1066801"/>
            <a:ext cx="12192000" cy="543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0" tIns="180000" rIns="360000" bIns="180000" anchor="t" anchorCtr="0">
            <a:noAutofit/>
          </a:bodyPr>
          <a:lstStyle/>
          <a:p>
            <a:pPr marL="444500" lvl="0" indent="-444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 b="1" u="sng"/>
              <a:t>Kalite Yönetim Kurulu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None/>
            </a:pPr>
            <a:r>
              <a:rPr lang="tr-TR" sz="2800"/>
              <a:t>	Dekan, Dekan Yardımcıları, Bölüm Başkanları, Fakülte Sekreteri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 b="1" u="sng"/>
              <a:t>Rehber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None/>
            </a:pPr>
            <a:r>
              <a:rPr lang="tr-TR" sz="2800"/>
              <a:t>	Dekan</a:t>
            </a:r>
            <a:endParaRPr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 b="1" u="sng"/>
              <a:t>Lider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None/>
            </a:pPr>
            <a:r>
              <a:rPr lang="tr-TR" sz="2800"/>
              <a:t>	Üyelerin çember içerisinden seçeceği bir kişi</a:t>
            </a:r>
            <a:endParaRPr sz="2800" b="1"/>
          </a:p>
          <a:p>
            <a:pPr marL="444500" lvl="0" indent="-4445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Font typeface="Noto Sans Symbols"/>
              <a:buChar char="❑"/>
            </a:pPr>
            <a:r>
              <a:rPr lang="tr-TR" sz="2800" b="1" u="sng"/>
              <a:t>Çember Üyeleri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None/>
            </a:pPr>
            <a:r>
              <a:rPr lang="tr-TR" sz="2800"/>
              <a:t>	Öğretim üyeleri/elemanları, öğrenciler ve idari personel</a:t>
            </a:r>
            <a:endParaRPr sz="2800" b="1"/>
          </a:p>
        </p:txBody>
      </p:sp>
      <p:sp>
        <p:nvSpPr>
          <p:cNvPr id="144" name="Google Shape;144;p6"/>
          <p:cNvSpPr txBox="1">
            <a:spLocks noGrp="1"/>
          </p:cNvSpPr>
          <p:nvPr>
            <p:ph type="sldNum" idx="12"/>
          </p:nvPr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spcFirstLastPara="1" wrap="square" lIns="144000" tIns="36000" rIns="648000" bIns="36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2000">
                <a:solidFill>
                  <a:srgbClr val="002060"/>
                </a:solidFill>
              </a:rPr>
              <a:t>6</a:t>
            </a:fld>
            <a:endParaRPr sz="2000">
              <a:solidFill>
                <a:srgbClr val="002060"/>
              </a:solidFill>
            </a:endParaRPr>
          </a:p>
        </p:txBody>
      </p:sp>
      <p:sp>
        <p:nvSpPr>
          <p:cNvPr id="145" name="Google Shape;145;p6"/>
          <p:cNvSpPr/>
          <p:nvPr/>
        </p:nvSpPr>
        <p:spPr>
          <a:xfrm>
            <a:off x="9862910" y="282"/>
            <a:ext cx="2329089" cy="1080000"/>
          </a:xfrm>
          <a:custGeom>
            <a:avLst/>
            <a:gdLst/>
            <a:ahLst/>
            <a:cxnLst/>
            <a:rect l="l" t="t" r="r" b="b"/>
            <a:pathLst>
              <a:path w="11690279" h="428176" extrusionOk="0">
                <a:moveTo>
                  <a:pt x="4490065" y="233"/>
                </a:moveTo>
                <a:lnTo>
                  <a:pt x="11690279" y="0"/>
                </a:lnTo>
                <a:lnTo>
                  <a:pt x="11690279" y="428176"/>
                </a:lnTo>
                <a:lnTo>
                  <a:pt x="0" y="428176"/>
                </a:lnTo>
                <a:lnTo>
                  <a:pt x="4490065" y="233"/>
                </a:lnTo>
                <a:close/>
              </a:path>
            </a:pathLst>
          </a:custGeom>
          <a:solidFill>
            <a:srgbClr val="ACB8CA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endParaRPr sz="20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6"/>
          <p:cNvSpPr/>
          <p:nvPr/>
        </p:nvSpPr>
        <p:spPr>
          <a:xfrm>
            <a:off x="960665" y="6498794"/>
            <a:ext cx="11231334" cy="359206"/>
          </a:xfrm>
          <a:custGeom>
            <a:avLst/>
            <a:gdLst/>
            <a:ahLst/>
            <a:cxnLst/>
            <a:rect l="l" t="t" r="r" b="b"/>
            <a:pathLst>
              <a:path w="34933045" h="432632" extrusionOk="0">
                <a:moveTo>
                  <a:pt x="929787" y="0"/>
                </a:moveTo>
                <a:lnTo>
                  <a:pt x="34933045" y="632"/>
                </a:lnTo>
                <a:lnTo>
                  <a:pt x="34933045" y="432632"/>
                </a:lnTo>
                <a:lnTo>
                  <a:pt x="0" y="431403"/>
                </a:lnTo>
                <a:lnTo>
                  <a:pt x="929787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r>
              <a:rPr lang="tr-TR" sz="20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Erzurum Teknik Üniversitesi</a:t>
            </a:r>
            <a:endParaRPr sz="20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7" name="Google Shape;147;p6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94874" y="-13993"/>
            <a:ext cx="1080000" cy="10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92000" cy="10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360000" tIns="180000" rIns="1440000" bIns="180000" anchor="ctr" anchorCtr="0">
            <a:noAutofit/>
          </a:bodyPr>
          <a:lstStyle/>
          <a:p>
            <a:pPr marL="44450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chemeClr val="lt1"/>
                </a:solidFill>
              </a:rPr>
              <a:t>5.	Kalite Çemberlerinin İşleyişi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154" name="Google Shape;154;p7"/>
          <p:cNvSpPr txBox="1">
            <a:spLocks noGrp="1"/>
          </p:cNvSpPr>
          <p:nvPr>
            <p:ph type="sldNum" idx="12"/>
          </p:nvPr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spcFirstLastPara="1" wrap="square" lIns="144000" tIns="36000" rIns="648000" bIns="36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2000">
                <a:solidFill>
                  <a:srgbClr val="002060"/>
                </a:solidFill>
              </a:rPr>
              <a:t>7</a:t>
            </a:fld>
            <a:endParaRPr sz="2000">
              <a:solidFill>
                <a:srgbClr val="002060"/>
              </a:solidFill>
            </a:endParaRPr>
          </a:p>
        </p:txBody>
      </p:sp>
      <p:sp>
        <p:nvSpPr>
          <p:cNvPr id="155" name="Google Shape;155;p7"/>
          <p:cNvSpPr/>
          <p:nvPr/>
        </p:nvSpPr>
        <p:spPr>
          <a:xfrm>
            <a:off x="9862910" y="282"/>
            <a:ext cx="2329089" cy="1080000"/>
          </a:xfrm>
          <a:custGeom>
            <a:avLst/>
            <a:gdLst/>
            <a:ahLst/>
            <a:cxnLst/>
            <a:rect l="l" t="t" r="r" b="b"/>
            <a:pathLst>
              <a:path w="11690279" h="428176" extrusionOk="0">
                <a:moveTo>
                  <a:pt x="4490065" y="233"/>
                </a:moveTo>
                <a:lnTo>
                  <a:pt x="11690279" y="0"/>
                </a:lnTo>
                <a:lnTo>
                  <a:pt x="11690279" y="428176"/>
                </a:lnTo>
                <a:lnTo>
                  <a:pt x="0" y="428176"/>
                </a:lnTo>
                <a:lnTo>
                  <a:pt x="4490065" y="233"/>
                </a:lnTo>
                <a:close/>
              </a:path>
            </a:pathLst>
          </a:custGeom>
          <a:solidFill>
            <a:srgbClr val="ACB8CA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endParaRPr sz="20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7"/>
          <p:cNvSpPr/>
          <p:nvPr/>
        </p:nvSpPr>
        <p:spPr>
          <a:xfrm>
            <a:off x="960665" y="6498794"/>
            <a:ext cx="11231334" cy="359206"/>
          </a:xfrm>
          <a:custGeom>
            <a:avLst/>
            <a:gdLst/>
            <a:ahLst/>
            <a:cxnLst/>
            <a:rect l="l" t="t" r="r" b="b"/>
            <a:pathLst>
              <a:path w="34933045" h="432632" extrusionOk="0">
                <a:moveTo>
                  <a:pt x="929787" y="0"/>
                </a:moveTo>
                <a:lnTo>
                  <a:pt x="34933045" y="632"/>
                </a:lnTo>
                <a:lnTo>
                  <a:pt x="34933045" y="432632"/>
                </a:lnTo>
                <a:lnTo>
                  <a:pt x="0" y="431403"/>
                </a:lnTo>
                <a:lnTo>
                  <a:pt x="929787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r>
              <a:rPr lang="tr-TR" sz="20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Erzurum Teknik Üniversitesi</a:t>
            </a:r>
            <a:endParaRPr sz="20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7" name="Google Shape;157;p7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94874" y="-13993"/>
            <a:ext cx="1080000" cy="108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8" name="Google Shape;158;p7"/>
          <p:cNvGrpSpPr/>
          <p:nvPr/>
        </p:nvGrpSpPr>
        <p:grpSpPr>
          <a:xfrm>
            <a:off x="3266532" y="1081171"/>
            <a:ext cx="5658935" cy="5414989"/>
            <a:chOff x="1234532" y="1838"/>
            <a:chExt cx="5658935" cy="5414989"/>
          </a:xfrm>
        </p:grpSpPr>
        <p:sp>
          <p:nvSpPr>
            <p:cNvPr id="159" name="Google Shape;159;p7"/>
            <p:cNvSpPr/>
            <p:nvPr/>
          </p:nvSpPr>
          <p:spPr>
            <a:xfrm>
              <a:off x="4496764" y="1838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7"/>
            <p:cNvSpPr txBox="1"/>
            <p:nvPr/>
          </p:nvSpPr>
          <p:spPr>
            <a:xfrm>
              <a:off x="4496764" y="1838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7"/>
            <p:cNvSpPr/>
            <p:nvPr/>
          </p:nvSpPr>
          <p:spPr>
            <a:xfrm>
              <a:off x="1429348" y="74681"/>
              <a:ext cx="5269303" cy="526930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5775" y="8039"/>
                  </a:moveTo>
                  <a:lnTo>
                    <a:pt x="85775" y="8039"/>
                  </a:lnTo>
                  <a:cubicBezTo>
                    <a:pt x="90269" y="10268"/>
                    <a:pt x="94455" y="13071"/>
                    <a:pt x="98228" y="16377"/>
                  </a:cubicBezTo>
                  <a:lnTo>
                    <a:pt x="99607" y="14934"/>
                  </a:lnTo>
                  <a:lnTo>
                    <a:pt x="99027" y="19139"/>
                  </a:lnTo>
                  <a:lnTo>
                    <a:pt x="94778" y="19990"/>
                  </a:lnTo>
                  <a:lnTo>
                    <a:pt x="96156" y="18546"/>
                  </a:lnTo>
                  <a:cubicBezTo>
                    <a:pt x="92604" y="15448"/>
                    <a:pt x="88667" y="12818"/>
                    <a:pt x="84444" y="10723"/>
                  </a:cubicBezTo>
                  <a:close/>
                </a:path>
              </a:pathLst>
            </a:cu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7"/>
            <p:cNvSpPr/>
            <p:nvPr/>
          </p:nvSpPr>
          <p:spPr>
            <a:xfrm>
              <a:off x="5742826" y="907156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7"/>
            <p:cNvSpPr txBox="1"/>
            <p:nvPr/>
          </p:nvSpPr>
          <p:spPr>
            <a:xfrm>
              <a:off x="5742826" y="907156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7"/>
            <p:cNvSpPr/>
            <p:nvPr/>
          </p:nvSpPr>
          <p:spPr>
            <a:xfrm>
              <a:off x="1429348" y="74681"/>
              <a:ext cx="5269303" cy="526930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1727" y="33758"/>
                  </a:moveTo>
                  <a:cubicBezTo>
                    <a:pt x="114275" y="38782"/>
                    <a:pt x="116079" y="44150"/>
                    <a:pt x="117080" y="49693"/>
                  </a:cubicBezTo>
                  <a:lnTo>
                    <a:pt x="119057" y="49423"/>
                  </a:lnTo>
                  <a:lnTo>
                    <a:pt x="115984" y="52351"/>
                  </a:lnTo>
                  <a:lnTo>
                    <a:pt x="112130" y="50370"/>
                  </a:lnTo>
                  <a:lnTo>
                    <a:pt x="114108" y="50099"/>
                  </a:lnTo>
                  <a:cubicBezTo>
                    <a:pt x="113154" y="44887"/>
                    <a:pt x="111452" y="39840"/>
                    <a:pt x="109055" y="35114"/>
                  </a:cubicBezTo>
                  <a:close/>
                </a:path>
              </a:pathLst>
            </a:cu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7"/>
            <p:cNvSpPr/>
            <p:nvPr/>
          </p:nvSpPr>
          <p:spPr>
            <a:xfrm>
              <a:off x="6218780" y="2371989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7"/>
            <p:cNvSpPr txBox="1"/>
            <p:nvPr/>
          </p:nvSpPr>
          <p:spPr>
            <a:xfrm>
              <a:off x="6218780" y="2371989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7"/>
            <p:cNvSpPr/>
            <p:nvPr/>
          </p:nvSpPr>
          <p:spPr>
            <a:xfrm>
              <a:off x="1429348" y="74681"/>
              <a:ext cx="5269303" cy="526930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469" y="67851"/>
                  </a:moveTo>
                  <a:lnTo>
                    <a:pt x="117469" y="67851"/>
                  </a:lnTo>
                  <a:cubicBezTo>
                    <a:pt x="116706" y="73433"/>
                    <a:pt x="115135" y="78873"/>
                    <a:pt x="112804" y="84001"/>
                  </a:cubicBezTo>
                  <a:lnTo>
                    <a:pt x="114584" y="84904"/>
                  </a:lnTo>
                  <a:lnTo>
                    <a:pt x="110391" y="85564"/>
                  </a:lnTo>
                  <a:lnTo>
                    <a:pt x="108349" y="81741"/>
                  </a:lnTo>
                  <a:lnTo>
                    <a:pt x="110129" y="82644"/>
                  </a:lnTo>
                  <a:cubicBezTo>
                    <a:pt x="112310" y="77815"/>
                    <a:pt x="113783" y="72696"/>
                    <a:pt x="114500" y="67446"/>
                  </a:cubicBezTo>
                  <a:close/>
                </a:path>
              </a:pathLst>
            </a:cu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7"/>
            <p:cNvSpPr/>
            <p:nvPr/>
          </p:nvSpPr>
          <p:spPr>
            <a:xfrm>
              <a:off x="5742826" y="3836823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7"/>
            <p:cNvSpPr txBox="1"/>
            <p:nvPr/>
          </p:nvSpPr>
          <p:spPr>
            <a:xfrm>
              <a:off x="5742826" y="3836823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7"/>
            <p:cNvSpPr/>
            <p:nvPr/>
          </p:nvSpPr>
          <p:spPr>
            <a:xfrm>
              <a:off x="1429348" y="74681"/>
              <a:ext cx="5269303" cy="526930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0062" y="101945"/>
                  </a:moveTo>
                  <a:cubicBezTo>
                    <a:pt x="96434" y="105409"/>
                    <a:pt x="92372" y="108389"/>
                    <a:pt x="87978" y="110809"/>
                  </a:cubicBezTo>
                  <a:lnTo>
                    <a:pt x="88865" y="112597"/>
                  </a:lnTo>
                  <a:lnTo>
                    <a:pt x="85109" y="110619"/>
                  </a:lnTo>
                  <a:lnTo>
                    <a:pt x="85758" y="106334"/>
                  </a:lnTo>
                  <a:lnTo>
                    <a:pt x="86645" y="108122"/>
                  </a:lnTo>
                  <a:cubicBezTo>
                    <a:pt x="90769" y="105838"/>
                    <a:pt x="94583" y="103034"/>
                    <a:pt x="97992" y="99778"/>
                  </a:cubicBezTo>
                  <a:close/>
                </a:path>
              </a:pathLst>
            </a:cu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7"/>
            <p:cNvSpPr/>
            <p:nvPr/>
          </p:nvSpPr>
          <p:spPr>
            <a:xfrm>
              <a:off x="4496764" y="4742140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7"/>
            <p:cNvSpPr txBox="1"/>
            <p:nvPr/>
          </p:nvSpPr>
          <p:spPr>
            <a:xfrm>
              <a:off x="4496764" y="4742140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7"/>
            <p:cNvSpPr/>
            <p:nvPr/>
          </p:nvSpPr>
          <p:spPr>
            <a:xfrm>
              <a:off x="1429348" y="74681"/>
              <a:ext cx="5269303" cy="526930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70072" y="117121"/>
                  </a:moveTo>
                  <a:lnTo>
                    <a:pt x="70072" y="117121"/>
                  </a:lnTo>
                  <a:cubicBezTo>
                    <a:pt x="64230" y="118151"/>
                    <a:pt x="58265" y="118279"/>
                    <a:pt x="52384" y="117500"/>
                  </a:cubicBezTo>
                  <a:lnTo>
                    <a:pt x="52038" y="119466"/>
                  </a:lnTo>
                  <a:lnTo>
                    <a:pt x="50188" y="115646"/>
                  </a:lnTo>
                  <a:lnTo>
                    <a:pt x="53252" y="112581"/>
                  </a:lnTo>
                  <a:lnTo>
                    <a:pt x="52905" y="114547"/>
                  </a:lnTo>
                  <a:cubicBezTo>
                    <a:pt x="58441" y="115267"/>
                    <a:pt x="64054" y="115140"/>
                    <a:pt x="69552" y="114170"/>
                  </a:cubicBezTo>
                  <a:close/>
                </a:path>
              </a:pathLst>
            </a:cu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2956547" y="4742140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7"/>
            <p:cNvSpPr txBox="1"/>
            <p:nvPr/>
          </p:nvSpPr>
          <p:spPr>
            <a:xfrm>
              <a:off x="2956547" y="4742140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1429348" y="74681"/>
              <a:ext cx="5269303" cy="526930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4225" y="111961"/>
                  </a:moveTo>
                  <a:cubicBezTo>
                    <a:pt x="29731" y="109732"/>
                    <a:pt x="25545" y="106929"/>
                    <a:pt x="21772" y="103623"/>
                  </a:cubicBezTo>
                  <a:lnTo>
                    <a:pt x="20393" y="105066"/>
                  </a:lnTo>
                  <a:lnTo>
                    <a:pt x="20973" y="100861"/>
                  </a:lnTo>
                  <a:lnTo>
                    <a:pt x="25222" y="100010"/>
                  </a:lnTo>
                  <a:lnTo>
                    <a:pt x="23844" y="101454"/>
                  </a:lnTo>
                  <a:lnTo>
                    <a:pt x="23844" y="101454"/>
                  </a:lnTo>
                  <a:cubicBezTo>
                    <a:pt x="27396" y="104552"/>
                    <a:pt x="31333" y="107182"/>
                    <a:pt x="35556" y="109277"/>
                  </a:cubicBezTo>
                  <a:close/>
                </a:path>
              </a:pathLst>
            </a:cu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7"/>
            <p:cNvSpPr/>
            <p:nvPr/>
          </p:nvSpPr>
          <p:spPr>
            <a:xfrm>
              <a:off x="1710485" y="3836823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7"/>
            <p:cNvSpPr txBox="1"/>
            <p:nvPr/>
          </p:nvSpPr>
          <p:spPr>
            <a:xfrm>
              <a:off x="1710485" y="3836823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1429348" y="74681"/>
              <a:ext cx="5269303" cy="526930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273" y="86242"/>
                  </a:moveTo>
                  <a:cubicBezTo>
                    <a:pt x="5725" y="81218"/>
                    <a:pt x="3921" y="75850"/>
                    <a:pt x="2920" y="70307"/>
                  </a:cubicBezTo>
                  <a:lnTo>
                    <a:pt x="943" y="70577"/>
                  </a:lnTo>
                  <a:lnTo>
                    <a:pt x="4016" y="67649"/>
                  </a:lnTo>
                  <a:lnTo>
                    <a:pt x="7870" y="69630"/>
                  </a:lnTo>
                  <a:lnTo>
                    <a:pt x="5892" y="69901"/>
                  </a:lnTo>
                  <a:cubicBezTo>
                    <a:pt x="6846" y="75113"/>
                    <a:pt x="8548" y="80160"/>
                    <a:pt x="10945" y="84886"/>
                  </a:cubicBezTo>
                  <a:close/>
                </a:path>
              </a:pathLst>
            </a:cu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1234532" y="2371989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7"/>
            <p:cNvSpPr txBox="1"/>
            <p:nvPr/>
          </p:nvSpPr>
          <p:spPr>
            <a:xfrm>
              <a:off x="1234532" y="2371989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1429348" y="74681"/>
              <a:ext cx="5269303" cy="526930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31" y="52149"/>
                  </a:moveTo>
                  <a:lnTo>
                    <a:pt x="2531" y="52149"/>
                  </a:lnTo>
                  <a:cubicBezTo>
                    <a:pt x="3294" y="46567"/>
                    <a:pt x="4865" y="41127"/>
                    <a:pt x="7196" y="35999"/>
                  </a:cubicBezTo>
                  <a:lnTo>
                    <a:pt x="5416" y="35096"/>
                  </a:lnTo>
                  <a:lnTo>
                    <a:pt x="9609" y="34436"/>
                  </a:lnTo>
                  <a:lnTo>
                    <a:pt x="11651" y="38259"/>
                  </a:lnTo>
                  <a:lnTo>
                    <a:pt x="9871" y="37356"/>
                  </a:lnTo>
                  <a:lnTo>
                    <a:pt x="9871" y="37356"/>
                  </a:lnTo>
                  <a:cubicBezTo>
                    <a:pt x="7690" y="42185"/>
                    <a:pt x="6217" y="47304"/>
                    <a:pt x="5500" y="52554"/>
                  </a:cubicBezTo>
                  <a:close/>
                </a:path>
              </a:pathLst>
            </a:cu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1710485" y="907156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7"/>
            <p:cNvSpPr txBox="1"/>
            <p:nvPr/>
          </p:nvSpPr>
          <p:spPr>
            <a:xfrm>
              <a:off x="1710485" y="907156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7"/>
            <p:cNvSpPr/>
            <p:nvPr/>
          </p:nvSpPr>
          <p:spPr>
            <a:xfrm>
              <a:off x="1429348" y="74681"/>
              <a:ext cx="5269303" cy="526930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9938" y="18055"/>
                  </a:moveTo>
                  <a:lnTo>
                    <a:pt x="19938" y="18055"/>
                  </a:lnTo>
                  <a:cubicBezTo>
                    <a:pt x="23566" y="14591"/>
                    <a:pt x="27628" y="11611"/>
                    <a:pt x="32022" y="9191"/>
                  </a:cubicBezTo>
                  <a:lnTo>
                    <a:pt x="31135" y="7403"/>
                  </a:lnTo>
                  <a:lnTo>
                    <a:pt x="34891" y="9381"/>
                  </a:lnTo>
                  <a:lnTo>
                    <a:pt x="34242" y="13666"/>
                  </a:lnTo>
                  <a:lnTo>
                    <a:pt x="33355" y="11878"/>
                  </a:lnTo>
                  <a:lnTo>
                    <a:pt x="33355" y="11878"/>
                  </a:lnTo>
                  <a:cubicBezTo>
                    <a:pt x="29231" y="14162"/>
                    <a:pt x="25417" y="16966"/>
                    <a:pt x="22008" y="20222"/>
                  </a:cubicBezTo>
                  <a:close/>
                </a:path>
              </a:pathLst>
            </a:cu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7"/>
            <p:cNvSpPr/>
            <p:nvPr/>
          </p:nvSpPr>
          <p:spPr>
            <a:xfrm>
              <a:off x="2956547" y="1838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7"/>
            <p:cNvSpPr txBox="1"/>
            <p:nvPr/>
          </p:nvSpPr>
          <p:spPr>
            <a:xfrm>
              <a:off x="2956547" y="1838"/>
              <a:ext cx="674687" cy="67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None/>
              </a:pPr>
              <a:endPara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7"/>
            <p:cNvSpPr/>
            <p:nvPr/>
          </p:nvSpPr>
          <p:spPr>
            <a:xfrm>
              <a:off x="1429348" y="74681"/>
              <a:ext cx="5269303" cy="526930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49928" y="2879"/>
                  </a:moveTo>
                  <a:lnTo>
                    <a:pt x="49928" y="2879"/>
                  </a:lnTo>
                  <a:cubicBezTo>
                    <a:pt x="55770" y="1849"/>
                    <a:pt x="61735" y="1721"/>
                    <a:pt x="67616" y="2500"/>
                  </a:cubicBezTo>
                  <a:lnTo>
                    <a:pt x="67962" y="534"/>
                  </a:lnTo>
                  <a:lnTo>
                    <a:pt x="69812" y="4354"/>
                  </a:lnTo>
                  <a:lnTo>
                    <a:pt x="66748" y="7419"/>
                  </a:lnTo>
                  <a:lnTo>
                    <a:pt x="67095" y="5453"/>
                  </a:lnTo>
                  <a:lnTo>
                    <a:pt x="67095" y="5453"/>
                  </a:lnTo>
                  <a:cubicBezTo>
                    <a:pt x="61559" y="4733"/>
                    <a:pt x="55946" y="4860"/>
                    <a:pt x="50448" y="5830"/>
                  </a:cubicBezTo>
                  <a:close/>
                </a:path>
              </a:pathLst>
            </a:cu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9" name="Google Shape;189;p7"/>
          <p:cNvSpPr txBox="1"/>
          <p:nvPr/>
        </p:nvSpPr>
        <p:spPr>
          <a:xfrm>
            <a:off x="6655274" y="1162228"/>
            <a:ext cx="4915732" cy="369332"/>
          </a:xfrm>
          <a:prstGeom prst="rect">
            <a:avLst/>
          </a:prstGeom>
          <a:solidFill>
            <a:srgbClr val="C4E0B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</a:t>
            </a:r>
            <a:r>
              <a:rPr lang="tr-T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MUHTEMEL PROBLEMLERİN SAPTANMASI</a:t>
            </a:r>
            <a:endParaRPr/>
          </a:p>
        </p:txBody>
      </p:sp>
      <p:sp>
        <p:nvSpPr>
          <p:cNvPr id="190" name="Google Shape;190;p7"/>
          <p:cNvSpPr txBox="1"/>
          <p:nvPr/>
        </p:nvSpPr>
        <p:spPr>
          <a:xfrm>
            <a:off x="7826047" y="2085174"/>
            <a:ext cx="491573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</a:t>
            </a:r>
            <a:r>
              <a:rPr lang="tr-T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ÇALIŞILACAK PROBLEMLERİN SEÇİLMESİ</a:t>
            </a:r>
            <a:endParaRPr/>
          </a:p>
        </p:txBody>
      </p:sp>
      <p:sp>
        <p:nvSpPr>
          <p:cNvPr id="191" name="Google Shape;191;p7"/>
          <p:cNvSpPr txBox="1"/>
          <p:nvPr/>
        </p:nvSpPr>
        <p:spPr>
          <a:xfrm>
            <a:off x="8435964" y="3533557"/>
            <a:ext cx="344807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</a:t>
            </a:r>
            <a:r>
              <a:rPr lang="tr-T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TEMEL VERİLERİN TOPLANMASI</a:t>
            </a:r>
            <a:endParaRPr/>
          </a:p>
        </p:txBody>
      </p:sp>
      <p:sp>
        <p:nvSpPr>
          <p:cNvPr id="192" name="Google Shape;192;p7"/>
          <p:cNvSpPr txBox="1"/>
          <p:nvPr/>
        </p:nvSpPr>
        <p:spPr>
          <a:xfrm>
            <a:off x="7986803" y="5110295"/>
            <a:ext cx="344807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4-</a:t>
            </a:r>
            <a:r>
              <a:rPr lang="tr-T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PROBLEMİN ANALİZİ</a:t>
            </a:r>
            <a:endParaRPr/>
          </a:p>
        </p:txBody>
      </p:sp>
      <p:sp>
        <p:nvSpPr>
          <p:cNvPr id="193" name="Google Shape;193;p7"/>
          <p:cNvSpPr txBox="1"/>
          <p:nvPr/>
        </p:nvSpPr>
        <p:spPr>
          <a:xfrm>
            <a:off x="6835842" y="6050332"/>
            <a:ext cx="344807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5-</a:t>
            </a:r>
            <a:r>
              <a:rPr lang="tr-T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HEDEFLERİN BELİRLENMESİ</a:t>
            </a:r>
            <a:endParaRPr/>
          </a:p>
        </p:txBody>
      </p:sp>
      <p:sp>
        <p:nvSpPr>
          <p:cNvPr id="194" name="Google Shape;194;p7"/>
          <p:cNvSpPr txBox="1"/>
          <p:nvPr/>
        </p:nvSpPr>
        <p:spPr>
          <a:xfrm>
            <a:off x="1908087" y="6050332"/>
            <a:ext cx="344807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6-</a:t>
            </a:r>
            <a:r>
              <a:rPr lang="tr-T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ÇÖZÜMLERİN GELİŞTİRİLMESİ</a:t>
            </a:r>
            <a:endParaRPr/>
          </a:p>
        </p:txBody>
      </p:sp>
      <p:sp>
        <p:nvSpPr>
          <p:cNvPr id="195" name="Google Shape;195;p7"/>
          <p:cNvSpPr txBox="1"/>
          <p:nvPr/>
        </p:nvSpPr>
        <p:spPr>
          <a:xfrm>
            <a:off x="960665" y="5141334"/>
            <a:ext cx="344807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7-</a:t>
            </a:r>
            <a:r>
              <a:rPr lang="tr-T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İYİ ÇÖZÜMÜN SEÇİLMESİ</a:t>
            </a:r>
            <a:endParaRPr/>
          </a:p>
        </p:txBody>
      </p:sp>
      <p:sp>
        <p:nvSpPr>
          <p:cNvPr id="196" name="Google Shape;196;p7"/>
          <p:cNvSpPr txBox="1"/>
          <p:nvPr/>
        </p:nvSpPr>
        <p:spPr>
          <a:xfrm>
            <a:off x="388097" y="3608852"/>
            <a:ext cx="344807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8-</a:t>
            </a:r>
            <a:r>
              <a:rPr lang="tr-T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ÇÖZÜMÜN UYGULANMASI</a:t>
            </a:r>
            <a:endParaRPr/>
          </a:p>
        </p:txBody>
      </p:sp>
      <p:sp>
        <p:nvSpPr>
          <p:cNvPr id="197" name="Google Shape;197;p7"/>
          <p:cNvSpPr txBox="1"/>
          <p:nvPr/>
        </p:nvSpPr>
        <p:spPr>
          <a:xfrm>
            <a:off x="512748" y="2085174"/>
            <a:ext cx="375925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9-</a:t>
            </a:r>
            <a:r>
              <a:rPr lang="tr-T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SONUÇLARIN DEĞERLENDİRİLMESİ</a:t>
            </a:r>
            <a:endParaRPr/>
          </a:p>
        </p:txBody>
      </p:sp>
      <p:sp>
        <p:nvSpPr>
          <p:cNvPr id="198" name="Google Shape;198;p7"/>
          <p:cNvSpPr txBox="1"/>
          <p:nvPr/>
        </p:nvSpPr>
        <p:spPr>
          <a:xfrm>
            <a:off x="960665" y="1159084"/>
            <a:ext cx="4482718" cy="369332"/>
          </a:xfrm>
          <a:prstGeom prst="rect">
            <a:avLst/>
          </a:prstGeom>
          <a:solidFill>
            <a:srgbClr val="F4B08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10-</a:t>
            </a:r>
            <a:r>
              <a:rPr lang="tr-T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RAPOR OLUŞTURTULMASI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92000" cy="10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360000" tIns="180000" rIns="1440000" bIns="180000" anchor="ctr" anchorCtr="0">
            <a:noAutofit/>
          </a:bodyPr>
          <a:lstStyle/>
          <a:p>
            <a:pPr marL="44450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chemeClr val="lt1"/>
                </a:solidFill>
              </a:rPr>
              <a:t>6.	ETÜ-Fen Kalite Çemberleri Temaları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205" name="Google Shape;205;p8"/>
          <p:cNvSpPr txBox="1">
            <a:spLocks noGrp="1"/>
          </p:cNvSpPr>
          <p:nvPr>
            <p:ph type="subTitle" idx="1"/>
          </p:nvPr>
        </p:nvSpPr>
        <p:spPr>
          <a:xfrm>
            <a:off x="0" y="1259749"/>
            <a:ext cx="12192000" cy="499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0" tIns="180000" rIns="360000" bIns="1800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100"/>
              <a:buNone/>
            </a:pPr>
            <a:r>
              <a:rPr lang="tr-TR" sz="2800"/>
              <a:t>Bu doküman, Fen Fakültesi bünyesinde kalite çemberlerinin kurulacağı temaları ve bu gruplara fakültedeki tüm personelin dağılımını içerir.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100"/>
              <a:buNone/>
            </a:pPr>
            <a:r>
              <a:rPr lang="tr-TR" sz="2800" b="1" u="sng"/>
              <a:t>Kalite Çemberleri Tematik Alanları:</a:t>
            </a:r>
            <a:endParaRPr/>
          </a:p>
          <a:p>
            <a:pPr marL="457200" lvl="0" indent="-29845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500"/>
              <a:buFont typeface="Calibri"/>
              <a:buNone/>
            </a:pPr>
            <a:endParaRPr sz="2500">
              <a:highlight>
                <a:srgbClr val="FFFF00"/>
              </a:highlight>
            </a:endParaRPr>
          </a:p>
          <a:p>
            <a:pPr marL="457200" lvl="0" indent="-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500"/>
              <a:buFont typeface="Calibri"/>
              <a:buAutoNum type="arabicParenR"/>
            </a:pPr>
            <a:r>
              <a:rPr lang="tr-TR" sz="2500"/>
              <a:t>Eğitim-Öğretim Kalite Çemberi</a:t>
            </a:r>
            <a:endParaRPr/>
          </a:p>
          <a:p>
            <a:pPr marL="457200" lvl="0" indent="-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500"/>
              <a:buFont typeface="Calibri"/>
              <a:buAutoNum type="arabicParenR"/>
            </a:pPr>
            <a:r>
              <a:rPr lang="tr-TR" sz="2500"/>
              <a:t>Altyapı/İdari İşler/Bilişim Kalite Çemberi</a:t>
            </a:r>
            <a:endParaRPr/>
          </a:p>
          <a:p>
            <a:pPr marL="457200" lvl="0" indent="-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500"/>
              <a:buFont typeface="Calibri"/>
              <a:buAutoNum type="arabicParenR"/>
            </a:pPr>
            <a:r>
              <a:rPr lang="tr-TR" sz="2500"/>
              <a:t>Akademik Gelişim - Bilimsel Araştırmalar ve Projeler Kalite Çemberi</a:t>
            </a:r>
            <a:endParaRPr/>
          </a:p>
          <a:p>
            <a:pPr marL="457200" lvl="0" indent="-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500"/>
              <a:buFont typeface="Calibri"/>
              <a:buAutoNum type="arabicParenR"/>
            </a:pPr>
            <a:r>
              <a:rPr lang="tr-TR" sz="2500"/>
              <a:t>Bilimsel ve Sosyal Faaliyetler Kalite Çemberi</a:t>
            </a:r>
            <a:endParaRPr/>
          </a:p>
          <a:p>
            <a:pPr marL="457200" lvl="0" indent="-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500"/>
              <a:buFont typeface="Calibri"/>
              <a:buAutoNum type="arabicParenR"/>
            </a:pPr>
            <a:r>
              <a:rPr lang="tr-TR" sz="2500"/>
              <a:t>Kurum İçi İletişim Kalite Çemberi</a:t>
            </a:r>
            <a:endParaRPr/>
          </a:p>
          <a:p>
            <a:pPr marL="457200" lvl="0" indent="-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500"/>
              <a:buFont typeface="Calibri"/>
              <a:buAutoNum type="arabicParenR"/>
            </a:pPr>
            <a:r>
              <a:rPr lang="tr-TR" sz="2500"/>
              <a:t>Üniversite-Sanayi İş birliği Kalite Çemberi</a:t>
            </a:r>
            <a:endParaRPr/>
          </a:p>
          <a:p>
            <a:pPr marL="457200" lvl="0" indent="-2984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500"/>
              <a:buFont typeface="Calibri"/>
              <a:buNone/>
            </a:pPr>
            <a:endParaRPr sz="2500"/>
          </a:p>
          <a:p>
            <a:pPr marL="457200" lvl="0" indent="-2984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500"/>
              <a:buFont typeface="Calibri"/>
              <a:buNone/>
            </a:pPr>
            <a:endParaRPr sz="2500"/>
          </a:p>
        </p:txBody>
      </p:sp>
      <p:sp>
        <p:nvSpPr>
          <p:cNvPr id="206" name="Google Shape;206;p8"/>
          <p:cNvSpPr txBox="1">
            <a:spLocks noGrp="1"/>
          </p:cNvSpPr>
          <p:nvPr>
            <p:ph type="sldNum" idx="12"/>
          </p:nvPr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spcFirstLastPara="1" wrap="square" lIns="144000" tIns="36000" rIns="648000" bIns="36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2000">
                <a:solidFill>
                  <a:srgbClr val="002060"/>
                </a:solidFill>
              </a:rPr>
              <a:t>8</a:t>
            </a:fld>
            <a:endParaRPr sz="2000">
              <a:solidFill>
                <a:srgbClr val="002060"/>
              </a:solidFill>
            </a:endParaRPr>
          </a:p>
        </p:txBody>
      </p:sp>
      <p:sp>
        <p:nvSpPr>
          <p:cNvPr id="207" name="Google Shape;207;p8"/>
          <p:cNvSpPr/>
          <p:nvPr/>
        </p:nvSpPr>
        <p:spPr>
          <a:xfrm>
            <a:off x="9862910" y="282"/>
            <a:ext cx="2329089" cy="1080000"/>
          </a:xfrm>
          <a:custGeom>
            <a:avLst/>
            <a:gdLst/>
            <a:ahLst/>
            <a:cxnLst/>
            <a:rect l="l" t="t" r="r" b="b"/>
            <a:pathLst>
              <a:path w="11690279" h="428176" extrusionOk="0">
                <a:moveTo>
                  <a:pt x="4490065" y="233"/>
                </a:moveTo>
                <a:lnTo>
                  <a:pt x="11690279" y="0"/>
                </a:lnTo>
                <a:lnTo>
                  <a:pt x="11690279" y="428176"/>
                </a:lnTo>
                <a:lnTo>
                  <a:pt x="0" y="428176"/>
                </a:lnTo>
                <a:lnTo>
                  <a:pt x="4490065" y="233"/>
                </a:lnTo>
                <a:close/>
              </a:path>
            </a:pathLst>
          </a:custGeom>
          <a:solidFill>
            <a:srgbClr val="ACB8CA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8"/>
          <p:cNvSpPr/>
          <p:nvPr/>
        </p:nvSpPr>
        <p:spPr>
          <a:xfrm>
            <a:off x="960665" y="6498794"/>
            <a:ext cx="11231334" cy="359206"/>
          </a:xfrm>
          <a:custGeom>
            <a:avLst/>
            <a:gdLst/>
            <a:ahLst/>
            <a:cxnLst/>
            <a:rect l="l" t="t" r="r" b="b"/>
            <a:pathLst>
              <a:path w="34933045" h="432632" extrusionOk="0">
                <a:moveTo>
                  <a:pt x="929787" y="0"/>
                </a:moveTo>
                <a:lnTo>
                  <a:pt x="34933045" y="632"/>
                </a:lnTo>
                <a:lnTo>
                  <a:pt x="34933045" y="432632"/>
                </a:lnTo>
                <a:lnTo>
                  <a:pt x="0" y="431403"/>
                </a:lnTo>
                <a:lnTo>
                  <a:pt x="929787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r>
              <a:rPr lang="tr-TR" sz="200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Erzurum Teknik Üniversitesi</a:t>
            </a: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9" name="Google Shape;209;p8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94874" y="-13993"/>
            <a:ext cx="1080000" cy="10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C9C9"/>
        </a:solidFill>
        <a:effectLst/>
      </p:bgPr>
    </p:bg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9"/>
          <p:cNvSpPr txBox="1">
            <a:spLocks noGrp="1"/>
          </p:cNvSpPr>
          <p:nvPr>
            <p:ph type="ctrTitle"/>
          </p:nvPr>
        </p:nvSpPr>
        <p:spPr>
          <a:xfrm>
            <a:off x="0" y="1"/>
            <a:ext cx="12192000" cy="10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360000" tIns="180000" rIns="1440000" bIns="180000" anchor="ctr" anchorCtr="0">
            <a:noAutofit/>
          </a:bodyPr>
          <a:lstStyle/>
          <a:p>
            <a:pPr marL="444500" lvl="0" indent="-444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tr-TR" sz="3600" b="1">
                <a:solidFill>
                  <a:schemeClr val="lt1"/>
                </a:solidFill>
              </a:rPr>
              <a:t>7.	Kalite Çemberlerimiz ve Üyeleri</a:t>
            </a:r>
            <a:endParaRPr sz="3600" b="1">
              <a:solidFill>
                <a:schemeClr val="lt1"/>
              </a:solidFill>
            </a:endParaRPr>
          </a:p>
        </p:txBody>
      </p:sp>
      <p:sp>
        <p:nvSpPr>
          <p:cNvPr id="216" name="Google Shape;216;p9"/>
          <p:cNvSpPr txBox="1">
            <a:spLocks noGrp="1"/>
          </p:cNvSpPr>
          <p:nvPr>
            <p:ph type="sldNum" idx="12"/>
          </p:nvPr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ACB8CA"/>
          </a:solidFill>
          <a:ln>
            <a:noFill/>
          </a:ln>
        </p:spPr>
        <p:txBody>
          <a:bodyPr spcFirstLastPara="1" wrap="square" lIns="144000" tIns="36000" rIns="648000" bIns="360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2000">
                <a:solidFill>
                  <a:srgbClr val="002060"/>
                </a:solidFill>
              </a:rPr>
              <a:t>9</a:t>
            </a:fld>
            <a:endParaRPr sz="2000">
              <a:solidFill>
                <a:srgbClr val="002060"/>
              </a:solidFill>
            </a:endParaRPr>
          </a:p>
        </p:txBody>
      </p:sp>
      <p:sp>
        <p:nvSpPr>
          <p:cNvPr id="217" name="Google Shape;217;p9"/>
          <p:cNvSpPr/>
          <p:nvPr/>
        </p:nvSpPr>
        <p:spPr>
          <a:xfrm>
            <a:off x="9862910" y="282"/>
            <a:ext cx="2329089" cy="1080000"/>
          </a:xfrm>
          <a:custGeom>
            <a:avLst/>
            <a:gdLst/>
            <a:ahLst/>
            <a:cxnLst/>
            <a:rect l="l" t="t" r="r" b="b"/>
            <a:pathLst>
              <a:path w="11690279" h="428176" extrusionOk="0">
                <a:moveTo>
                  <a:pt x="4490065" y="233"/>
                </a:moveTo>
                <a:lnTo>
                  <a:pt x="11690279" y="0"/>
                </a:lnTo>
                <a:lnTo>
                  <a:pt x="11690279" y="428176"/>
                </a:lnTo>
                <a:lnTo>
                  <a:pt x="0" y="428176"/>
                </a:lnTo>
                <a:lnTo>
                  <a:pt x="4490065" y="233"/>
                </a:lnTo>
                <a:close/>
              </a:path>
            </a:pathLst>
          </a:custGeom>
          <a:solidFill>
            <a:srgbClr val="ACB8CA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9"/>
          <p:cNvSpPr/>
          <p:nvPr/>
        </p:nvSpPr>
        <p:spPr>
          <a:xfrm>
            <a:off x="960665" y="6498794"/>
            <a:ext cx="11231334" cy="359206"/>
          </a:xfrm>
          <a:custGeom>
            <a:avLst/>
            <a:gdLst/>
            <a:ahLst/>
            <a:cxnLst/>
            <a:rect l="l" t="t" r="r" b="b"/>
            <a:pathLst>
              <a:path w="34933045" h="432632" extrusionOk="0">
                <a:moveTo>
                  <a:pt x="929787" y="0"/>
                </a:moveTo>
                <a:lnTo>
                  <a:pt x="34933045" y="632"/>
                </a:lnTo>
                <a:lnTo>
                  <a:pt x="34933045" y="432632"/>
                </a:lnTo>
                <a:lnTo>
                  <a:pt x="0" y="431403"/>
                </a:lnTo>
                <a:lnTo>
                  <a:pt x="929787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360000" tIns="0" rIns="36000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500"/>
              <a:buFont typeface="Arial"/>
              <a:buNone/>
            </a:pPr>
            <a:r>
              <a:rPr lang="tr-TR" sz="2000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Erzurum Teknik Üniversitesi</a:t>
            </a:r>
            <a:endParaRPr sz="20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9" name="Google Shape;219;p9" descr="https://www.erzurum.edu.tr/Content/etugeneldosyalar/3986ee1f-516c-47f5-a291-bffca6e6f277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94874" y="-13993"/>
            <a:ext cx="1080000" cy="1080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20" name="Google Shape;220;p9"/>
          <p:cNvGraphicFramePr/>
          <p:nvPr>
            <p:extLst>
              <p:ext uri="{D42A27DB-BD31-4B8C-83A1-F6EECF244321}">
                <p14:modId xmlns:p14="http://schemas.microsoft.com/office/powerpoint/2010/main" val="4098714386"/>
              </p:ext>
            </p:extLst>
          </p:nvPr>
        </p:nvGraphicFramePr>
        <p:xfrm>
          <a:off x="0" y="855482"/>
          <a:ext cx="12192025" cy="5566250"/>
        </p:xfrm>
        <a:graphic>
          <a:graphicData uri="http://schemas.openxmlformats.org/drawingml/2006/table">
            <a:tbl>
              <a:tblPr firstRow="1" bandRow="1">
                <a:noFill/>
                <a:tableStyleId>{2A25E769-0F42-4423-8024-288A4CDCF3EB}</a:tableStyleId>
              </a:tblPr>
              <a:tblGrid>
                <a:gridCol w="160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5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9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500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 u="none" strike="noStrike" cap="none"/>
                        <a:t>Kalite Çemberinin Adı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Eğitim-Öğretim Kalite Çemberi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030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Çemberinin Amacı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lvl="0" indent="-17145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tr-TR" sz="1400"/>
                        <a:t>Müfredatların, gelişen teknolojiye ve değişen eğitim gereksinimlerine göre güncellenmesi, fakülte bazlı derslerin daha etkin yönetimi, bölümler arası ders alımlarının daha etkin hale getirilmesi alanlarında incelemeler ve öneriler</a:t>
                      </a:r>
                      <a:endParaRPr/>
                    </a:p>
                    <a:p>
                      <a:pPr marL="171450" marR="0" lvl="0" indent="-17145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tr-TR" sz="1400"/>
                        <a:t>Laboratuvar derslerinde verilen uygulamalı eğitimlerin içeriğinin sektörün ihtiyaçlarına yönelik olarak dizayn edilmesi ve güncel tutulmasına yönelik incelemeler ve öneriler</a:t>
                      </a:r>
                      <a:endParaRPr/>
                    </a:p>
                    <a:p>
                      <a:pPr marL="171450" marR="0" lvl="0" indent="-17145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tr-TR" sz="1400"/>
                        <a:t>Fakülte bünyesinde gerçekleştirilen ölçme ve değerlendirme faaliyetlerinin izlenmesi, geliştirilmesi ve değerlendirilmesine yönelik incelemeler ve öneriler</a:t>
                      </a:r>
                      <a:endParaRPr/>
                    </a:p>
                    <a:p>
                      <a:pPr marL="171450" marR="0" lvl="0" indent="-17145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tr-TR" sz="1400"/>
                        <a:t>Ders kayıt dönemlerinde yaşanan problemler ve aksaklıkların giderilmesi, danışmanlık biriminin daha etkin hale getirilmesi ile ilgili incelemeler ve öneriler</a:t>
                      </a:r>
                      <a:endParaRPr/>
                    </a:p>
                    <a:p>
                      <a:pPr marL="171450" marR="0" lvl="0" indent="-17145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tr-TR" sz="1400"/>
                        <a:t>Gelişen dijital teknolojinin ders materyalleri hazırlamaya adaptasyonu, opencourseware tarzı materyal veri deposu kurulumu ile ilgili incelemeler ve öneriler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000"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800"/>
                        <a:t>Kalite Çember Üyeleri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Sıra No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Adı Soyadı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Görevi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1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dirty="0"/>
                        <a:t>Doç. Dr. Sibel TURANLI</a:t>
                      </a:r>
                      <a:r>
                        <a:rPr lang="tr-TR" dirty="0"/>
                        <a:t> </a:t>
                      </a:r>
                      <a:r>
                        <a:rPr lang="tr-TR" sz="1400" dirty="0"/>
                        <a:t> (Eğitim-Öğretimden Sorumlu Dekan </a:t>
                      </a:r>
                      <a:r>
                        <a:rPr lang="tr-TR" sz="1400" dirty="0" err="1"/>
                        <a:t>Yrd</a:t>
                      </a:r>
                      <a:r>
                        <a:rPr lang="tr-TR" sz="1400" dirty="0"/>
                        <a:t>)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Başkan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dirty="0"/>
                        <a:t>Prof. Dr. Murat ÇAĞLAR  (</a:t>
                      </a:r>
                      <a:r>
                        <a:rPr lang="tr-TR" sz="1400" dirty="0"/>
                        <a:t>Matematik Bölüm Başkanı)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Üye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/>
                        <a:t>Prof. Dr. Adem KARA  (</a:t>
                      </a:r>
                      <a:r>
                        <a:rPr lang="tr-TR" sz="1400"/>
                        <a:t>MBG Bölüm Başkanı)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/>
                        <a:t>Üye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4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dirty="0"/>
                        <a:t>Doç. Dr. </a:t>
                      </a:r>
                      <a:r>
                        <a:rPr lang="tr-TR" dirty="0" err="1"/>
                        <a:t>Abdulkerim</a:t>
                      </a:r>
                      <a:r>
                        <a:rPr lang="tr-TR" dirty="0"/>
                        <a:t> KARABULUT  (</a:t>
                      </a:r>
                      <a:r>
                        <a:rPr lang="tr-TR" sz="1400" dirty="0"/>
                        <a:t>Temel Bilimler Bölüm Başkanı)</a:t>
                      </a:r>
                      <a:endParaRPr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/>
                        <a:t>Üye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5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/>
                        <a:t>D</a:t>
                      </a:r>
                      <a:r>
                        <a:rPr lang="tr-TR"/>
                        <a:t>r. Öğretim Üyesi Ayşenur YAZICI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Üye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1400"/>
                        <a:t>6</a:t>
                      </a:r>
                      <a:endParaRPr/>
                    </a:p>
                  </a:txBody>
                  <a:tcPr marL="91450" marR="91450" marT="45725" marB="45725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/>
                        <a:t>Dr. Öğ</a:t>
                      </a:r>
                      <a:r>
                        <a:rPr lang="tr-TR"/>
                        <a:t>retim Üyesi Hasan Onur ÇAĞLAR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tr-TR" sz="1400" dirty="0"/>
                        <a:t>Üye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1116</Words>
  <Application>Microsoft Office PowerPoint</Application>
  <PresentationFormat>Geniş ekran</PresentationFormat>
  <Paragraphs>241</Paragraphs>
  <Slides>14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Noto Sans Symbols</vt:lpstr>
      <vt:lpstr>Office Teması</vt:lpstr>
      <vt:lpstr>KALİTE ÇEMBERLERİ</vt:lpstr>
      <vt:lpstr>İÇERİK</vt:lpstr>
      <vt:lpstr>1. Kalite Çemberleri</vt:lpstr>
      <vt:lpstr>2. Kalite Çemberi Nedir?</vt:lpstr>
      <vt:lpstr>3. Kalite Çemberinin Amaçları</vt:lpstr>
      <vt:lpstr>4. Çember yapısı nasıldır?</vt:lpstr>
      <vt:lpstr>5. Kalite Çemberlerinin İşleyişi</vt:lpstr>
      <vt:lpstr>6. ETÜ-Fen Kalite Çemberleri Temaları</vt:lpstr>
      <vt:lpstr>7. Kalite Çemberlerimiz ve Üyeleri</vt:lpstr>
      <vt:lpstr>7. Kalite Çemberlerimiz ve Üyeleri</vt:lpstr>
      <vt:lpstr>7. Kalite Çemberlerimiz ve Üyeleri</vt:lpstr>
      <vt:lpstr>7. Kalite Çemberlerimiz ve Üyeleri</vt:lpstr>
      <vt:lpstr>7. Kalite Çemberlerimiz ve Üyeleri</vt:lpstr>
      <vt:lpstr>7. Kalite Çemberlerimiz ve Üyeleri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KALİTE ÇEMBERLERİ</dc:title>
  <dc:creator>Fujitsu</dc:creator>
  <cp:lastModifiedBy>Adem Agırman</cp:lastModifiedBy>
  <cp:revision>1</cp:revision>
  <dcterms:created xsi:type="dcterms:W3CDTF">2016-08-24T07:40:32Z</dcterms:created>
  <dcterms:modified xsi:type="dcterms:W3CDTF">2023-09-20T09:33:40Z</dcterms:modified>
</cp:coreProperties>
</file>