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60" r:id="rId4"/>
    <p:sldId id="291" r:id="rId5"/>
    <p:sldId id="289" r:id="rId6"/>
    <p:sldId id="290" r:id="rId7"/>
    <p:sldId id="261" r:id="rId8"/>
    <p:sldId id="265" r:id="rId9"/>
    <p:sldId id="307" r:id="rId10"/>
    <p:sldId id="269" r:id="rId11"/>
    <p:sldId id="262" r:id="rId12"/>
    <p:sldId id="266" r:id="rId13"/>
    <p:sldId id="292" r:id="rId14"/>
    <p:sldId id="270" r:id="rId15"/>
    <p:sldId id="293" r:id="rId16"/>
    <p:sldId id="275" r:id="rId17"/>
    <p:sldId id="311" r:id="rId18"/>
    <p:sldId id="312" r:id="rId19"/>
    <p:sldId id="308" r:id="rId20"/>
    <p:sldId id="310" r:id="rId21"/>
    <p:sldId id="263" r:id="rId22"/>
    <p:sldId id="267" r:id="rId23"/>
    <p:sldId id="288" r:id="rId24"/>
    <p:sldId id="274" r:id="rId25"/>
    <p:sldId id="306" r:id="rId26"/>
    <p:sldId id="294" r:id="rId27"/>
    <p:sldId id="295" r:id="rId28"/>
    <p:sldId id="296" r:id="rId29"/>
    <p:sldId id="298" r:id="rId30"/>
    <p:sldId id="299" r:id="rId31"/>
    <p:sldId id="300" r:id="rId32"/>
    <p:sldId id="297" r:id="rId33"/>
    <p:sldId id="276" r:id="rId34"/>
    <p:sldId id="302" r:id="rId35"/>
    <p:sldId id="278" r:id="rId36"/>
    <p:sldId id="303" r:id="rId37"/>
    <p:sldId id="309" r:id="rId38"/>
    <p:sldId id="301" r:id="rId39"/>
    <p:sldId id="286"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1" autoAdjust="0"/>
    <p:restoredTop sz="94660"/>
  </p:normalViewPr>
  <p:slideViewPr>
    <p:cSldViewPr snapToGrid="0">
      <p:cViewPr varScale="1">
        <p:scale>
          <a:sx n="73" d="100"/>
          <a:sy n="73" d="100"/>
        </p:scale>
        <p:origin x="6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2452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1709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37721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9513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66008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63316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36552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64283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483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0547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421603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54952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8698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0628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smtClean="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4047244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4/2/2026</a:t>
            </a:fld>
            <a:endParaRPr lang="en-US" dirty="0"/>
          </a:p>
        </p:txBody>
      </p:sp>
    </p:spTree>
    <p:extLst>
      <p:ext uri="{BB962C8B-B14F-4D97-AF65-F5344CB8AC3E}">
        <p14:creationId xmlns:p14="http://schemas.microsoft.com/office/powerpoint/2010/main" val="4143571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4/2/2026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1032660"/>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erasmusintern.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https://ua.gov.tr/haber/turkiye-ulusal-ajansi-ile-turk-hava-yollari-arasinda-imzalanan-isbirligi-protokolune-iliskin-duyuru-1/"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turnaportal.ua.gov.tr/giri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27899" y="3564066"/>
            <a:ext cx="8836653" cy="1391073"/>
          </a:xfrm>
        </p:spPr>
        <p:txBody>
          <a:bodyPr/>
          <a:lstStyle/>
          <a:p>
            <a:pPr algn="ctr"/>
            <a:r>
              <a:rPr lang="tr-TR" sz="4000" b="1" dirty="0" smtClean="0">
                <a:solidFill>
                  <a:srgbClr val="0070C0"/>
                </a:solidFill>
                <a:latin typeface="Times New Roman" panose="02020603050405020304" pitchFamily="18" charset="0"/>
                <a:cs typeface="Times New Roman" panose="02020603050405020304" pitchFamily="18" charset="0"/>
              </a:rPr>
              <a:t/>
            </a:r>
            <a:br>
              <a:rPr lang="tr-TR" sz="4000" b="1" dirty="0" smtClean="0">
                <a:solidFill>
                  <a:srgbClr val="0070C0"/>
                </a:solidFill>
                <a:latin typeface="Times New Roman" panose="02020603050405020304" pitchFamily="18" charset="0"/>
                <a:cs typeface="Times New Roman" panose="02020603050405020304" pitchFamily="18" charset="0"/>
              </a:rPr>
            </a:br>
            <a:r>
              <a:rPr lang="tr-TR" b="1" dirty="0">
                <a:solidFill>
                  <a:srgbClr val="0070C0"/>
                </a:solidFill>
              </a:rPr>
              <a:t/>
            </a:r>
            <a:br>
              <a:rPr lang="tr-TR" b="1" dirty="0">
                <a:solidFill>
                  <a:srgbClr val="0070C0"/>
                </a:solidFill>
              </a:rPr>
            </a:br>
            <a:r>
              <a:rPr lang="tr-TR" sz="2600" b="1" dirty="0" smtClean="0">
                <a:solidFill>
                  <a:schemeClr val="accent1">
                    <a:lumMod val="50000"/>
                  </a:schemeClr>
                </a:solidFill>
                <a:latin typeface="Times New Roman" panose="02020603050405020304" pitchFamily="18" charset="0"/>
                <a:cs typeface="Times New Roman" panose="02020603050405020304" pitchFamily="18" charset="0"/>
              </a:rPr>
              <a:t>2025-2026 Akademik Yılı Bahar Dönemi</a:t>
            </a:r>
            <a:br>
              <a:rPr lang="tr-TR" sz="2600" b="1" dirty="0" smtClean="0">
                <a:solidFill>
                  <a:schemeClr val="accent1">
                    <a:lumMod val="50000"/>
                  </a:schemeClr>
                </a:solidFill>
                <a:latin typeface="Times New Roman" panose="02020603050405020304" pitchFamily="18" charset="0"/>
                <a:cs typeface="Times New Roman" panose="02020603050405020304" pitchFamily="18" charset="0"/>
              </a:rPr>
            </a:br>
            <a:r>
              <a:rPr lang="tr-TR" sz="2600" b="1" dirty="0" smtClean="0">
                <a:solidFill>
                  <a:schemeClr val="accent1">
                    <a:lumMod val="50000"/>
                  </a:schemeClr>
                </a:solidFill>
                <a:latin typeface="Times New Roman" panose="02020603050405020304" pitchFamily="18" charset="0"/>
                <a:cs typeface="Times New Roman" panose="02020603050405020304" pitchFamily="18" charset="0"/>
              </a:rPr>
              <a:t>ERASMUS+ ÇEVRİMİÇİ </a:t>
            </a:r>
            <a:br>
              <a:rPr lang="tr-TR" sz="2600" b="1" dirty="0" smtClean="0">
                <a:solidFill>
                  <a:schemeClr val="accent1">
                    <a:lumMod val="50000"/>
                  </a:schemeClr>
                </a:solidFill>
                <a:latin typeface="Times New Roman" panose="02020603050405020304" pitchFamily="18" charset="0"/>
                <a:cs typeface="Times New Roman" panose="02020603050405020304" pitchFamily="18" charset="0"/>
              </a:rPr>
            </a:br>
            <a:r>
              <a:rPr lang="tr-TR" sz="2600" b="1" dirty="0" smtClean="0">
                <a:solidFill>
                  <a:schemeClr val="accent1">
                    <a:lumMod val="50000"/>
                  </a:schemeClr>
                </a:solidFill>
                <a:latin typeface="Times New Roman" panose="02020603050405020304" pitchFamily="18" charset="0"/>
                <a:cs typeface="Times New Roman" panose="02020603050405020304" pitchFamily="18" charset="0"/>
              </a:rPr>
              <a:t>ÖĞRENCİ BİLGİLENDİRME TOPLANTISI</a:t>
            </a:r>
            <a:endParaRPr lang="tr-TR" sz="26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62757" y="5193348"/>
            <a:ext cx="7766936" cy="521734"/>
          </a:xfrm>
        </p:spPr>
        <p:txBody>
          <a:bodyPr>
            <a:normAutofit/>
          </a:bodyPr>
          <a:lstStyle/>
          <a:p>
            <a:pPr algn="ctr"/>
            <a:r>
              <a:rPr lang="tr-TR" b="1" dirty="0" smtClean="0">
                <a:solidFill>
                  <a:schemeClr val="accent1">
                    <a:lumMod val="50000"/>
                  </a:schemeClr>
                </a:solidFill>
                <a:latin typeface="Times New Roman" panose="02020603050405020304" pitchFamily="18" charset="0"/>
                <a:cs typeface="Times New Roman" panose="02020603050405020304" pitchFamily="18" charset="0"/>
              </a:rPr>
              <a:t>2 Nisan 2026</a:t>
            </a:r>
            <a:endParaRPr lang="tr-TR" sz="1600" b="1" dirty="0" smtClean="0">
              <a:solidFill>
                <a:schemeClr val="accent1">
                  <a:lumMod val="50000"/>
                </a:schemeClr>
              </a:solidFill>
              <a:latin typeface="Times New Roman" panose="02020603050405020304" pitchFamily="18" charset="0"/>
              <a:cs typeface="Times New Roman" panose="02020603050405020304" pitchFamily="18" charset="0"/>
            </a:endParaRPr>
          </a:p>
          <a:p>
            <a:pPr algn="l"/>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91307" y="854322"/>
            <a:ext cx="1470777" cy="114969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5" name="Dikdörtgen 4"/>
          <p:cNvSpPr/>
          <p:nvPr/>
        </p:nvSpPr>
        <p:spPr>
          <a:xfrm>
            <a:off x="1027899" y="854322"/>
            <a:ext cx="8363408" cy="646331"/>
          </a:xfrm>
          <a:prstGeom prst="rect">
            <a:avLst/>
          </a:prstGeom>
        </p:spPr>
        <p:txBody>
          <a:bodyPr wrap="square">
            <a:spAutoFit/>
          </a:bodyPr>
          <a:lstStyle/>
          <a:p>
            <a:r>
              <a:rPr lang="tr-TR" sz="3600" b="1" dirty="0">
                <a:solidFill>
                  <a:schemeClr val="accent2">
                    <a:lumMod val="50000"/>
                  </a:schemeClr>
                </a:solidFill>
                <a:latin typeface="Times New Roman" panose="02020603050405020304" pitchFamily="18" charset="0"/>
                <a:cs typeface="Times New Roman" panose="02020603050405020304" pitchFamily="18" charset="0"/>
              </a:rPr>
              <a:t>ERZURUM TEKNİK </a:t>
            </a:r>
            <a:r>
              <a:rPr lang="tr-TR" sz="3600" b="1" dirty="0" smtClean="0">
                <a:solidFill>
                  <a:schemeClr val="accent2">
                    <a:lumMod val="50000"/>
                  </a:schemeClr>
                </a:solidFill>
                <a:latin typeface="Times New Roman" panose="02020603050405020304" pitchFamily="18" charset="0"/>
                <a:cs typeface="Times New Roman" panose="02020603050405020304" pitchFamily="18" charset="0"/>
              </a:rPr>
              <a:t>ÜNİVERSİTESİ</a:t>
            </a:r>
            <a:endParaRPr lang="en-US" sz="3600" dirty="0"/>
          </a:p>
        </p:txBody>
      </p:sp>
      <p:sp>
        <p:nvSpPr>
          <p:cNvPr id="6" name="Dikdörtgen 5"/>
          <p:cNvSpPr/>
          <p:nvPr/>
        </p:nvSpPr>
        <p:spPr>
          <a:xfrm>
            <a:off x="1027899" y="1677494"/>
            <a:ext cx="7344505" cy="492443"/>
          </a:xfrm>
          <a:prstGeom prst="rect">
            <a:avLst/>
          </a:prstGeom>
        </p:spPr>
        <p:txBody>
          <a:bodyPr wrap="square">
            <a:spAutoFit/>
          </a:bodyPr>
          <a:lstStyle/>
          <a:p>
            <a:r>
              <a:rPr lang="tr-TR" sz="2600" b="1" dirty="0">
                <a:solidFill>
                  <a:schemeClr val="accent2">
                    <a:lumMod val="50000"/>
                  </a:schemeClr>
                </a:solidFill>
                <a:latin typeface="Times New Roman" panose="02020603050405020304" pitchFamily="18" charset="0"/>
                <a:cs typeface="Times New Roman" panose="02020603050405020304" pitchFamily="18" charset="0"/>
              </a:rPr>
              <a:t>ERASMUS KURUM KOORDİNATÖRLÜĞÜ</a:t>
            </a:r>
            <a:endParaRPr lang="en-US" sz="2600" dirty="0"/>
          </a:p>
        </p:txBody>
      </p:sp>
    </p:spTree>
    <p:extLst>
      <p:ext uri="{BB962C8B-B14F-4D97-AF65-F5344CB8AC3E}">
        <p14:creationId xmlns:p14="http://schemas.microsoft.com/office/powerpoint/2010/main" val="567473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8782" y="502172"/>
            <a:ext cx="9251020" cy="640590"/>
          </a:xfrm>
        </p:spPr>
        <p:txBody>
          <a:bodyPr/>
          <a:lstStyle/>
          <a:p>
            <a:pPr algn="l"/>
            <a:r>
              <a:rPr lang="tr-TR" sz="2800" b="1" dirty="0">
                <a:solidFill>
                  <a:srgbClr val="002060"/>
                </a:solidFill>
                <a:latin typeface="Times New Roman" panose="02020603050405020304" pitchFamily="18" charset="0"/>
                <a:cs typeface="Times New Roman" panose="02020603050405020304" pitchFamily="18" charset="0"/>
              </a:rPr>
              <a:t>ERASMUS YABANCI DİL </a:t>
            </a:r>
            <a:r>
              <a:rPr lang="tr-TR" sz="2800" b="1" dirty="0" smtClean="0">
                <a:solidFill>
                  <a:srgbClr val="002060"/>
                </a:solidFill>
                <a:latin typeface="Times New Roman" panose="02020603050405020304" pitchFamily="18" charset="0"/>
                <a:cs typeface="Times New Roman" panose="02020603050405020304" pitchFamily="18" charset="0"/>
              </a:rPr>
              <a:t>SINAVI HAKKINDA NELERİ BİLMELİYİM?</a:t>
            </a:r>
            <a:endParaRPr lang="tr-TR" sz="2800" b="1" dirty="0">
              <a:solidFill>
                <a:srgbClr val="002060"/>
              </a:solidFill>
              <a:latin typeface="Times New Roman" panose="02020603050405020304" pitchFamily="18" charset="0"/>
              <a:cs typeface="Times New Roman" panose="02020603050405020304" pitchFamily="18" charset="0"/>
            </a:endParaRPr>
          </a:p>
        </p:txBody>
      </p:sp>
      <p:sp>
        <p:nvSpPr>
          <p:cNvPr id="6" name="Rectangle 3"/>
          <p:cNvSpPr txBox="1">
            <a:spLocks noChangeArrowheads="1"/>
          </p:cNvSpPr>
          <p:nvPr/>
        </p:nvSpPr>
        <p:spPr>
          <a:xfrm>
            <a:off x="418011" y="1142762"/>
            <a:ext cx="9457509" cy="5166616"/>
          </a:xfrm>
          <a:prstGeom prst="rect">
            <a:avLst/>
          </a:prstGeom>
        </p:spPr>
        <p:txBody>
          <a:bodyPr vert="horz" lIns="91440" tIns="45720" rIns="91440" bIns="45720" rtlCol="0" anchor="t">
            <a:normAutofit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fontAlgn="ctr"/>
            <a:r>
              <a:rPr lang="tr-TR" sz="2800" b="1" dirty="0" smtClean="0">
                <a:solidFill>
                  <a:schemeClr val="accent1">
                    <a:lumMod val="75000"/>
                  </a:schemeClr>
                </a:solidFill>
                <a:latin typeface="Times New Roman" panose="02020603050405020304" pitchFamily="18" charset="0"/>
                <a:ea typeface="+mj-ea"/>
                <a:cs typeface="Times New Roman" panose="02020603050405020304" pitchFamily="18" charset="0"/>
              </a:rPr>
              <a:t>18 Nisan 2026</a:t>
            </a:r>
          </a:p>
          <a:p>
            <a:pPr algn="ctr" fontAlgn="ctr"/>
            <a:r>
              <a:rPr lang="tr-TR" sz="2800" b="1" dirty="0" smtClean="0">
                <a:solidFill>
                  <a:schemeClr val="accent1">
                    <a:lumMod val="75000"/>
                  </a:schemeClr>
                </a:solidFill>
                <a:latin typeface="Times New Roman" panose="02020603050405020304" pitchFamily="18" charset="0"/>
                <a:ea typeface="+mj-ea"/>
                <a:cs typeface="Times New Roman" panose="02020603050405020304" pitchFamily="18" charset="0"/>
              </a:rPr>
              <a:t>Yabancı </a:t>
            </a:r>
            <a:r>
              <a:rPr lang="tr-TR" sz="2800" b="1" dirty="0">
                <a:solidFill>
                  <a:schemeClr val="accent1">
                    <a:lumMod val="75000"/>
                  </a:schemeClr>
                </a:solidFill>
                <a:latin typeface="Times New Roman" panose="02020603050405020304" pitchFamily="18" charset="0"/>
                <a:ea typeface="+mj-ea"/>
                <a:cs typeface="Times New Roman" panose="02020603050405020304" pitchFamily="18" charset="0"/>
              </a:rPr>
              <a:t>Dil Sınavı</a:t>
            </a:r>
          </a:p>
          <a:p>
            <a:pPr algn="just">
              <a:lnSpc>
                <a:spcPct val="90000"/>
              </a:lnSpc>
              <a:buClr>
                <a:schemeClr val="accent1">
                  <a:lumMod val="60000"/>
                  <a:lumOff val="40000"/>
                </a:schemeClr>
              </a:buClr>
              <a:buSzTx/>
              <a:buFont typeface="Wingdings" pitchFamily="2" charset="2"/>
              <a:buChar char="Ø"/>
            </a:pPr>
            <a:r>
              <a:rPr lang="tr-TR" sz="2000" dirty="0" err="1" smtClean="0">
                <a:solidFill>
                  <a:srgbClr val="002060"/>
                </a:solidFill>
                <a:latin typeface="Times New Roman" panose="02020603050405020304" pitchFamily="18" charset="0"/>
                <a:cs typeface="Times New Roman" panose="02020603050405020304" pitchFamily="18" charset="0"/>
              </a:rPr>
              <a:t>Erasmus</a:t>
            </a:r>
            <a:r>
              <a:rPr lang="tr-TR" sz="2000" dirty="0" smtClean="0">
                <a:solidFill>
                  <a:srgbClr val="002060"/>
                </a:solidFill>
                <a:latin typeface="Times New Roman" panose="02020603050405020304" pitchFamily="18" charset="0"/>
                <a:cs typeface="Times New Roman" panose="02020603050405020304" pitchFamily="18" charset="0"/>
              </a:rPr>
              <a:t> Koordinatörlüğü başvuru </a:t>
            </a:r>
            <a:r>
              <a:rPr lang="tr-TR" sz="2000" dirty="0">
                <a:solidFill>
                  <a:srgbClr val="002060"/>
                </a:solidFill>
                <a:latin typeface="Times New Roman" panose="02020603050405020304" pitchFamily="18" charset="0"/>
                <a:cs typeface="Times New Roman" panose="02020603050405020304" pitchFamily="18" charset="0"/>
              </a:rPr>
              <a:t>sırasında </a:t>
            </a:r>
            <a:r>
              <a:rPr lang="tr-TR" sz="2000" dirty="0" err="1">
                <a:solidFill>
                  <a:srgbClr val="002060"/>
                </a:solidFill>
                <a:latin typeface="Times New Roman" panose="02020603050405020304" pitchFamily="18" charset="0"/>
                <a:cs typeface="Times New Roman" panose="02020603050405020304" pitchFamily="18" charset="0"/>
              </a:rPr>
              <a:t>Erasmus</a:t>
            </a:r>
            <a:r>
              <a:rPr lang="tr-TR" sz="2000" dirty="0">
                <a:solidFill>
                  <a:srgbClr val="002060"/>
                </a:solidFill>
                <a:latin typeface="Times New Roman" panose="02020603050405020304" pitchFamily="18" charset="0"/>
                <a:cs typeface="Times New Roman" panose="02020603050405020304" pitchFamily="18" charset="0"/>
              </a:rPr>
              <a:t> Yabancı dil sınavına gireceğini beyan eden ve güncel </a:t>
            </a:r>
            <a:r>
              <a:rPr lang="tr-TR" sz="2000" dirty="0" smtClean="0">
                <a:solidFill>
                  <a:srgbClr val="002060"/>
                </a:solidFill>
                <a:latin typeface="Times New Roman" panose="02020603050405020304" pitchFamily="18" charset="0"/>
                <a:cs typeface="Times New Roman" panose="02020603050405020304" pitchFamily="18" charset="0"/>
              </a:rPr>
              <a:t>transkript doğrultusunda </a:t>
            </a:r>
            <a:r>
              <a:rPr lang="tr-TR" sz="2000" dirty="0">
                <a:solidFill>
                  <a:srgbClr val="002060"/>
                </a:solidFill>
                <a:latin typeface="Times New Roman" panose="02020603050405020304" pitchFamily="18" charset="0"/>
                <a:cs typeface="Times New Roman" panose="02020603050405020304" pitchFamily="18" charset="0"/>
              </a:rPr>
              <a:t>minimum </a:t>
            </a:r>
            <a:r>
              <a:rPr lang="tr-TR" sz="2000" dirty="0" err="1">
                <a:solidFill>
                  <a:srgbClr val="002060"/>
                </a:solidFill>
                <a:latin typeface="Times New Roman" panose="02020603050405020304" pitchFamily="18" charset="0"/>
                <a:cs typeface="Times New Roman" panose="02020603050405020304" pitchFamily="18" charset="0"/>
              </a:rPr>
              <a:t>AGNO’ya</a:t>
            </a:r>
            <a:r>
              <a:rPr lang="tr-TR" sz="2000" dirty="0">
                <a:solidFill>
                  <a:srgbClr val="002060"/>
                </a:solidFill>
                <a:latin typeface="Times New Roman" panose="02020603050405020304" pitchFamily="18" charset="0"/>
                <a:cs typeface="Times New Roman" panose="02020603050405020304" pitchFamily="18" charset="0"/>
              </a:rPr>
              <a:t> sahip öğrencilerden oluşan bir sınav listesi </a:t>
            </a:r>
            <a:r>
              <a:rPr lang="tr-TR" sz="2000" dirty="0" smtClean="0">
                <a:solidFill>
                  <a:srgbClr val="002060"/>
                </a:solidFill>
                <a:latin typeface="Times New Roman" panose="02020603050405020304" pitchFamily="18" charset="0"/>
                <a:cs typeface="Times New Roman" panose="02020603050405020304" pitchFamily="18" charset="0"/>
              </a:rPr>
              <a:t>yayınlayacaktır. </a:t>
            </a: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latin typeface="Times New Roman" panose="02020603050405020304" pitchFamily="18" charset="0"/>
                <a:cs typeface="Times New Roman" panose="02020603050405020304" pitchFamily="18" charset="0"/>
              </a:rPr>
              <a:t>Sınavı Üniversitemiz Yabancı Diller Yüksekokulu yürütüp sonuçları Dış İlişkilere bildirecektir. (Sınavla ilgili bütün detayları sınavdan önce Yabancı Diller Yüksekokulu ana sayfasından takip etmelisiniz!)</a:t>
            </a:r>
            <a:endParaRPr lang="tr-TR" sz="2000" dirty="0">
              <a:solidFill>
                <a:srgbClr val="002060"/>
              </a:solidFill>
              <a:latin typeface="Times New Roman" panose="02020603050405020304" pitchFamily="18" charset="0"/>
              <a:cs typeface="Times New Roman" panose="02020603050405020304" pitchFamily="18" charset="0"/>
            </a:endParaRPr>
          </a:p>
          <a:p>
            <a:pPr algn="just">
              <a:lnSpc>
                <a:spcPct val="90000"/>
              </a:lnSpc>
              <a:buClr>
                <a:schemeClr val="accent1">
                  <a:lumMod val="60000"/>
                  <a:lumOff val="40000"/>
                </a:schemeClr>
              </a:buClr>
              <a:buSzTx/>
              <a:buFont typeface="Wingdings" pitchFamily="2" charset="2"/>
              <a:buChar char="Ø"/>
            </a:pPr>
            <a:r>
              <a:rPr lang="tr-TR" sz="2000" dirty="0">
                <a:solidFill>
                  <a:srgbClr val="002060"/>
                </a:solidFill>
                <a:latin typeface="Times New Roman" panose="02020603050405020304" pitchFamily="18" charset="0"/>
                <a:cs typeface="Times New Roman" panose="02020603050405020304" pitchFamily="18" charset="0"/>
              </a:rPr>
              <a:t>Erasmus Yabancı Dil sınavına girmeyeceğini, son 5</a:t>
            </a:r>
            <a:r>
              <a:rPr lang="tr-TR" sz="2000" dirty="0" smtClean="0">
                <a:solidFill>
                  <a:srgbClr val="002060"/>
                </a:solidFill>
                <a:latin typeface="Times New Roman" panose="02020603050405020304" pitchFamily="18" charset="0"/>
                <a:cs typeface="Times New Roman" panose="02020603050405020304" pitchFamily="18" charset="0"/>
              </a:rPr>
              <a:t> </a:t>
            </a:r>
            <a:r>
              <a:rPr lang="tr-TR" sz="2000" dirty="0">
                <a:solidFill>
                  <a:srgbClr val="002060"/>
                </a:solidFill>
                <a:latin typeface="Times New Roman" panose="02020603050405020304" pitchFamily="18" charset="0"/>
                <a:cs typeface="Times New Roman" panose="02020603050405020304" pitchFamily="18" charset="0"/>
              </a:rPr>
              <a:t>yıl içinde yapılmış olan </a:t>
            </a:r>
            <a:r>
              <a:rPr lang="tr-TR" sz="2000" dirty="0" smtClean="0">
                <a:solidFill>
                  <a:srgbClr val="002060"/>
                </a:solidFill>
                <a:latin typeface="Times New Roman" panose="02020603050405020304" pitchFamily="18" charset="0"/>
                <a:cs typeface="Times New Roman" panose="02020603050405020304" pitchFamily="18" charset="0"/>
              </a:rPr>
              <a:t>YDS/YÖKDİL/E-YDS/E-YÖKDİL </a:t>
            </a:r>
            <a:r>
              <a:rPr lang="tr-TR" sz="2000" dirty="0">
                <a:solidFill>
                  <a:srgbClr val="002060"/>
                </a:solidFill>
                <a:latin typeface="Times New Roman" panose="02020603050405020304" pitchFamily="18" charset="0"/>
                <a:cs typeface="Times New Roman" panose="02020603050405020304" pitchFamily="18" charset="0"/>
              </a:rPr>
              <a:t>veya </a:t>
            </a:r>
            <a:r>
              <a:rPr lang="tr-TR" sz="2000" dirty="0" smtClean="0">
                <a:solidFill>
                  <a:srgbClr val="002060"/>
                </a:solidFill>
                <a:latin typeface="Times New Roman" panose="02020603050405020304" pitchFamily="18" charset="0"/>
                <a:cs typeface="Times New Roman" panose="02020603050405020304" pitchFamily="18" charset="0"/>
              </a:rPr>
              <a:t>son 2 yıl içinde yapılmış TOEFL/IELTS/PTE sınavlarına </a:t>
            </a:r>
            <a:r>
              <a:rPr lang="tr-TR" sz="2000" dirty="0">
                <a:solidFill>
                  <a:srgbClr val="002060"/>
                </a:solidFill>
                <a:latin typeface="Times New Roman" panose="02020603050405020304" pitchFamily="18" charset="0"/>
                <a:cs typeface="Times New Roman" panose="02020603050405020304" pitchFamily="18" charset="0"/>
              </a:rPr>
              <a:t>ait bir sınav sonucunu kullanmak istediğini beyan eden  öğrencilerin ise ilgili sınavlara ait sınav sonuç belgesini </a:t>
            </a:r>
            <a:r>
              <a:rPr lang="tr-TR" sz="2000" dirty="0" err="1" smtClean="0">
                <a:solidFill>
                  <a:srgbClr val="002060"/>
                </a:solidFill>
                <a:latin typeface="Times New Roman" panose="02020603050405020304" pitchFamily="18" charset="0"/>
                <a:cs typeface="Times New Roman" panose="02020603050405020304" pitchFamily="18" charset="0"/>
              </a:rPr>
              <a:t>Erasmus</a:t>
            </a:r>
            <a:r>
              <a:rPr lang="tr-TR" sz="2000" dirty="0" smtClean="0">
                <a:solidFill>
                  <a:srgbClr val="002060"/>
                </a:solidFill>
                <a:latin typeface="Times New Roman" panose="02020603050405020304" pitchFamily="18" charset="0"/>
                <a:cs typeface="Times New Roman" panose="02020603050405020304" pitchFamily="18" charset="0"/>
              </a:rPr>
              <a:t> </a:t>
            </a:r>
            <a:r>
              <a:rPr lang="tr-TR" sz="2000" dirty="0">
                <a:solidFill>
                  <a:srgbClr val="002060"/>
                </a:solidFill>
                <a:latin typeface="Times New Roman" panose="02020603050405020304" pitchFamily="18" charset="0"/>
                <a:cs typeface="Times New Roman" panose="02020603050405020304" pitchFamily="18" charset="0"/>
              </a:rPr>
              <a:t>Ofisine </a:t>
            </a:r>
            <a:r>
              <a:rPr lang="tr-TR" sz="2000" dirty="0" smtClean="0">
                <a:solidFill>
                  <a:srgbClr val="002060"/>
                </a:solidFill>
                <a:latin typeface="Times New Roman" panose="02020603050405020304" pitchFamily="18" charset="0"/>
                <a:cs typeface="Times New Roman" panose="02020603050405020304" pitchFamily="18" charset="0"/>
              </a:rPr>
              <a:t>ulaştırması veya teslim </a:t>
            </a:r>
            <a:r>
              <a:rPr lang="tr-TR" sz="2000" dirty="0">
                <a:solidFill>
                  <a:srgbClr val="002060"/>
                </a:solidFill>
                <a:latin typeface="Times New Roman" panose="02020603050405020304" pitchFamily="18" charset="0"/>
                <a:cs typeface="Times New Roman" panose="02020603050405020304" pitchFamily="18" charset="0"/>
              </a:rPr>
              <a:t>etmesi gerekmektedir. </a:t>
            </a:r>
            <a:endParaRPr lang="tr-TR" sz="2000" dirty="0" smtClean="0">
              <a:solidFill>
                <a:srgbClr val="002060"/>
              </a:solidFill>
              <a:latin typeface="Times New Roman" panose="02020603050405020304" pitchFamily="18" charset="0"/>
              <a:cs typeface="Times New Roman" panose="02020603050405020304" pitchFamily="18" charset="0"/>
            </a:endParaRP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latin typeface="Times New Roman" panose="02020603050405020304" pitchFamily="18" charset="0"/>
                <a:cs typeface="Times New Roman" panose="02020603050405020304" pitchFamily="18" charset="0"/>
              </a:rPr>
              <a:t>Sınav </a:t>
            </a:r>
            <a:r>
              <a:rPr lang="tr-TR" sz="2000" dirty="0">
                <a:solidFill>
                  <a:srgbClr val="002060"/>
                </a:solidFill>
                <a:latin typeface="Times New Roman" panose="02020603050405020304" pitchFamily="18" charset="0"/>
                <a:cs typeface="Times New Roman" panose="02020603050405020304" pitchFamily="18" charset="0"/>
              </a:rPr>
              <a:t>İngilizce dilinde yapılacaktır. Minimum başarı puanı </a:t>
            </a:r>
            <a:r>
              <a:rPr lang="tr-TR" sz="2000" dirty="0" smtClean="0">
                <a:solidFill>
                  <a:srgbClr val="FF0000"/>
                </a:solidFill>
                <a:latin typeface="Times New Roman" panose="02020603050405020304" pitchFamily="18" charset="0"/>
                <a:cs typeface="Times New Roman" panose="02020603050405020304" pitchFamily="18" charset="0"/>
              </a:rPr>
              <a:t>55/100</a:t>
            </a:r>
            <a:r>
              <a:rPr lang="tr-TR" sz="2000" dirty="0" smtClean="0">
                <a:solidFill>
                  <a:srgbClr val="002060"/>
                </a:solidFill>
                <a:latin typeface="Times New Roman" panose="02020603050405020304" pitchFamily="18" charset="0"/>
                <a:cs typeface="Times New Roman" panose="02020603050405020304" pitchFamily="18" charset="0"/>
              </a:rPr>
              <a:t>’dir</a:t>
            </a:r>
            <a:r>
              <a:rPr lang="tr-TR" sz="2000" dirty="0">
                <a:solidFill>
                  <a:srgbClr val="002060"/>
                </a:solidFill>
                <a:latin typeface="Times New Roman" panose="02020603050405020304" pitchFamily="18" charset="0"/>
                <a:cs typeface="Times New Roman" panose="02020603050405020304" pitchFamily="18" charset="0"/>
              </a:rPr>
              <a:t>. </a:t>
            </a:r>
          </a:p>
          <a:p>
            <a:pPr algn="just">
              <a:lnSpc>
                <a:spcPct val="90000"/>
              </a:lnSpc>
              <a:buClr>
                <a:schemeClr val="accent1">
                  <a:lumMod val="60000"/>
                  <a:lumOff val="40000"/>
                </a:schemeClr>
              </a:buClr>
              <a:buFont typeface="Wingdings" pitchFamily="2" charset="2"/>
              <a:buChar char="Ø"/>
            </a:pPr>
            <a:r>
              <a:rPr lang="tr-TR" sz="2000" dirty="0">
                <a:solidFill>
                  <a:srgbClr val="002060"/>
                </a:solidFill>
                <a:latin typeface="Times New Roman" panose="02020603050405020304" pitchFamily="18" charset="0"/>
                <a:cs typeface="Times New Roman" panose="02020603050405020304" pitchFamily="18" charset="0"/>
              </a:rPr>
              <a:t>Yabancı dil sınavı sonuçları </a:t>
            </a:r>
            <a:r>
              <a:rPr lang="tr-TR" sz="2000" dirty="0" smtClean="0">
                <a:solidFill>
                  <a:srgbClr val="002060"/>
                </a:solidFill>
                <a:latin typeface="Times New Roman" panose="02020603050405020304" pitchFamily="18" charset="0"/>
                <a:cs typeface="Times New Roman" panose="02020603050405020304" pitchFamily="18" charset="0"/>
              </a:rPr>
              <a:t>Dış İlişkiler Koordinatörlüğü web </a:t>
            </a:r>
            <a:r>
              <a:rPr lang="tr-TR" sz="2000" dirty="0">
                <a:solidFill>
                  <a:srgbClr val="002060"/>
                </a:solidFill>
                <a:latin typeface="Times New Roman" panose="02020603050405020304" pitchFamily="18" charset="0"/>
                <a:cs typeface="Times New Roman" panose="02020603050405020304" pitchFamily="18" charset="0"/>
              </a:rPr>
              <a:t>sayfasında ilan edilecektir.</a:t>
            </a:r>
          </a:p>
          <a:p>
            <a:pPr algn="just">
              <a:lnSpc>
                <a:spcPct val="90000"/>
              </a:lnSpc>
              <a:buClr>
                <a:schemeClr val="accent1">
                  <a:lumMod val="60000"/>
                  <a:lumOff val="40000"/>
                </a:schemeClr>
              </a:buClr>
              <a:buSzTx/>
              <a:buFont typeface="Wingdings" pitchFamily="2" charset="2"/>
              <a:buChar char="Ø"/>
            </a:pPr>
            <a:endParaRPr lang="tr-TR" sz="2400" dirty="0"/>
          </a:p>
        </p:txBody>
      </p:sp>
    </p:spTree>
    <p:extLst>
      <p:ext uri="{BB962C8B-B14F-4D97-AF65-F5344CB8AC3E}">
        <p14:creationId xmlns:p14="http://schemas.microsoft.com/office/powerpoint/2010/main" val="380528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 Başlık 9"/>
          <p:cNvSpPr>
            <a:spLocks noGrp="1"/>
          </p:cNvSpPr>
          <p:nvPr>
            <p:ph type="subTitle" idx="1"/>
          </p:nvPr>
        </p:nvSpPr>
        <p:spPr>
          <a:xfrm>
            <a:off x="800100" y="790048"/>
            <a:ext cx="7766936" cy="581552"/>
          </a:xfrm>
        </p:spPr>
        <p:txBody>
          <a:bodyPr>
            <a:noAutofit/>
          </a:bodyPr>
          <a:lstStyle/>
          <a:p>
            <a:pPr algn="l"/>
            <a:r>
              <a:rPr lang="tr-TR" sz="3200" b="1" dirty="0">
                <a:solidFill>
                  <a:srgbClr val="002060"/>
                </a:solidFill>
                <a:latin typeface="Times New Roman" panose="02020603050405020304" pitchFamily="18" charset="0"/>
                <a:ea typeface="+mj-ea"/>
                <a:cs typeface="Times New Roman" panose="02020603050405020304" pitchFamily="18" charset="0"/>
              </a:rPr>
              <a:t>ÖĞRENİM HAREKETLİLİĞİ</a:t>
            </a:r>
          </a:p>
        </p:txBody>
      </p:sp>
      <p:sp>
        <p:nvSpPr>
          <p:cNvPr id="12" name="Rectangle 3"/>
          <p:cNvSpPr>
            <a:spLocks noGrp="1" noChangeArrowheads="1"/>
          </p:cNvSpPr>
          <p:nvPr/>
        </p:nvSpPr>
        <p:spPr bwMode="auto">
          <a:xfrm>
            <a:off x="800100" y="1371600"/>
            <a:ext cx="8926704"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None/>
              <a:defRPr/>
            </a:pPr>
            <a:endParaRPr lang="tr-TR" sz="2400" b="1" dirty="0" smtClean="0">
              <a:solidFill>
                <a:srgbClr val="FF0000"/>
              </a:solidFill>
              <a:effectLst/>
            </a:endParaRPr>
          </a:p>
          <a:p>
            <a:pPr marL="0" indent="0" eaLnBrk="1" hangingPunct="1">
              <a:lnSpc>
                <a:spcPct val="90000"/>
              </a:lnSpc>
              <a:buNone/>
              <a:defRPr/>
            </a:pPr>
            <a:endParaRPr lang="tr-TR" sz="2400" b="1" dirty="0" smtClean="0">
              <a:solidFill>
                <a:schemeClr val="accent2">
                  <a:lumMod val="50000"/>
                </a:schemeClr>
              </a:solidFill>
              <a:effectLst/>
            </a:endParaRPr>
          </a:p>
          <a:p>
            <a:pPr marL="0" indent="0" eaLnBrk="1" hangingPunct="1">
              <a:lnSpc>
                <a:spcPct val="90000"/>
              </a:lnSpc>
              <a:buNone/>
              <a:defRPr/>
            </a:pPr>
            <a:r>
              <a:rPr lang="tr-TR" sz="2400" b="1" dirty="0" smtClean="0">
                <a:solidFill>
                  <a:schemeClr val="accent2">
                    <a:lumMod val="50000"/>
                  </a:schemeClr>
                </a:solidFill>
                <a:effectLst/>
                <a:latin typeface="Times New Roman" panose="02020603050405020304" pitchFamily="18" charset="0"/>
                <a:cs typeface="Times New Roman" panose="02020603050405020304" pitchFamily="18" charset="0"/>
              </a:rPr>
              <a:t>Öğrenim </a:t>
            </a:r>
            <a:r>
              <a:rPr lang="tr-TR" sz="2400" b="1" dirty="0">
                <a:solidFill>
                  <a:schemeClr val="accent2">
                    <a:lumMod val="50000"/>
                  </a:schemeClr>
                </a:solidFill>
                <a:effectLst/>
                <a:latin typeface="Times New Roman" panose="02020603050405020304" pitchFamily="18" charset="0"/>
                <a:cs typeface="Times New Roman" panose="02020603050405020304" pitchFamily="18" charset="0"/>
              </a:rPr>
              <a:t>Hareketliliği Nedir</a:t>
            </a:r>
            <a:r>
              <a:rPr lang="tr-TR" sz="2400" b="1" dirty="0" smtClean="0">
                <a:solidFill>
                  <a:schemeClr val="accent2">
                    <a:lumMod val="50000"/>
                  </a:schemeClr>
                </a:solidFill>
                <a:effectLst/>
                <a:latin typeface="Times New Roman" panose="02020603050405020304" pitchFamily="18" charset="0"/>
                <a:cs typeface="Times New Roman" panose="02020603050405020304" pitchFamily="18" charset="0"/>
              </a:rPr>
              <a:t>?</a:t>
            </a:r>
          </a:p>
          <a:p>
            <a:pPr marL="0" indent="0" eaLnBrk="1" hangingPunct="1">
              <a:lnSpc>
                <a:spcPct val="90000"/>
              </a:lnSpc>
              <a:buNone/>
              <a:defRPr/>
            </a:pPr>
            <a:endParaRPr lang="tr-TR" sz="2400" dirty="0">
              <a:solidFill>
                <a:srgbClr val="002060"/>
              </a:solidFill>
              <a:effectLst/>
              <a:latin typeface="Times New Roman" panose="02020603050405020304" pitchFamily="18" charset="0"/>
              <a:cs typeface="Times New Roman" panose="02020603050405020304" pitchFamily="18" charset="0"/>
            </a:endParaRPr>
          </a:p>
          <a:p>
            <a:pPr marL="0" indent="0" eaLnBrk="1" hangingPunct="1">
              <a:lnSpc>
                <a:spcPct val="90000"/>
              </a:lnSpc>
              <a:buNone/>
              <a:defRPr/>
            </a:pPr>
            <a:r>
              <a:rPr lang="tr-TR" sz="2400" dirty="0">
                <a:solidFill>
                  <a:srgbClr val="002060"/>
                </a:solidFill>
                <a:effectLst/>
                <a:latin typeface="Times New Roman" panose="02020603050405020304" pitchFamily="18" charset="0"/>
                <a:cs typeface="Times New Roman" panose="02020603050405020304" pitchFamily="18" charset="0"/>
              </a:rPr>
              <a:t>Faaliyet, yükseköğretim kurumunda kayıtlı öğrencinin öğreniminin bir bölümünü ikili anlaşma ile ortak olunan yurtdışındaki yükseköğretim kurumunda gerçekleştirmesidir. </a:t>
            </a:r>
          </a:p>
        </p:txBody>
      </p:sp>
    </p:spTree>
    <p:extLst>
      <p:ext uri="{BB962C8B-B14F-4D97-AF65-F5344CB8AC3E}">
        <p14:creationId xmlns:p14="http://schemas.microsoft.com/office/powerpoint/2010/main" val="2206512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82954" y="255210"/>
            <a:ext cx="9447974" cy="1090511"/>
          </a:xfrm>
        </p:spPr>
        <p:txBody>
          <a:bodyPr>
            <a:noAutofit/>
          </a:bodyPr>
          <a:lstStyle/>
          <a:p>
            <a:pPr algn="l">
              <a:spcBef>
                <a:spcPct val="0"/>
              </a:spcBef>
            </a:pPr>
            <a:r>
              <a:rPr lang="tr-TR" sz="2800" b="1" dirty="0" smtClean="0">
                <a:solidFill>
                  <a:srgbClr val="002060"/>
                </a:solidFill>
                <a:latin typeface="Times New Roman" panose="02020603050405020304" pitchFamily="18" charset="0"/>
                <a:ea typeface="+mj-ea"/>
                <a:cs typeface="Times New Roman" panose="02020603050405020304" pitchFamily="18" charset="0"/>
              </a:rPr>
              <a:t>ÖĞRENİM HAREKETLİLİĞİNDE BİLİNMESİ GEREKEN DURUMLAR NELERDİR?</a:t>
            </a:r>
          </a:p>
        </p:txBody>
      </p:sp>
      <p:sp>
        <p:nvSpPr>
          <p:cNvPr id="6" name="Rectangle 3"/>
          <p:cNvSpPr txBox="1">
            <a:spLocks noChangeArrowheads="1"/>
          </p:cNvSpPr>
          <p:nvPr/>
        </p:nvSpPr>
        <p:spPr>
          <a:xfrm>
            <a:off x="782953" y="1345721"/>
            <a:ext cx="9315640" cy="5184775"/>
          </a:xfrm>
          <a:prstGeom prst="rect">
            <a:avLst/>
          </a:prstGeom>
        </p:spPr>
        <p:txBody>
          <a:bodyPr vert="horz" lIns="91440" tIns="45720" rIns="91440" bIns="45720" rtlCol="0" anchor="t">
            <a:normAutofit fontScale="77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buFont typeface="Wingdings" pitchFamily="2" charset="2"/>
              <a:buChar char="Ø"/>
            </a:pPr>
            <a:endParaRPr lang="tr-TR" sz="3100" dirty="0" smtClean="0">
              <a:solidFill>
                <a:srgbClr val="002060"/>
              </a:solidFill>
            </a:endParaRPr>
          </a:p>
          <a:p>
            <a:pPr algn="just"/>
            <a:r>
              <a:rPr lang="tr-TR" sz="3100" b="1" dirty="0" smtClean="0">
                <a:solidFill>
                  <a:schemeClr val="accent2">
                    <a:lumMod val="50000"/>
                  </a:schemeClr>
                </a:solidFill>
                <a:latin typeface="Times New Roman" panose="02020603050405020304" pitchFamily="18" charset="0"/>
                <a:cs typeface="Times New Roman" panose="02020603050405020304" pitchFamily="18" charset="0"/>
              </a:rPr>
              <a:t>Gideceğim Üniversiteyi kendim seçebilir miyim?</a:t>
            </a:r>
          </a:p>
          <a:p>
            <a:pPr algn="just">
              <a:buFont typeface="Wingdings" pitchFamily="2" charset="2"/>
              <a:buChar char="Ø"/>
            </a:pPr>
            <a:endParaRPr lang="tr-TR" sz="3100" dirty="0">
              <a:solidFill>
                <a:srgbClr val="002060"/>
              </a:solidFill>
              <a:latin typeface="Times New Roman" panose="02020603050405020304" pitchFamily="18" charset="0"/>
              <a:cs typeface="Times New Roman" panose="02020603050405020304" pitchFamily="18" charset="0"/>
            </a:endParaRPr>
          </a:p>
          <a:p>
            <a:pPr algn="just">
              <a:buFont typeface="Wingdings" pitchFamily="2" charset="2"/>
              <a:buChar char="Ø"/>
            </a:pPr>
            <a:r>
              <a:rPr lang="tr-TR" sz="3100" dirty="0" err="1" smtClean="0">
                <a:solidFill>
                  <a:srgbClr val="002060"/>
                </a:solidFill>
                <a:latin typeface="Times New Roman" panose="02020603050405020304" pitchFamily="18" charset="0"/>
                <a:cs typeface="Times New Roman" panose="02020603050405020304" pitchFamily="18" charset="0"/>
              </a:rPr>
              <a:t>Erasmus</a:t>
            </a:r>
            <a:r>
              <a:rPr lang="tr-TR" sz="3100" dirty="0" smtClean="0">
                <a:solidFill>
                  <a:srgbClr val="002060"/>
                </a:solidFill>
                <a:latin typeface="Times New Roman" panose="02020603050405020304" pitchFamily="18" charset="0"/>
                <a:cs typeface="Times New Roman" panose="02020603050405020304" pitchFamily="18" charset="0"/>
              </a:rPr>
              <a:t> </a:t>
            </a:r>
            <a:r>
              <a:rPr lang="tr-TR" sz="3100" dirty="0">
                <a:solidFill>
                  <a:srgbClr val="002060"/>
                </a:solidFill>
                <a:latin typeface="Times New Roman" panose="02020603050405020304" pitchFamily="18" charset="0"/>
                <a:cs typeface="Times New Roman" panose="02020603050405020304" pitchFamily="18" charset="0"/>
              </a:rPr>
              <a:t>değişiminin yapılabilmesi için, iki üniversite arasında bir ikili anlaşma bulunması gerekir. </a:t>
            </a:r>
          </a:p>
          <a:p>
            <a:pPr algn="just">
              <a:buFont typeface="Wingdings" pitchFamily="2" charset="2"/>
              <a:buChar char="Ø"/>
            </a:pPr>
            <a:endParaRPr lang="tr-TR" sz="3100" dirty="0" smtClean="0">
              <a:solidFill>
                <a:srgbClr val="002060"/>
              </a:solidFill>
              <a:latin typeface="Times New Roman" panose="02020603050405020304" pitchFamily="18" charset="0"/>
              <a:cs typeface="Times New Roman" panose="02020603050405020304" pitchFamily="18" charset="0"/>
            </a:endParaRPr>
          </a:p>
          <a:p>
            <a:pPr algn="just">
              <a:buFont typeface="Wingdings" pitchFamily="2" charset="2"/>
              <a:buChar char="Ø"/>
            </a:pPr>
            <a:r>
              <a:rPr lang="tr-TR" sz="3100" dirty="0" smtClean="0">
                <a:solidFill>
                  <a:srgbClr val="002060"/>
                </a:solidFill>
                <a:latin typeface="Times New Roman" panose="02020603050405020304" pitchFamily="18" charset="0"/>
                <a:cs typeface="Times New Roman" panose="02020603050405020304" pitchFamily="18" charset="0"/>
              </a:rPr>
              <a:t>Anlaşmalar </a:t>
            </a:r>
            <a:r>
              <a:rPr lang="tr-TR" sz="3100" dirty="0">
                <a:solidFill>
                  <a:srgbClr val="002060"/>
                </a:solidFill>
                <a:latin typeface="Times New Roman" panose="02020603050405020304" pitchFamily="18" charset="0"/>
                <a:cs typeface="Times New Roman" panose="02020603050405020304" pitchFamily="18" charset="0"/>
              </a:rPr>
              <a:t>fakülte/bölüm bazında yapılır, her fakültenin anlaşması kendi öğrencileri için geçerlidir. </a:t>
            </a:r>
          </a:p>
          <a:p>
            <a:pPr algn="just">
              <a:buFont typeface="Wingdings" pitchFamily="2" charset="2"/>
              <a:buChar char="Ø"/>
            </a:pPr>
            <a:endParaRPr lang="tr-TR" sz="3100" dirty="0" smtClean="0">
              <a:solidFill>
                <a:srgbClr val="002060"/>
              </a:solidFill>
              <a:latin typeface="Times New Roman" panose="02020603050405020304" pitchFamily="18" charset="0"/>
              <a:cs typeface="Times New Roman" panose="02020603050405020304" pitchFamily="18" charset="0"/>
            </a:endParaRPr>
          </a:p>
          <a:p>
            <a:pPr algn="just">
              <a:buFont typeface="Wingdings" pitchFamily="2" charset="2"/>
              <a:buChar char="Ø"/>
            </a:pPr>
            <a:r>
              <a:rPr lang="tr-TR" sz="3100" dirty="0" smtClean="0">
                <a:solidFill>
                  <a:srgbClr val="FF0000"/>
                </a:solidFill>
                <a:latin typeface="Times New Roman" panose="02020603050405020304" pitchFamily="18" charset="0"/>
                <a:cs typeface="Times New Roman" panose="02020603050405020304" pitchFamily="18" charset="0"/>
              </a:rPr>
              <a:t>Öğrencilerin </a:t>
            </a:r>
            <a:r>
              <a:rPr lang="tr-TR" sz="3100" dirty="0">
                <a:solidFill>
                  <a:srgbClr val="FF0000"/>
                </a:solidFill>
                <a:latin typeface="Times New Roman" panose="02020603050405020304" pitchFamily="18" charset="0"/>
                <a:cs typeface="Times New Roman" panose="02020603050405020304" pitchFamily="18" charset="0"/>
              </a:rPr>
              <a:t>bir yarıyıl için 30, iki yarıyıl için ise 60 </a:t>
            </a:r>
            <a:r>
              <a:rPr lang="tr-TR" sz="3100" dirty="0" err="1">
                <a:solidFill>
                  <a:srgbClr val="FF0000"/>
                </a:solidFill>
                <a:latin typeface="Times New Roman" panose="02020603050405020304" pitchFamily="18" charset="0"/>
                <a:cs typeface="Times New Roman" panose="02020603050405020304" pitchFamily="18" charset="0"/>
              </a:rPr>
              <a:t>ECTS’lik</a:t>
            </a:r>
            <a:r>
              <a:rPr lang="tr-TR" sz="3100" dirty="0">
                <a:solidFill>
                  <a:srgbClr val="FF0000"/>
                </a:solidFill>
                <a:latin typeface="Times New Roman" panose="02020603050405020304" pitchFamily="18" charset="0"/>
                <a:cs typeface="Times New Roman" panose="02020603050405020304" pitchFamily="18" charset="0"/>
              </a:rPr>
              <a:t> ders yüküne sahip olmaları ve misafir olacakları kurumda da bu kredi sayılarına denk gelen bir programı takip etmeleri istenmektedir. Bu nedenle mezun durumunda olan öğrenciler öğrenim hareketliliğinden yararlanamazlar.</a:t>
            </a:r>
          </a:p>
          <a:p>
            <a:pPr algn="just">
              <a:buSzTx/>
              <a:buFont typeface="Wingdings" pitchFamily="2" charset="2"/>
              <a:buChar char="Ø"/>
            </a:pPr>
            <a:endParaRPr lang="tr-TR" sz="2400" dirty="0">
              <a:latin typeface="+mj-lt"/>
            </a:endParaRPr>
          </a:p>
        </p:txBody>
      </p:sp>
    </p:spTree>
    <p:extLst>
      <p:ext uri="{BB962C8B-B14F-4D97-AF65-F5344CB8AC3E}">
        <p14:creationId xmlns:p14="http://schemas.microsoft.com/office/powerpoint/2010/main" val="1679634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5339" y="143981"/>
            <a:ext cx="10900753" cy="1320800"/>
          </a:xfrm>
        </p:spPr>
        <p:txBody>
          <a:bodyPr>
            <a:normAutofit/>
          </a:bodyPr>
          <a:lstStyle/>
          <a:p>
            <a:r>
              <a:rPr lang="tr-TR" sz="2800" b="1" dirty="0" smtClean="0">
                <a:solidFill>
                  <a:schemeClr val="accent2">
                    <a:lumMod val="50000"/>
                  </a:schemeClr>
                </a:solidFill>
                <a:latin typeface="Times New Roman" panose="02020603050405020304" pitchFamily="18" charset="0"/>
                <a:cs typeface="Times New Roman" panose="02020603050405020304" pitchFamily="18" charset="0"/>
              </a:rPr>
              <a:t>Üniversitemiz Bölümler Bazında </a:t>
            </a:r>
            <a:r>
              <a:rPr lang="tr-TR" sz="2800" b="1" dirty="0" err="1" smtClean="0">
                <a:solidFill>
                  <a:schemeClr val="accent2">
                    <a:lumMod val="50000"/>
                  </a:schemeClr>
                </a:solidFill>
                <a:latin typeface="Times New Roman" panose="02020603050405020304" pitchFamily="18" charset="0"/>
                <a:cs typeface="Times New Roman" panose="02020603050405020304" pitchFamily="18" charset="0"/>
              </a:rPr>
              <a:t>Erasmus</a:t>
            </a:r>
            <a:r>
              <a:rPr lang="tr-TR" sz="2800" b="1" dirty="0" smtClean="0">
                <a:solidFill>
                  <a:schemeClr val="accent2">
                    <a:lumMod val="50000"/>
                  </a:schemeClr>
                </a:solidFill>
                <a:latin typeface="Times New Roman" panose="02020603050405020304" pitchFamily="18" charset="0"/>
                <a:cs typeface="Times New Roman" panose="02020603050405020304" pitchFamily="18" charset="0"/>
              </a:rPr>
              <a:t>+ İkili Anlaşmalara </a:t>
            </a:r>
            <a:br>
              <a:rPr lang="tr-TR" sz="2800" b="1" dirty="0" smtClean="0">
                <a:solidFill>
                  <a:schemeClr val="accent2">
                    <a:lumMod val="50000"/>
                  </a:schemeClr>
                </a:solidFill>
                <a:latin typeface="Times New Roman" panose="02020603050405020304" pitchFamily="18" charset="0"/>
                <a:cs typeface="Times New Roman" panose="02020603050405020304" pitchFamily="18" charset="0"/>
              </a:rPr>
            </a:br>
            <a:r>
              <a:rPr lang="tr-TR" sz="2800" b="1" dirty="0" smtClean="0">
                <a:solidFill>
                  <a:schemeClr val="accent2">
                    <a:lumMod val="50000"/>
                  </a:schemeClr>
                </a:solidFill>
                <a:latin typeface="Times New Roman" panose="02020603050405020304" pitchFamily="18" charset="0"/>
                <a:cs typeface="Times New Roman" panose="02020603050405020304" pitchFamily="18" charset="0"/>
              </a:rPr>
              <a:t>nereden ulaşabilirim?</a:t>
            </a:r>
            <a:endParaRPr lang="tr-TR" sz="2800"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296333" y="1255227"/>
            <a:ext cx="10390954" cy="3880773"/>
          </a:xfrm>
        </p:spPr>
        <p:txBody>
          <a:bodyPr>
            <a:normAutofit/>
          </a:bodyPr>
          <a:lstStyle/>
          <a:p>
            <a:r>
              <a:rPr lang="tr-TR" sz="1900" dirty="0" smtClean="0">
                <a:solidFill>
                  <a:schemeClr val="accent2">
                    <a:lumMod val="50000"/>
                  </a:schemeClr>
                </a:solidFill>
                <a:latin typeface="Times New Roman" panose="02020603050405020304" pitchFamily="18" charset="0"/>
                <a:cs typeface="Times New Roman" panose="02020603050405020304" pitchFamily="18" charset="0"/>
              </a:rPr>
              <a:t>ETÜ Dış İlişkiler Web Sitesinde </a:t>
            </a:r>
            <a:r>
              <a:rPr lang="tr-TR" sz="1900" dirty="0" err="1" smtClean="0">
                <a:solidFill>
                  <a:schemeClr val="accent2">
                    <a:lumMod val="50000"/>
                  </a:schemeClr>
                </a:solidFill>
                <a:latin typeface="Times New Roman" panose="02020603050405020304" pitchFamily="18" charset="0"/>
                <a:cs typeface="Times New Roman" panose="02020603050405020304" pitchFamily="18" charset="0"/>
              </a:rPr>
              <a:t>Erasmus</a:t>
            </a:r>
            <a:r>
              <a:rPr lang="tr-TR" sz="1900" dirty="0" smtClean="0">
                <a:solidFill>
                  <a:schemeClr val="accent2">
                    <a:lumMod val="50000"/>
                  </a:schemeClr>
                </a:solidFill>
                <a:latin typeface="Times New Roman" panose="02020603050405020304" pitchFamily="18" charset="0"/>
                <a:cs typeface="Times New Roman" panose="02020603050405020304" pitchFamily="18" charset="0"/>
              </a:rPr>
              <a:t>+ Hakkında Menüsünde yer alan </a:t>
            </a:r>
            <a:r>
              <a:rPr lang="tr-TR" sz="1900" u="sng" dirty="0" err="1" smtClean="0">
                <a:solidFill>
                  <a:srgbClr val="FF0000"/>
                </a:solidFill>
                <a:latin typeface="Times New Roman" panose="02020603050405020304" pitchFamily="18" charset="0"/>
                <a:cs typeface="Times New Roman" panose="02020603050405020304" pitchFamily="18" charset="0"/>
              </a:rPr>
              <a:t>Erasmus</a:t>
            </a:r>
            <a:r>
              <a:rPr lang="tr-TR" sz="1900" u="sng" dirty="0" smtClean="0">
                <a:solidFill>
                  <a:srgbClr val="FF0000"/>
                </a:solidFill>
                <a:latin typeface="Times New Roman" panose="02020603050405020304" pitchFamily="18" charset="0"/>
                <a:cs typeface="Times New Roman" panose="02020603050405020304" pitchFamily="18" charset="0"/>
              </a:rPr>
              <a:t>+ İkili Anlaşmalar</a:t>
            </a:r>
            <a:r>
              <a:rPr lang="tr-TR" sz="1900" u="sng"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sz="1900" dirty="0" smtClean="0">
                <a:solidFill>
                  <a:schemeClr val="accent2">
                    <a:lumMod val="50000"/>
                  </a:schemeClr>
                </a:solidFill>
                <a:latin typeface="Times New Roman" panose="02020603050405020304" pitchFamily="18" charset="0"/>
                <a:cs typeface="Times New Roman" panose="02020603050405020304" pitchFamily="18" charset="0"/>
              </a:rPr>
              <a:t>sekmesine tıkladığınızda bölümünüzün anlaşması bulunan kurumları öğrenebilirsiniz.</a:t>
            </a:r>
            <a:endParaRPr lang="tr-TR" sz="1900"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333" y="2431538"/>
            <a:ext cx="10297644" cy="381570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225426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82246" y="828237"/>
            <a:ext cx="8796098" cy="461665"/>
          </a:xfrm>
          <a:prstGeom prst="rect">
            <a:avLst/>
          </a:prstGeom>
        </p:spPr>
        <p:txBody>
          <a:bodyPr wrap="square">
            <a:spAutoFit/>
          </a:bodyPr>
          <a:lstStyle/>
          <a:p>
            <a:r>
              <a:rPr lang="tr-TR" sz="2400" b="1" dirty="0" smtClean="0">
                <a:solidFill>
                  <a:schemeClr val="accent2">
                    <a:lumMod val="50000"/>
                  </a:schemeClr>
                </a:solidFill>
                <a:latin typeface="Times New Roman" panose="02020603050405020304" pitchFamily="18" charset="0"/>
                <a:ea typeface="+mj-ea"/>
                <a:cs typeface="Times New Roman" panose="02020603050405020304" pitchFamily="18" charset="0"/>
              </a:rPr>
              <a:t>SINAV SONRASI DEĞERLENDİRME NASIL YAPILIR?</a:t>
            </a:r>
            <a:endParaRPr lang="tr-TR" sz="2400" b="1" dirty="0">
              <a:solidFill>
                <a:schemeClr val="accent2">
                  <a:lumMod val="50000"/>
                </a:schemeClr>
              </a:solidFill>
              <a:latin typeface="Times New Roman" panose="02020603050405020304" pitchFamily="18" charset="0"/>
              <a:ea typeface="+mj-ea"/>
              <a:cs typeface="Times New Roman" panose="02020603050405020304" pitchFamily="18" charset="0"/>
            </a:endParaRPr>
          </a:p>
        </p:txBody>
      </p:sp>
      <p:sp>
        <p:nvSpPr>
          <p:cNvPr id="5" name="Rectangle 3"/>
          <p:cNvSpPr txBox="1">
            <a:spLocks noChangeArrowheads="1"/>
          </p:cNvSpPr>
          <p:nvPr/>
        </p:nvSpPr>
        <p:spPr>
          <a:xfrm>
            <a:off x="352822" y="2080156"/>
            <a:ext cx="9227048" cy="48958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lvl="1" algn="just">
              <a:buClr>
                <a:schemeClr val="accent5">
                  <a:lumMod val="75000"/>
                </a:schemeClr>
              </a:buClr>
              <a:buSzPct val="89000"/>
              <a:buFont typeface="Wingdings" pitchFamily="2" charset="2"/>
              <a:buChar char="Ø"/>
            </a:pPr>
            <a:r>
              <a:rPr lang="tr-TR" sz="2200" dirty="0" err="1" smtClean="0">
                <a:solidFill>
                  <a:srgbClr val="002060"/>
                </a:solidFill>
                <a:latin typeface="Times New Roman" panose="02020603050405020304" pitchFamily="18" charset="0"/>
                <a:cs typeface="Times New Roman" panose="02020603050405020304" pitchFamily="18" charset="0"/>
              </a:rPr>
              <a:t>Erasmus</a:t>
            </a:r>
            <a:r>
              <a:rPr lang="tr-TR" sz="2200" dirty="0" smtClean="0">
                <a:solidFill>
                  <a:srgbClr val="002060"/>
                </a:solidFill>
                <a:latin typeface="Times New Roman" panose="02020603050405020304" pitchFamily="18" charset="0"/>
                <a:cs typeface="Times New Roman" panose="02020603050405020304" pitchFamily="18" charset="0"/>
              </a:rPr>
              <a:t> Koordinatörlüğü güncel </a:t>
            </a:r>
            <a:r>
              <a:rPr lang="tr-TR" sz="2200" dirty="0" err="1">
                <a:solidFill>
                  <a:srgbClr val="FF0000"/>
                </a:solidFill>
                <a:latin typeface="Times New Roman" panose="02020603050405020304" pitchFamily="18" charset="0"/>
                <a:cs typeface="Times New Roman" panose="02020603050405020304" pitchFamily="18" charset="0"/>
              </a:rPr>
              <a:t>AGNO’nun</a:t>
            </a:r>
            <a:r>
              <a:rPr lang="tr-TR" sz="2200" dirty="0">
                <a:solidFill>
                  <a:srgbClr val="FF0000"/>
                </a:solidFill>
                <a:latin typeface="Times New Roman" panose="02020603050405020304" pitchFamily="18" charset="0"/>
                <a:cs typeface="Times New Roman" panose="02020603050405020304" pitchFamily="18" charset="0"/>
              </a:rPr>
              <a:t> %50</a:t>
            </a:r>
            <a:r>
              <a:rPr lang="tr-TR" sz="2200" dirty="0">
                <a:solidFill>
                  <a:srgbClr val="002060"/>
                </a:solidFill>
                <a:latin typeface="Times New Roman" panose="02020603050405020304" pitchFamily="18" charset="0"/>
                <a:cs typeface="Times New Roman" panose="02020603050405020304" pitchFamily="18" charset="0"/>
              </a:rPr>
              <a:t>’sini ve </a:t>
            </a:r>
            <a:r>
              <a:rPr lang="tr-TR" sz="2200" dirty="0">
                <a:solidFill>
                  <a:srgbClr val="FF0000"/>
                </a:solidFill>
                <a:latin typeface="Times New Roman" panose="02020603050405020304" pitchFamily="18" charset="0"/>
                <a:cs typeface="Times New Roman" panose="02020603050405020304" pitchFamily="18" charset="0"/>
              </a:rPr>
              <a:t>Yabancı </a:t>
            </a:r>
            <a:r>
              <a:rPr lang="tr-TR" sz="2200" dirty="0" smtClean="0">
                <a:solidFill>
                  <a:srgbClr val="FF0000"/>
                </a:solidFill>
                <a:latin typeface="Times New Roman" panose="02020603050405020304" pitchFamily="18" charset="0"/>
                <a:cs typeface="Times New Roman" panose="02020603050405020304" pitchFamily="18" charset="0"/>
              </a:rPr>
              <a:t>Dil </a:t>
            </a:r>
            <a:r>
              <a:rPr lang="tr-TR" sz="2200" dirty="0">
                <a:solidFill>
                  <a:srgbClr val="FF0000"/>
                </a:solidFill>
                <a:latin typeface="Times New Roman" panose="02020603050405020304" pitchFamily="18" charset="0"/>
                <a:cs typeface="Times New Roman" panose="02020603050405020304" pitchFamily="18" charset="0"/>
              </a:rPr>
              <a:t>S</a:t>
            </a:r>
            <a:r>
              <a:rPr lang="tr-TR" sz="2200" dirty="0" smtClean="0">
                <a:solidFill>
                  <a:srgbClr val="FF0000"/>
                </a:solidFill>
                <a:latin typeface="Times New Roman" panose="02020603050405020304" pitchFamily="18" charset="0"/>
                <a:cs typeface="Times New Roman" panose="02020603050405020304" pitchFamily="18" charset="0"/>
              </a:rPr>
              <a:t>ınav </a:t>
            </a:r>
            <a:r>
              <a:rPr lang="tr-TR" sz="2200" dirty="0">
                <a:solidFill>
                  <a:srgbClr val="FF0000"/>
                </a:solidFill>
                <a:latin typeface="Times New Roman" panose="02020603050405020304" pitchFamily="18" charset="0"/>
                <a:cs typeface="Times New Roman" panose="02020603050405020304" pitchFamily="18" charset="0"/>
              </a:rPr>
              <a:t>sonucunun %50</a:t>
            </a:r>
            <a:r>
              <a:rPr lang="tr-TR" sz="2200" dirty="0">
                <a:solidFill>
                  <a:srgbClr val="002060"/>
                </a:solidFill>
                <a:latin typeface="Times New Roman" panose="02020603050405020304" pitchFamily="18" charset="0"/>
                <a:cs typeface="Times New Roman" panose="02020603050405020304" pitchFamily="18" charset="0"/>
              </a:rPr>
              <a:t>’sini alarak bir başarı listesi yayınlar. </a:t>
            </a:r>
          </a:p>
          <a:p>
            <a:pPr lvl="1" algn="just">
              <a:buClr>
                <a:schemeClr val="accent5">
                  <a:lumMod val="75000"/>
                </a:schemeClr>
              </a:buClr>
              <a:buSzPct val="89000"/>
              <a:buFont typeface="Wingdings" pitchFamily="2" charset="2"/>
              <a:buChar char="Ø"/>
            </a:pPr>
            <a:r>
              <a:rPr lang="tr-TR" sz="2200" dirty="0">
                <a:solidFill>
                  <a:srgbClr val="002060"/>
                </a:solidFill>
                <a:latin typeface="Times New Roman" panose="02020603050405020304" pitchFamily="18" charset="0"/>
                <a:cs typeface="Times New Roman" panose="02020603050405020304" pitchFamily="18" charset="0"/>
              </a:rPr>
              <a:t>Öğrenim hareketliliği için başvuruda </a:t>
            </a:r>
            <a:r>
              <a:rPr lang="tr-TR" sz="2200" dirty="0" smtClean="0">
                <a:solidFill>
                  <a:srgbClr val="002060"/>
                </a:solidFill>
                <a:latin typeface="Times New Roman" panose="02020603050405020304" pitchFamily="18" charset="0"/>
                <a:cs typeface="Times New Roman" panose="02020603050405020304" pitchFamily="18" charset="0"/>
              </a:rPr>
              <a:t>bulunan aday öğrenciler Bölüm Koordinatörlerinin danışmanlığında eldeki mevcut anlaşmalı </a:t>
            </a:r>
            <a:r>
              <a:rPr lang="tr-TR" sz="2200" dirty="0">
                <a:solidFill>
                  <a:srgbClr val="002060"/>
                </a:solidFill>
                <a:latin typeface="Times New Roman" panose="02020603050405020304" pitchFamily="18" charset="0"/>
                <a:cs typeface="Times New Roman" panose="02020603050405020304" pitchFamily="18" charset="0"/>
              </a:rPr>
              <a:t>üniversitelere başarı sırasına göre </a:t>
            </a:r>
            <a:r>
              <a:rPr lang="tr-TR" sz="2200" dirty="0" smtClean="0">
                <a:solidFill>
                  <a:srgbClr val="002060"/>
                </a:solidFill>
                <a:latin typeface="Times New Roman" panose="02020603050405020304" pitchFamily="18" charset="0"/>
                <a:cs typeface="Times New Roman" panose="02020603050405020304" pitchFamily="18" charset="0"/>
              </a:rPr>
              <a:t>atanır.</a:t>
            </a:r>
            <a:endParaRPr lang="tr-TR" sz="2200" dirty="0">
              <a:solidFill>
                <a:srgbClr val="002060"/>
              </a:solidFill>
              <a:latin typeface="Times New Roman" panose="02020603050405020304" pitchFamily="18" charset="0"/>
              <a:cs typeface="Times New Roman" panose="02020603050405020304" pitchFamily="18" charset="0"/>
            </a:endParaRPr>
          </a:p>
          <a:p>
            <a:pPr lvl="1" algn="just">
              <a:buClr>
                <a:schemeClr val="accent5">
                  <a:lumMod val="75000"/>
                </a:schemeClr>
              </a:buClr>
              <a:buSzPct val="89000"/>
              <a:buFont typeface="Wingdings" pitchFamily="2" charset="2"/>
              <a:buChar char="Ø"/>
            </a:pPr>
            <a:r>
              <a:rPr lang="tr-TR" sz="2200" dirty="0">
                <a:solidFill>
                  <a:srgbClr val="002060"/>
                </a:solidFill>
                <a:latin typeface="Times New Roman" panose="02020603050405020304" pitchFamily="18" charset="0"/>
                <a:cs typeface="Times New Roman" panose="02020603050405020304" pitchFamily="18" charset="0"/>
              </a:rPr>
              <a:t>Staj hareketliliği için başvuruda bulunan adaylar ise </a:t>
            </a:r>
            <a:r>
              <a:rPr lang="tr-TR" sz="2200" dirty="0" err="1" smtClean="0">
                <a:solidFill>
                  <a:srgbClr val="002060"/>
                </a:solidFill>
                <a:latin typeface="Times New Roman" panose="02020603050405020304" pitchFamily="18" charset="0"/>
                <a:cs typeface="Times New Roman" panose="02020603050405020304" pitchFamily="18" charset="0"/>
              </a:rPr>
              <a:t>Erasmus</a:t>
            </a:r>
            <a:r>
              <a:rPr lang="tr-TR" sz="2200" dirty="0" smtClean="0">
                <a:solidFill>
                  <a:srgbClr val="002060"/>
                </a:solidFill>
                <a:latin typeface="Times New Roman" panose="02020603050405020304" pitchFamily="18" charset="0"/>
                <a:cs typeface="Times New Roman" panose="02020603050405020304" pitchFamily="18" charset="0"/>
              </a:rPr>
              <a:t> Ofisine </a:t>
            </a:r>
            <a:r>
              <a:rPr lang="tr-TR" sz="2200" dirty="0">
                <a:solidFill>
                  <a:srgbClr val="002060"/>
                </a:solidFill>
                <a:latin typeface="Times New Roman" panose="02020603050405020304" pitchFamily="18" charset="0"/>
                <a:cs typeface="Times New Roman" panose="02020603050405020304" pitchFamily="18" charset="0"/>
              </a:rPr>
              <a:t>teslim etmiş </a:t>
            </a:r>
            <a:r>
              <a:rPr lang="tr-TR" sz="2200" dirty="0" smtClean="0">
                <a:solidFill>
                  <a:srgbClr val="002060"/>
                </a:solidFill>
                <a:latin typeface="Times New Roman" panose="02020603050405020304" pitchFamily="18" charset="0"/>
                <a:cs typeface="Times New Roman" panose="02020603050405020304" pitchFamily="18" charset="0"/>
              </a:rPr>
              <a:t>oldukları ya da teslim edecekleri </a:t>
            </a:r>
            <a:r>
              <a:rPr lang="tr-TR" sz="2200" dirty="0">
                <a:solidFill>
                  <a:srgbClr val="002060"/>
                </a:solidFill>
                <a:latin typeface="Times New Roman" panose="02020603050405020304" pitchFamily="18" charset="0"/>
                <a:cs typeface="Times New Roman" panose="02020603050405020304" pitchFamily="18" charset="0"/>
              </a:rPr>
              <a:t>kabul mektuplarına göre yerleştirilirler. </a:t>
            </a:r>
          </a:p>
        </p:txBody>
      </p:sp>
    </p:spTree>
    <p:extLst>
      <p:ext uri="{BB962C8B-B14F-4D97-AF65-F5344CB8AC3E}">
        <p14:creationId xmlns:p14="http://schemas.microsoft.com/office/powerpoint/2010/main" val="32220712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340" y="687977"/>
            <a:ext cx="8596668" cy="1320800"/>
          </a:xfrm>
        </p:spPr>
        <p:txBody>
          <a:bodyPr/>
          <a:lstStyle/>
          <a:p>
            <a:r>
              <a:rPr lang="tr-TR" altLang="en-US" b="1" dirty="0">
                <a:solidFill>
                  <a:schemeClr val="accent2">
                    <a:lumMod val="50000"/>
                  </a:schemeClr>
                </a:solidFill>
                <a:latin typeface="Times New Roman" panose="02020603050405020304" pitchFamily="18" charset="0"/>
                <a:cs typeface="Times New Roman" panose="02020603050405020304" pitchFamily="18" charset="0"/>
              </a:rPr>
              <a:t>Maddi destek alacak mıyım?</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3" y="1567543"/>
            <a:ext cx="9180099" cy="4473820"/>
          </a:xfrm>
        </p:spPr>
        <p:txBody>
          <a:bodyPr/>
          <a:lstStyle/>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Ulusal Ajans aracılığıyla Avrupa Komisyonu’ndan alınan </a:t>
            </a:r>
            <a:r>
              <a:rPr lang="tr-TR" altLang="en-US" sz="2000" dirty="0" err="1">
                <a:solidFill>
                  <a:schemeClr val="accent2">
                    <a:lumMod val="50000"/>
                  </a:schemeClr>
                </a:solidFill>
                <a:latin typeface="Times New Roman" panose="02020603050405020304" pitchFamily="18" charset="0"/>
                <a:cs typeface="Times New Roman" panose="02020603050405020304" pitchFamily="18" charset="0"/>
              </a:rPr>
              <a:t>Erasmus</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 hibesi her yıl üniversiteler arasında kontenjana göre paylaştırılır.  </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2025 sözleşme dönemi için (KA131 Projesi*) güncellenen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h</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ibe miktarları ayda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ortalama </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450-600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 arasında değişiklik </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göstermektedir. 3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Grup Program Ülkesi vardır</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Aylık hibe desteğine ilaveten 2024 sözleşme dönemi itibariyle öğrencilere de seyahat desteği ödemesi yapılmaya başlanmıştır. Seyahat desteği,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hareketliliğin başlangıç noktası ve faaliyetin </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gerçekleşeceği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yer arasındaki km değeri tespit </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edilerek (</a:t>
            </a:r>
            <a:r>
              <a:rPr lang="tr-TR" altLang="en-US" sz="2000" dirty="0" err="1" smtClean="0">
                <a:solidFill>
                  <a:schemeClr val="accent2">
                    <a:lumMod val="50000"/>
                  </a:schemeClr>
                </a:solidFill>
                <a:latin typeface="Times New Roman" panose="02020603050405020304" pitchFamily="18" charset="0"/>
                <a:cs typeface="Times New Roman" panose="02020603050405020304" pitchFamily="18" charset="0"/>
              </a:rPr>
              <a:t>Distance</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altLang="en-US" sz="2000" dirty="0" err="1" smtClean="0">
                <a:solidFill>
                  <a:schemeClr val="accent2">
                    <a:lumMod val="50000"/>
                  </a:schemeClr>
                </a:solidFill>
                <a:latin typeface="Times New Roman" panose="02020603050405020304" pitchFamily="18" charset="0"/>
                <a:cs typeface="Times New Roman" panose="02020603050405020304" pitchFamily="18" charset="0"/>
              </a:rPr>
              <a:t>Calculator</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-Mesafe Hesaplayıcı kullanılarak bulunur) AB komisyonu tarafından belirlenen ödeme aralığına göre hesaplanır ve öğrencinin hibe desteğine eklenir. </a:t>
            </a:r>
            <a:endParaRPr lang="tr-TR" altLang="en-US" sz="2000" dirty="0">
              <a:solidFill>
                <a:schemeClr val="accent2">
                  <a:lumMod val="50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altLang="en-US" sz="2000" dirty="0" err="1">
                <a:solidFill>
                  <a:srgbClr val="FF0000"/>
                </a:solidFill>
                <a:latin typeface="Times New Roman" panose="02020603050405020304" pitchFamily="18" charset="0"/>
                <a:cs typeface="Times New Roman" panose="02020603050405020304" pitchFamily="18" charset="0"/>
              </a:rPr>
              <a:t>Erasmus</a:t>
            </a:r>
            <a:r>
              <a:rPr lang="tr-TR" altLang="en-US" sz="2000" dirty="0">
                <a:solidFill>
                  <a:srgbClr val="FF0000"/>
                </a:solidFill>
                <a:latin typeface="Times New Roman" panose="02020603050405020304" pitchFamily="18" charset="0"/>
                <a:cs typeface="Times New Roman" panose="02020603050405020304" pitchFamily="18" charset="0"/>
              </a:rPr>
              <a:t> hibesinin, öğrencilerin tüm masraflarını karşılaması beklenmemelidir, yalnızca bir </a:t>
            </a:r>
            <a:r>
              <a:rPr lang="tr-TR" altLang="en-US" sz="2000" dirty="0" smtClean="0">
                <a:solidFill>
                  <a:srgbClr val="FF0000"/>
                </a:solidFill>
                <a:latin typeface="Times New Roman" panose="02020603050405020304" pitchFamily="18" charset="0"/>
                <a:cs typeface="Times New Roman" panose="02020603050405020304" pitchFamily="18" charset="0"/>
              </a:rPr>
              <a:t>faaliyet desteği </a:t>
            </a:r>
            <a:r>
              <a:rPr lang="tr-TR" altLang="en-US" sz="2000" dirty="0">
                <a:solidFill>
                  <a:srgbClr val="FF0000"/>
                </a:solidFill>
                <a:latin typeface="Times New Roman" panose="02020603050405020304" pitchFamily="18" charset="0"/>
                <a:cs typeface="Times New Roman" panose="02020603050405020304" pitchFamily="18" charset="0"/>
              </a:rPr>
              <a:t>olarak değerlendirilmelidir.  </a:t>
            </a:r>
          </a:p>
          <a:p>
            <a:endParaRPr lang="tr-TR" dirty="0"/>
          </a:p>
        </p:txBody>
      </p:sp>
    </p:spTree>
    <p:extLst>
      <p:ext uri="{BB962C8B-B14F-4D97-AF65-F5344CB8AC3E}">
        <p14:creationId xmlns:p14="http://schemas.microsoft.com/office/powerpoint/2010/main" val="41009267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Times New Roman" panose="02020603050405020304" pitchFamily="18" charset="0"/>
                <a:cs typeface="Times New Roman" panose="02020603050405020304" pitchFamily="18" charset="0"/>
              </a:rPr>
              <a:t>ÜLKELERE </a:t>
            </a:r>
            <a:r>
              <a:rPr lang="tr-TR" sz="2800" b="1" dirty="0">
                <a:solidFill>
                  <a:srgbClr val="002060"/>
                </a:solidFill>
                <a:latin typeface="Times New Roman" panose="02020603050405020304" pitchFamily="18" charset="0"/>
                <a:cs typeface="Times New Roman" panose="02020603050405020304" pitchFamily="18" charset="0"/>
              </a:rPr>
              <a:t>GÖRE HİBE </a:t>
            </a:r>
            <a:r>
              <a:rPr lang="tr-TR" sz="2800" b="1" dirty="0" smtClean="0">
                <a:solidFill>
                  <a:srgbClr val="002060"/>
                </a:solidFill>
                <a:latin typeface="Times New Roman" panose="02020603050405020304" pitchFamily="18" charset="0"/>
                <a:cs typeface="Times New Roman" panose="02020603050405020304" pitchFamily="18" charset="0"/>
              </a:rPr>
              <a:t>DAĞILIMI </a:t>
            </a:r>
            <a:br>
              <a:rPr lang="tr-TR" sz="2800" b="1" dirty="0" smtClean="0">
                <a:solidFill>
                  <a:srgbClr val="002060"/>
                </a:solidFill>
                <a:latin typeface="Times New Roman" panose="02020603050405020304" pitchFamily="18" charset="0"/>
                <a:cs typeface="Times New Roman" panose="02020603050405020304" pitchFamily="18" charset="0"/>
              </a:rPr>
            </a:br>
            <a:r>
              <a:rPr lang="tr-TR" sz="2800" b="1" dirty="0" smtClean="0">
                <a:solidFill>
                  <a:srgbClr val="002060"/>
                </a:solidFill>
                <a:latin typeface="Times New Roman" panose="02020603050405020304" pitchFamily="18" charset="0"/>
                <a:cs typeface="Times New Roman" panose="02020603050405020304" pitchFamily="18" charset="0"/>
              </a:rPr>
              <a:t>(</a:t>
            </a:r>
            <a:r>
              <a:rPr lang="tr-TR" sz="2400" b="1" dirty="0" smtClean="0">
                <a:solidFill>
                  <a:srgbClr val="002060"/>
                </a:solidFill>
                <a:latin typeface="Times New Roman" panose="02020603050405020304" pitchFamily="18" charset="0"/>
                <a:cs typeface="Times New Roman" panose="02020603050405020304" pitchFamily="18" charset="0"/>
              </a:rPr>
              <a:t>2025 KA131 Sözleşme Dönemi Hibe Miktarları)</a:t>
            </a:r>
            <a:endParaRPr lang="tr-TR" sz="24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6" name="Tablo 5"/>
          <p:cNvGraphicFramePr>
            <a:graphicFrameLocks noGrp="1"/>
          </p:cNvGraphicFramePr>
          <p:nvPr>
            <p:extLst>
              <p:ext uri="{D42A27DB-BD31-4B8C-83A1-F6EECF244321}">
                <p14:modId xmlns:p14="http://schemas.microsoft.com/office/powerpoint/2010/main" val="1407774539"/>
              </p:ext>
            </p:extLst>
          </p:nvPr>
        </p:nvGraphicFramePr>
        <p:xfrm>
          <a:off x="844080" y="1766839"/>
          <a:ext cx="8498325" cy="4101301"/>
        </p:xfrm>
        <a:graphic>
          <a:graphicData uri="http://schemas.openxmlformats.org/drawingml/2006/table">
            <a:tbl>
              <a:tblPr firstRow="1" bandRow="1">
                <a:tableStyleId>{5C22544A-7EE6-4342-B048-85BDC9FD1C3A}</a:tableStyleId>
              </a:tblPr>
              <a:tblGrid>
                <a:gridCol w="2068415">
                  <a:extLst>
                    <a:ext uri="{9D8B030D-6E8A-4147-A177-3AD203B41FA5}">
                      <a16:colId xmlns:a16="http://schemas.microsoft.com/office/drawing/2014/main" val="20000"/>
                    </a:ext>
                  </a:extLst>
                </a:gridCol>
                <a:gridCol w="3140188">
                  <a:extLst>
                    <a:ext uri="{9D8B030D-6E8A-4147-A177-3AD203B41FA5}">
                      <a16:colId xmlns:a16="http://schemas.microsoft.com/office/drawing/2014/main" val="20001"/>
                    </a:ext>
                  </a:extLst>
                </a:gridCol>
                <a:gridCol w="1644861">
                  <a:extLst>
                    <a:ext uri="{9D8B030D-6E8A-4147-A177-3AD203B41FA5}">
                      <a16:colId xmlns:a16="http://schemas.microsoft.com/office/drawing/2014/main" val="20002"/>
                    </a:ext>
                  </a:extLst>
                </a:gridCol>
                <a:gridCol w="1644861">
                  <a:extLst>
                    <a:ext uri="{9D8B030D-6E8A-4147-A177-3AD203B41FA5}">
                      <a16:colId xmlns:a16="http://schemas.microsoft.com/office/drawing/2014/main" val="20003"/>
                    </a:ext>
                  </a:extLst>
                </a:gridCol>
              </a:tblGrid>
              <a:tr h="976361">
                <a:tc>
                  <a:txBody>
                    <a:bodyPr/>
                    <a:lstStyle/>
                    <a:p>
                      <a:r>
                        <a:rPr lang="tr-TR" sz="1400" dirty="0" smtClean="0">
                          <a:latin typeface="Arial" panose="020B0604020202020204" pitchFamily="34" charset="0"/>
                          <a:cs typeface="Arial" panose="020B0604020202020204" pitchFamily="34" charset="0"/>
                        </a:rPr>
                        <a:t>Hayat pahalılığına göre ülke</a:t>
                      </a:r>
                      <a:r>
                        <a:rPr lang="tr-TR" sz="1400" baseline="0" dirty="0" smtClean="0">
                          <a:latin typeface="Arial" panose="020B0604020202020204" pitchFamily="34" charset="0"/>
                          <a:cs typeface="Arial" panose="020B0604020202020204" pitchFamily="34" charset="0"/>
                        </a:rPr>
                        <a:t> türleri</a:t>
                      </a:r>
                      <a:endParaRPr lang="tr-TR" sz="1400" dirty="0">
                        <a:latin typeface="Arial" panose="020B0604020202020204" pitchFamily="34" charset="0"/>
                        <a:cs typeface="Arial" panose="020B0604020202020204" pitchFamily="34" charset="0"/>
                      </a:endParaRPr>
                    </a:p>
                  </a:txBody>
                  <a:tcPr/>
                </a:tc>
                <a:tc>
                  <a:txBody>
                    <a:bodyPr/>
                    <a:lstStyle/>
                    <a:p>
                      <a:r>
                        <a:rPr lang="tr-TR" sz="1400" dirty="0" smtClean="0">
                          <a:latin typeface="Arial" panose="020B0604020202020204" pitchFamily="34" charset="0"/>
                          <a:cs typeface="Arial" panose="020B0604020202020204" pitchFamily="34" charset="0"/>
                        </a:rPr>
                        <a:t>Hareketlilikte misafir olunan ülkeler</a:t>
                      </a:r>
                      <a:endParaRPr lang="tr-TR" sz="1400" dirty="0">
                        <a:latin typeface="Arial" panose="020B0604020202020204" pitchFamily="34" charset="0"/>
                        <a:cs typeface="Arial" panose="020B0604020202020204" pitchFamily="34" charset="0"/>
                      </a:endParaRPr>
                    </a:p>
                  </a:txBody>
                  <a:tcPr/>
                </a:tc>
                <a:tc>
                  <a:txBody>
                    <a:bodyPr/>
                    <a:lstStyle/>
                    <a:p>
                      <a:r>
                        <a:rPr lang="tr-TR" sz="1400" dirty="0" smtClean="0">
                          <a:latin typeface="Arial" panose="020B0604020202020204" pitchFamily="34" charset="0"/>
                          <a:cs typeface="Arial" panose="020B0604020202020204" pitchFamily="34" charset="0"/>
                        </a:rPr>
                        <a:t>Aylık öğrenci Öğrenim hibesi (AVRO)</a:t>
                      </a:r>
                      <a:endParaRPr lang="tr-TR" sz="1400" dirty="0">
                        <a:latin typeface="Arial" panose="020B0604020202020204" pitchFamily="34" charset="0"/>
                        <a:cs typeface="Arial" panose="020B0604020202020204" pitchFamily="34" charset="0"/>
                      </a:endParaRPr>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latin typeface="Arial" panose="020B0604020202020204" pitchFamily="34" charset="0"/>
                          <a:cs typeface="Arial" panose="020B0604020202020204" pitchFamily="34" charset="0"/>
                        </a:rPr>
                        <a:t>Aylık öğrenci </a:t>
                      </a:r>
                      <a:br>
                        <a:rPr lang="tr-TR" sz="1400" dirty="0" smtClean="0">
                          <a:latin typeface="Arial" panose="020B0604020202020204" pitchFamily="34" charset="0"/>
                          <a:cs typeface="Arial" panose="020B0604020202020204" pitchFamily="34" charset="0"/>
                        </a:rPr>
                      </a:br>
                      <a:r>
                        <a:rPr lang="tr-TR" sz="1400" dirty="0" smtClean="0">
                          <a:latin typeface="Arial" panose="020B0604020202020204" pitchFamily="34" charset="0"/>
                          <a:cs typeface="Arial" panose="020B0604020202020204" pitchFamily="34" charset="0"/>
                        </a:rPr>
                        <a:t>Staj hibesi (AVRO)</a:t>
                      </a:r>
                    </a:p>
                    <a:p>
                      <a:endParaRPr lang="tr-TR" sz="1400" dirty="0">
                        <a:latin typeface="Arial" panose="020B0604020202020204" pitchFamily="34" charset="0"/>
                        <a:cs typeface="Arial" panose="020B0604020202020204" pitchFamily="34" charset="0"/>
                      </a:endParaRPr>
                    </a:p>
                  </a:txBody>
                  <a:tcPr>
                    <a:solidFill>
                      <a:schemeClr val="accent4">
                        <a:lumMod val="40000"/>
                        <a:lumOff val="60000"/>
                      </a:schemeClr>
                    </a:solidFill>
                  </a:tcPr>
                </a:tc>
                <a:extLst>
                  <a:ext uri="{0D108BD9-81ED-4DB2-BD59-A6C34878D82A}">
                    <a16:rowId xmlns:a16="http://schemas.microsoft.com/office/drawing/2014/main" val="10000"/>
                  </a:ext>
                </a:extLst>
              </a:tr>
              <a:tr h="171339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1. ve </a:t>
                      </a:r>
                      <a:r>
                        <a:rPr lang="tr-TR" sz="1200" b="1" kern="1200" dirty="0" smtClean="0">
                          <a:solidFill>
                            <a:schemeClr val="tx1"/>
                          </a:solidFill>
                          <a:latin typeface="Arial" panose="020B0604020202020204" pitchFamily="34" charset="0"/>
                          <a:ea typeface="+mn-ea"/>
                          <a:cs typeface="Arial" panose="020B0604020202020204" pitchFamily="34" charset="0"/>
                        </a:rPr>
                        <a:t>2 </a:t>
                      </a:r>
                      <a:r>
                        <a:rPr lang="tr-TR" sz="1200" b="1" kern="1200" dirty="0">
                          <a:solidFill>
                            <a:schemeClr val="tx1"/>
                          </a:solidFill>
                          <a:latin typeface="Arial" panose="020B0604020202020204" pitchFamily="34" charset="0"/>
                          <a:ea typeface="+mn-ea"/>
                          <a:cs typeface="Arial" panose="020B0604020202020204" pitchFamily="34" charset="0"/>
                        </a:rPr>
                        <a:t>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en-GB" sz="1200" b="1" kern="1200" dirty="0" err="1" smtClean="0">
                          <a:solidFill>
                            <a:schemeClr val="tx1"/>
                          </a:solidFill>
                          <a:latin typeface="Arial" panose="020B0604020202020204" pitchFamily="34" charset="0"/>
                          <a:ea typeface="+mn-ea"/>
                          <a:cs typeface="Arial" panose="020B0604020202020204" pitchFamily="34" charset="0"/>
                        </a:rPr>
                        <a:t>Almanya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Avusturya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Belçika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tr-TR" sz="1200" b="1" kern="1200" dirty="0" smtClean="0">
                          <a:solidFill>
                            <a:schemeClr val="tx1"/>
                          </a:solidFill>
                          <a:latin typeface="Arial" panose="020B0604020202020204" pitchFamily="34" charset="0"/>
                          <a:ea typeface="+mn-ea"/>
                          <a:cs typeface="Arial" panose="020B0604020202020204" pitchFamily="34" charset="0"/>
                        </a:rPr>
                        <a:t>Çek Cumhuriyeti, </a:t>
                      </a:r>
                      <a:r>
                        <a:rPr lang="en-GB" sz="1200" b="1" kern="1200" dirty="0" err="1" smtClean="0">
                          <a:solidFill>
                            <a:schemeClr val="tx1"/>
                          </a:solidFill>
                          <a:latin typeface="Arial" panose="020B0604020202020204" pitchFamily="34" charset="0"/>
                          <a:ea typeface="+mn-ea"/>
                          <a:cs typeface="Arial" panose="020B0604020202020204" pitchFamily="34" charset="0"/>
                        </a:rPr>
                        <a:t>Danimarka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tr-TR" sz="1200" b="1" kern="1200" dirty="0" smtClean="0">
                          <a:solidFill>
                            <a:schemeClr val="tx1"/>
                          </a:solidFill>
                          <a:latin typeface="Arial" panose="020B0604020202020204" pitchFamily="34" charset="0"/>
                          <a:ea typeface="+mn-ea"/>
                          <a:cs typeface="Arial" panose="020B0604020202020204" pitchFamily="34" charset="0"/>
                        </a:rPr>
                        <a:t>Estonya, </a:t>
                      </a:r>
                      <a:r>
                        <a:rPr lang="en-GB" sz="1200" b="1" kern="1200" dirty="0" err="1" smtClean="0">
                          <a:solidFill>
                            <a:schemeClr val="tx1"/>
                          </a:solidFill>
                          <a:latin typeface="Arial" panose="020B0604020202020204" pitchFamily="34" charset="0"/>
                          <a:ea typeface="+mn-ea"/>
                          <a:cs typeface="Arial" panose="020B0604020202020204" pitchFamily="34" charset="0"/>
                        </a:rPr>
                        <a:t>Finlandiya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Fransa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Güney</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Kıbrıs</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Hollanda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İrlanda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İspanya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İsveç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İtalya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İzlanda</a:t>
                      </a:r>
                      <a:r>
                        <a:rPr lang="en-GB" sz="1200" b="1" kern="1200" dirty="0" smtClean="0">
                          <a:solidFill>
                            <a:schemeClr val="tx1"/>
                          </a:solidFill>
                          <a:latin typeface="Arial" panose="020B0604020202020204" pitchFamily="34" charset="0"/>
                          <a:ea typeface="+mn-ea"/>
                          <a:cs typeface="Arial" panose="020B0604020202020204" pitchFamily="34" charset="0"/>
                        </a:rPr>
                        <a:t>,</a:t>
                      </a:r>
                      <a:r>
                        <a:rPr lang="tr-TR" sz="1200" b="1" kern="1200" dirty="0" smtClean="0">
                          <a:solidFill>
                            <a:schemeClr val="tx1"/>
                          </a:solidFill>
                          <a:latin typeface="Arial" panose="020B0604020202020204" pitchFamily="34" charset="0"/>
                          <a:ea typeface="+mn-ea"/>
                          <a:cs typeface="Arial" panose="020B0604020202020204" pitchFamily="34" charset="0"/>
                        </a:rPr>
                        <a:t> Letonya,</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Lihtenştayn</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Lüksemburg</a:t>
                      </a:r>
                      <a:r>
                        <a:rPr lang="en-GB" sz="1200" b="1" kern="1200" dirty="0" smtClean="0">
                          <a:solidFill>
                            <a:schemeClr val="tx1"/>
                          </a:solidFill>
                          <a:latin typeface="Arial" panose="020B0604020202020204" pitchFamily="34" charset="0"/>
                          <a:ea typeface="+mn-ea"/>
                          <a:cs typeface="Arial" panose="020B0604020202020204" pitchFamily="34" charset="0"/>
                        </a:rPr>
                        <a:t>, Malta, </a:t>
                      </a:r>
                      <a:r>
                        <a:rPr lang="en-GB" sz="1200" b="1" kern="1200" dirty="0" err="1" smtClean="0">
                          <a:solidFill>
                            <a:schemeClr val="tx1"/>
                          </a:solidFill>
                          <a:latin typeface="Arial" panose="020B0604020202020204" pitchFamily="34" charset="0"/>
                          <a:ea typeface="+mn-ea"/>
                          <a:cs typeface="Arial" panose="020B0604020202020204" pitchFamily="34" charset="0"/>
                        </a:rPr>
                        <a:t>Norveç</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en-GB" sz="1200" b="1" kern="1200" dirty="0" err="1" smtClean="0">
                          <a:solidFill>
                            <a:schemeClr val="tx1"/>
                          </a:solidFill>
                          <a:latin typeface="Arial" panose="020B0604020202020204" pitchFamily="34" charset="0"/>
                          <a:ea typeface="+mn-ea"/>
                          <a:cs typeface="Arial" panose="020B0604020202020204" pitchFamily="34" charset="0"/>
                        </a:rPr>
                        <a:t>Portekiz</a:t>
                      </a:r>
                      <a:r>
                        <a:rPr lang="en-GB" sz="1200" b="1" kern="1200" dirty="0" smtClean="0">
                          <a:solidFill>
                            <a:schemeClr val="tx1"/>
                          </a:solidFill>
                          <a:latin typeface="Arial" panose="020B0604020202020204" pitchFamily="34" charset="0"/>
                          <a:ea typeface="+mn-ea"/>
                          <a:cs typeface="Arial" panose="020B0604020202020204" pitchFamily="34" charset="0"/>
                        </a:rPr>
                        <a:t>, </a:t>
                      </a:r>
                      <a:r>
                        <a:rPr lang="tr-TR" sz="1200" b="1" kern="1200" dirty="0" smtClean="0">
                          <a:solidFill>
                            <a:schemeClr val="tx1"/>
                          </a:solidFill>
                          <a:latin typeface="Arial" panose="020B0604020202020204" pitchFamily="34" charset="0"/>
                          <a:ea typeface="+mn-ea"/>
                          <a:cs typeface="Arial" panose="020B0604020202020204" pitchFamily="34" charset="0"/>
                        </a:rPr>
                        <a:t>Slovakya, Slovenya, </a:t>
                      </a:r>
                      <a:r>
                        <a:rPr lang="en-GB" sz="1200" b="1" kern="1200" dirty="0" err="1" smtClean="0">
                          <a:solidFill>
                            <a:schemeClr val="tx1"/>
                          </a:solidFill>
                          <a:latin typeface="Arial" panose="020B0604020202020204" pitchFamily="34" charset="0"/>
                          <a:ea typeface="+mn-ea"/>
                          <a:cs typeface="Arial" panose="020B0604020202020204" pitchFamily="34" charset="0"/>
                        </a:rPr>
                        <a:t>Yunanistan</a:t>
                      </a:r>
                      <a:r>
                        <a:rPr lang="en-GB" sz="1200" b="1" kern="1200" dirty="0" smtClean="0">
                          <a:solidFill>
                            <a:schemeClr val="tx1"/>
                          </a:solidFill>
                          <a:latin typeface="Arial" panose="020B0604020202020204" pitchFamily="34" charset="0"/>
                          <a:ea typeface="+mn-ea"/>
                          <a:cs typeface="Arial" panose="020B0604020202020204" pitchFamily="34" charset="0"/>
                        </a:rPr>
                        <a:t> </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750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2"/>
                  </a:ext>
                </a:extLst>
              </a:tr>
              <a:tr h="141155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 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Bulgaristan,</a:t>
                      </a:r>
                      <a:r>
                        <a:rPr lang="tr-TR" sz="1200" b="1" kern="1200" baseline="0" dirty="0" smtClean="0">
                          <a:solidFill>
                            <a:schemeClr val="tx1"/>
                          </a:solidFill>
                          <a:latin typeface="Arial" panose="020B0604020202020204" pitchFamily="34" charset="0"/>
                          <a:ea typeface="+mn-ea"/>
                          <a:cs typeface="Arial" panose="020B0604020202020204" pitchFamily="34" charset="0"/>
                        </a:rPr>
                        <a:t> </a:t>
                      </a:r>
                      <a:r>
                        <a:rPr lang="tr-TR" sz="1200" b="1" kern="1200" dirty="0" smtClean="0">
                          <a:solidFill>
                            <a:schemeClr val="tx1"/>
                          </a:solidFill>
                          <a:latin typeface="Arial" panose="020B0604020202020204" pitchFamily="34" charset="0"/>
                          <a:ea typeface="+mn-ea"/>
                          <a:cs typeface="Arial" panose="020B0604020202020204" pitchFamily="34" charset="0"/>
                        </a:rPr>
                        <a:t>Hırvatistan, Kuzey Makedonya, Litvanya, Macaristan, Polonya, Romanya, Sırbistan, Türkiye</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450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600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133083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431937"/>
            <a:ext cx="8596668" cy="866503"/>
          </a:xfrm>
        </p:spPr>
        <p:txBody>
          <a:bodyPr>
            <a:normAutofit/>
          </a:bodyPr>
          <a:lstStyle/>
          <a:p>
            <a:r>
              <a:rPr lang="es-ES" sz="2800" b="1" dirty="0">
                <a:solidFill>
                  <a:srgbClr val="002060"/>
                </a:solidFill>
                <a:latin typeface="Times New Roman" panose="02020603050405020304" pitchFamily="18" charset="0"/>
                <a:cs typeface="Times New Roman" panose="02020603050405020304" pitchFamily="18" charset="0"/>
              </a:rPr>
              <a:t>Hibesiz (“0” Hibeli) Öğrenci Olma Durumu </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4" y="1128623"/>
            <a:ext cx="9172060" cy="5376680"/>
          </a:xfrm>
        </p:spPr>
        <p:txBody>
          <a:bodyPr>
            <a:normAutofit lnSpcReduction="10000"/>
          </a:bodyPr>
          <a:lstStyle/>
          <a:p>
            <a:pPr>
              <a:lnSpc>
                <a:spcPct val="120000"/>
              </a:lnSpc>
            </a:pPr>
            <a:r>
              <a:rPr lang="en-US" dirty="0" err="1">
                <a:solidFill>
                  <a:schemeClr val="accent2">
                    <a:lumMod val="50000"/>
                  </a:schemeClr>
                </a:solidFill>
                <a:latin typeface="Times New Roman" panose="02020603050405020304" pitchFamily="18" charset="0"/>
                <a:cs typeface="Times New Roman" panose="02020603050405020304" pitchFamily="18" charset="0"/>
              </a:rPr>
              <a:t>Öğrenciler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istedikleri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takdirde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hibe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almaksızın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faaliyetlere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katılabilirler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Hibesiz</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öğrenciler</a:t>
            </a:r>
            <a:r>
              <a:rPr lang="en-US" dirty="0">
                <a:solidFill>
                  <a:schemeClr val="accent2">
                    <a:lumMod val="50000"/>
                  </a:schemeClr>
                </a:solidFill>
                <a:latin typeface="Times New Roman" panose="02020603050405020304" pitchFamily="18" charset="0"/>
                <a:cs typeface="Times New Roman" panose="02020603050405020304" pitchFamily="18" charset="0"/>
              </a:rPr>
              <a:t> de </a:t>
            </a:r>
            <a:r>
              <a:rPr lang="en-US" dirty="0" err="1">
                <a:solidFill>
                  <a:schemeClr val="accent2">
                    <a:lumMod val="50000"/>
                  </a:schemeClr>
                </a:solidFill>
                <a:latin typeface="Times New Roman" panose="02020603050405020304" pitchFamily="18" charset="0"/>
                <a:cs typeface="Times New Roman" panose="02020603050405020304" pitchFamily="18" charset="0"/>
              </a:rPr>
              <a:t>diğer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başvurularla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beraber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genel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değerlendirmeye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tabi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tutulur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hibeli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öğrencilerle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aynı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süreçten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geçer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Hibesiz</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öğrencinin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farkı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öğrencinin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bütçe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hesaplamalarına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dâhil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edilmemesi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kendisine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ödeme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yapılmamasıdır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Hibe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alınmaması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öğrencinin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seçim</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sürecine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dâhil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olmamasına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gerekçe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değildir</a:t>
            </a:r>
            <a:r>
              <a:rPr lang="en-US" dirty="0">
                <a:solidFill>
                  <a:schemeClr val="accent2">
                    <a:lumMod val="50000"/>
                  </a:schemeClr>
                </a:solidFill>
                <a:latin typeface="Times New Roman" panose="02020603050405020304" pitchFamily="18" charset="0"/>
                <a:cs typeface="Times New Roman" panose="02020603050405020304" pitchFamily="18" charset="0"/>
              </a:rPr>
              <a:t>. </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a:p>
            <a:pPr marL="0" indent="0">
              <a:buNone/>
            </a:pPr>
            <a:endParaRPr lang="tr-TR" dirty="0" smtClean="0"/>
          </a:p>
          <a:p>
            <a:pPr marL="0" indent="0">
              <a:buNone/>
            </a:pPr>
            <a:r>
              <a:rPr lang="tr-TR" sz="2800" b="1" dirty="0">
                <a:solidFill>
                  <a:srgbClr val="002060"/>
                </a:solidFill>
                <a:latin typeface="Times New Roman" panose="02020603050405020304" pitchFamily="18" charset="0"/>
                <a:ea typeface="+mj-ea"/>
                <a:cs typeface="Times New Roman" panose="02020603050405020304" pitchFamily="18" charset="0"/>
              </a:rPr>
              <a:t>İ</a:t>
            </a:r>
            <a:r>
              <a:rPr lang="en-US" sz="2800" b="1" dirty="0" err="1">
                <a:solidFill>
                  <a:srgbClr val="002060"/>
                </a:solidFill>
                <a:latin typeface="Times New Roman" panose="02020603050405020304" pitchFamily="18" charset="0"/>
                <a:ea typeface="+mj-ea"/>
                <a:cs typeface="Times New Roman" panose="02020603050405020304" pitchFamily="18" charset="0"/>
              </a:rPr>
              <a:t>çerme</a:t>
            </a:r>
            <a:r>
              <a:rPr lang="en-US" sz="2800" b="1" dirty="0">
                <a:solidFill>
                  <a:srgbClr val="002060"/>
                </a:solidFill>
                <a:latin typeface="Times New Roman" panose="02020603050405020304" pitchFamily="18" charset="0"/>
                <a:ea typeface="+mj-ea"/>
                <a:cs typeface="Times New Roman" panose="02020603050405020304" pitchFamily="18" charset="0"/>
              </a:rPr>
              <a:t> </a:t>
            </a:r>
            <a:r>
              <a:rPr lang="en-US" sz="2800" b="1" dirty="0" err="1">
                <a:solidFill>
                  <a:srgbClr val="002060"/>
                </a:solidFill>
                <a:latin typeface="Times New Roman" panose="02020603050405020304" pitchFamily="18" charset="0"/>
                <a:ea typeface="+mj-ea"/>
                <a:cs typeface="Times New Roman" panose="02020603050405020304" pitchFamily="18" charset="0"/>
              </a:rPr>
              <a:t>Desteği</a:t>
            </a:r>
            <a:r>
              <a:rPr lang="en-US" sz="2800" b="1" dirty="0">
                <a:solidFill>
                  <a:srgbClr val="002060"/>
                </a:solidFill>
                <a:latin typeface="Times New Roman" panose="02020603050405020304" pitchFamily="18" charset="0"/>
                <a:ea typeface="+mj-ea"/>
                <a:cs typeface="Times New Roman" panose="02020603050405020304" pitchFamily="18" charset="0"/>
              </a:rPr>
              <a:t> (Inclusion Support</a:t>
            </a:r>
            <a:r>
              <a:rPr lang="en-US" sz="2800" b="1" dirty="0" smtClean="0">
                <a:solidFill>
                  <a:srgbClr val="002060"/>
                </a:solidFill>
                <a:latin typeface="Times New Roman" panose="02020603050405020304" pitchFamily="18" charset="0"/>
                <a:ea typeface="+mj-ea"/>
                <a:cs typeface="Times New Roman" panose="02020603050405020304" pitchFamily="18" charset="0"/>
              </a:rPr>
              <a:t>)</a:t>
            </a:r>
            <a:endParaRPr lang="tr-TR" sz="2800" b="1" dirty="0" smtClean="0">
              <a:solidFill>
                <a:srgbClr val="002060"/>
              </a:solidFill>
              <a:latin typeface="Times New Roman" panose="02020603050405020304" pitchFamily="18" charset="0"/>
              <a:ea typeface="+mj-ea"/>
              <a:cs typeface="Times New Roman" panose="02020603050405020304" pitchFamily="18" charset="0"/>
            </a:endParaRPr>
          </a:p>
          <a:p>
            <a:pPr>
              <a:lnSpc>
                <a:spcPct val="120000"/>
              </a:lnSpc>
            </a:pPr>
            <a:r>
              <a:rPr lang="en-US" dirty="0">
                <a:solidFill>
                  <a:schemeClr val="accent2">
                    <a:lumMod val="50000"/>
                  </a:schemeClr>
                </a:solidFill>
                <a:latin typeface="Times New Roman" panose="02020603050405020304" pitchFamily="18" charset="0"/>
                <a:cs typeface="Times New Roman" panose="02020603050405020304" pitchFamily="18" charset="0"/>
              </a:rPr>
              <a:t>Erasmus+ </a:t>
            </a:r>
            <a:r>
              <a:rPr lang="en-US" dirty="0" err="1">
                <a:solidFill>
                  <a:schemeClr val="accent2">
                    <a:lumMod val="50000"/>
                  </a:schemeClr>
                </a:solidFill>
                <a:latin typeface="Times New Roman" panose="02020603050405020304" pitchFamily="18" charset="0"/>
                <a:cs typeface="Times New Roman" panose="02020603050405020304" pitchFamily="18" charset="0"/>
              </a:rPr>
              <a:t>Programı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özel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ihtiyaç</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sahibi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öğrencinin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programa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katılımını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teşvik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etmektedir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Özel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ihtiyacı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olan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kişi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ek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finansal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destek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olmadığı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takdirde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kişisel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fiziksel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durumu</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zihinsel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durumu</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veya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sağlık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durumu</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projeye</a:t>
            </a:r>
            <a:r>
              <a:rPr lang="en-US" dirty="0">
                <a:solidFill>
                  <a:schemeClr val="accent2">
                    <a:lumMod val="50000"/>
                  </a:schemeClr>
                </a:solidFill>
                <a:latin typeface="Times New Roman" panose="02020603050405020304" pitchFamily="18" charset="0"/>
                <a:cs typeface="Times New Roman" panose="02020603050405020304" pitchFamily="18" charset="0"/>
              </a:rPr>
              <a:t>/</a:t>
            </a:r>
            <a:r>
              <a:rPr lang="en-US" dirty="0" err="1">
                <a:solidFill>
                  <a:schemeClr val="accent2">
                    <a:lumMod val="50000"/>
                  </a:schemeClr>
                </a:solidFill>
                <a:latin typeface="Times New Roman" panose="02020603050405020304" pitchFamily="18" charset="0"/>
                <a:cs typeface="Times New Roman" panose="02020603050405020304" pitchFamily="18" charset="0"/>
              </a:rPr>
              <a:t>hareketlilik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faaliyetine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katılmasına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izin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vermeyen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potansiyel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katılımcıdır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Özel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ihtiyaç</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sahibi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katılımcılara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hareketlilik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dönemlerine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hazırlanırken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özel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ihtiyaçlarını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fiziksel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zihinsel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veya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sağlıkla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ilgili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durumlarına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ilişkin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öngörülen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ek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masrafların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belirtilmesi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halinde</a:t>
            </a:r>
            <a:r>
              <a:rPr lang="en-US" dirty="0">
                <a:solidFill>
                  <a:schemeClr val="accent2">
                    <a:lumMod val="50000"/>
                  </a:schemeClr>
                </a:solidFill>
                <a:latin typeface="Times New Roman" panose="02020603050405020304" pitchFamily="18" charset="0"/>
                <a:cs typeface="Times New Roman" panose="02020603050405020304" pitchFamily="18" charset="0"/>
              </a:rPr>
              <a:t> Erasmus+ </a:t>
            </a:r>
            <a:r>
              <a:rPr lang="en-US" dirty="0" err="1">
                <a:solidFill>
                  <a:schemeClr val="accent2">
                    <a:lumMod val="50000"/>
                  </a:schemeClr>
                </a:solidFill>
                <a:latin typeface="Times New Roman" panose="02020603050405020304" pitchFamily="18" charset="0"/>
                <a:cs typeface="Times New Roman" panose="02020603050405020304" pitchFamily="18" charset="0"/>
              </a:rPr>
              <a:t>hareketliliği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için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ek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hibe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verilebilmektedir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Fiziksel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zihinsel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veya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sağlıkla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ilgili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özel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durumu</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olan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öğrenci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misafir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olunan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kurumun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kendi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öğrencilerine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sunduğu</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bütün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olanaklardan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faydalanabilmektedir</a:t>
            </a:r>
            <a:r>
              <a:rPr lang="en-US" dirty="0">
                <a:solidFill>
                  <a:schemeClr val="accent2">
                    <a:lumMod val="50000"/>
                  </a:schemeClr>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87965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387531"/>
            <a:ext cx="9028369" cy="853440"/>
          </a:xfrm>
        </p:spPr>
        <p:txBody>
          <a:bodyPr>
            <a:normAutofit/>
          </a:bodyPr>
          <a:lstStyle/>
          <a:p>
            <a:r>
              <a:rPr lang="en-US" sz="2800" b="1" dirty="0" err="1">
                <a:solidFill>
                  <a:srgbClr val="002060"/>
                </a:solidFill>
                <a:latin typeface="Times New Roman" panose="02020603050405020304" pitchFamily="18" charset="0"/>
                <a:cs typeface="Times New Roman" panose="02020603050405020304" pitchFamily="18" charset="0"/>
              </a:rPr>
              <a:t>Öğrenci</a:t>
            </a:r>
            <a:r>
              <a:rPr lang="en-US" sz="2800" b="1" dirty="0">
                <a:solidFill>
                  <a:srgbClr val="002060"/>
                </a:solidFill>
                <a:latin typeface="Times New Roman" panose="02020603050405020304" pitchFamily="18" charset="0"/>
                <a:cs typeface="Times New Roman" panose="02020603050405020304" pitchFamily="18" charset="0"/>
              </a:rPr>
              <a:t>/</a:t>
            </a:r>
            <a:r>
              <a:rPr lang="en-US" sz="2800" b="1" dirty="0" err="1">
                <a:solidFill>
                  <a:srgbClr val="002060"/>
                </a:solidFill>
                <a:latin typeface="Times New Roman" panose="02020603050405020304" pitchFamily="18" charset="0"/>
                <a:cs typeface="Times New Roman" panose="02020603050405020304" pitchFamily="18" charset="0"/>
              </a:rPr>
              <a:t>Yeni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Mezun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Hareketliliğinde</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İlave</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Hibe</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Desteği</a:t>
            </a:r>
            <a:r>
              <a:rPr lang="en-US" sz="2800" b="1" dirty="0">
                <a:solidFill>
                  <a:srgbClr val="002060"/>
                </a:solidFill>
                <a:latin typeface="Times New Roman" panose="02020603050405020304" pitchFamily="18" charset="0"/>
                <a:cs typeface="Times New Roman" panose="02020603050405020304" pitchFamily="18" charset="0"/>
              </a:rPr>
              <a:t> </a:t>
            </a:r>
          </a:p>
        </p:txBody>
      </p:sp>
      <p:sp>
        <p:nvSpPr>
          <p:cNvPr id="3" name="İçerik Yer Tutucusu 2"/>
          <p:cNvSpPr>
            <a:spLocks noGrp="1"/>
          </p:cNvSpPr>
          <p:nvPr>
            <p:ph idx="1"/>
          </p:nvPr>
        </p:nvSpPr>
        <p:spPr>
          <a:xfrm>
            <a:off x="677333" y="1005840"/>
            <a:ext cx="9707638" cy="5577839"/>
          </a:xfrm>
        </p:spPr>
        <p:txBody>
          <a:bodyPr>
            <a:normAutofit fontScale="85000" lnSpcReduction="20000"/>
          </a:bodyPr>
          <a:lstStyle/>
          <a:p>
            <a:pPr>
              <a:lnSpc>
                <a:spcPct val="120000"/>
              </a:lnSpc>
            </a:pPr>
            <a:r>
              <a:rPr lang="en-US" b="1" dirty="0" err="1">
                <a:solidFill>
                  <a:schemeClr val="accent2">
                    <a:lumMod val="50000"/>
                  </a:schemeClr>
                </a:solidFill>
              </a:rPr>
              <a:t>İmkânları</a:t>
            </a:r>
            <a:r>
              <a:rPr lang="en-US" b="1" dirty="0">
                <a:solidFill>
                  <a:schemeClr val="accent2">
                    <a:lumMod val="50000"/>
                  </a:schemeClr>
                </a:solidFill>
              </a:rPr>
              <a:t> </a:t>
            </a:r>
            <a:r>
              <a:rPr lang="en-US" b="1" dirty="0" err="1">
                <a:solidFill>
                  <a:schemeClr val="accent2">
                    <a:lumMod val="50000"/>
                  </a:schemeClr>
                </a:solidFill>
              </a:rPr>
              <a:t>kısıtlı</a:t>
            </a:r>
            <a:r>
              <a:rPr lang="en-US" b="1" dirty="0">
                <a:solidFill>
                  <a:schemeClr val="accent2">
                    <a:lumMod val="50000"/>
                  </a:schemeClr>
                </a:solidFill>
              </a:rPr>
              <a:t> </a:t>
            </a:r>
            <a:r>
              <a:rPr lang="en-US" b="1" dirty="0" err="1">
                <a:solidFill>
                  <a:schemeClr val="accent2">
                    <a:lumMod val="50000"/>
                  </a:schemeClr>
                </a:solidFill>
              </a:rPr>
              <a:t>olan</a:t>
            </a:r>
            <a:r>
              <a:rPr lang="en-US" b="1" dirty="0">
                <a:solidFill>
                  <a:schemeClr val="accent2">
                    <a:lumMod val="50000"/>
                  </a:schemeClr>
                </a:solidFill>
              </a:rPr>
              <a:t> </a:t>
            </a:r>
            <a:r>
              <a:rPr lang="en-US" b="1" dirty="0" err="1">
                <a:solidFill>
                  <a:schemeClr val="accent2">
                    <a:lumMod val="50000"/>
                  </a:schemeClr>
                </a:solidFill>
              </a:rPr>
              <a:t>katılımcılara</a:t>
            </a:r>
            <a:r>
              <a:rPr lang="en-US" b="1" dirty="0">
                <a:solidFill>
                  <a:schemeClr val="accent2">
                    <a:lumMod val="50000"/>
                  </a:schemeClr>
                </a:solidFill>
              </a:rPr>
              <a:t>, </a:t>
            </a:r>
            <a:r>
              <a:rPr lang="en-US" b="1" dirty="0" err="1">
                <a:solidFill>
                  <a:schemeClr val="accent2">
                    <a:lumMod val="50000"/>
                  </a:schemeClr>
                </a:solidFill>
              </a:rPr>
              <a:t>hak</a:t>
            </a:r>
            <a:r>
              <a:rPr lang="en-US" b="1" dirty="0">
                <a:solidFill>
                  <a:schemeClr val="accent2">
                    <a:lumMod val="50000"/>
                  </a:schemeClr>
                </a:solidFill>
              </a:rPr>
              <a:t> </a:t>
            </a:r>
            <a:r>
              <a:rPr lang="en-US" b="1" dirty="0" err="1">
                <a:solidFill>
                  <a:schemeClr val="accent2">
                    <a:lumMod val="50000"/>
                  </a:schemeClr>
                </a:solidFill>
              </a:rPr>
              <a:t>ettikleri</a:t>
            </a:r>
            <a:r>
              <a:rPr lang="en-US" b="1" dirty="0">
                <a:solidFill>
                  <a:schemeClr val="accent2">
                    <a:lumMod val="50000"/>
                  </a:schemeClr>
                </a:solidFill>
              </a:rPr>
              <a:t> </a:t>
            </a:r>
            <a:r>
              <a:rPr lang="en-US" b="1" dirty="0" err="1">
                <a:solidFill>
                  <a:schemeClr val="accent2">
                    <a:lumMod val="50000"/>
                  </a:schemeClr>
                </a:solidFill>
              </a:rPr>
              <a:t>hibeye</a:t>
            </a:r>
            <a:r>
              <a:rPr lang="en-US" b="1" dirty="0">
                <a:solidFill>
                  <a:schemeClr val="accent2">
                    <a:lumMod val="50000"/>
                  </a:schemeClr>
                </a:solidFill>
              </a:rPr>
              <a:t> </a:t>
            </a:r>
            <a:r>
              <a:rPr lang="en-US" b="1" dirty="0" err="1">
                <a:solidFill>
                  <a:schemeClr val="accent2">
                    <a:lumMod val="50000"/>
                  </a:schemeClr>
                </a:solidFill>
              </a:rPr>
              <a:t>ek</a:t>
            </a:r>
            <a:r>
              <a:rPr lang="en-US" b="1" dirty="0">
                <a:solidFill>
                  <a:schemeClr val="accent2">
                    <a:lumMod val="50000"/>
                  </a:schemeClr>
                </a:solidFill>
              </a:rPr>
              <a:t> </a:t>
            </a:r>
            <a:r>
              <a:rPr lang="en-US" b="1" dirty="0" err="1">
                <a:solidFill>
                  <a:schemeClr val="accent2">
                    <a:lumMod val="50000"/>
                  </a:schemeClr>
                </a:solidFill>
              </a:rPr>
              <a:t>olarak</a:t>
            </a:r>
            <a:r>
              <a:rPr lang="en-US" b="1" dirty="0">
                <a:solidFill>
                  <a:schemeClr val="accent2">
                    <a:lumMod val="50000"/>
                  </a:schemeClr>
                </a:solidFill>
              </a:rPr>
              <a:t> </a:t>
            </a:r>
            <a:r>
              <a:rPr lang="en-US" b="1" dirty="0" err="1">
                <a:solidFill>
                  <a:schemeClr val="accent2">
                    <a:lumMod val="50000"/>
                  </a:schemeClr>
                </a:solidFill>
              </a:rPr>
              <a:t>İlave</a:t>
            </a:r>
            <a:r>
              <a:rPr lang="en-US" b="1" dirty="0">
                <a:solidFill>
                  <a:schemeClr val="accent2">
                    <a:lumMod val="50000"/>
                  </a:schemeClr>
                </a:solidFill>
              </a:rPr>
              <a:t> </a:t>
            </a:r>
            <a:r>
              <a:rPr lang="en-US" b="1" dirty="0" err="1">
                <a:solidFill>
                  <a:schemeClr val="accent2">
                    <a:lumMod val="50000"/>
                  </a:schemeClr>
                </a:solidFill>
              </a:rPr>
              <a:t>Hibe</a:t>
            </a:r>
            <a:r>
              <a:rPr lang="en-US" b="1" dirty="0">
                <a:solidFill>
                  <a:schemeClr val="accent2">
                    <a:lumMod val="50000"/>
                  </a:schemeClr>
                </a:solidFill>
              </a:rPr>
              <a:t> </a:t>
            </a:r>
            <a:r>
              <a:rPr lang="en-US" b="1" dirty="0" err="1">
                <a:solidFill>
                  <a:schemeClr val="accent2">
                    <a:lumMod val="50000"/>
                  </a:schemeClr>
                </a:solidFill>
              </a:rPr>
              <a:t>Desteği</a:t>
            </a:r>
            <a:r>
              <a:rPr lang="en-US" b="1" dirty="0">
                <a:solidFill>
                  <a:schemeClr val="accent2">
                    <a:lumMod val="50000"/>
                  </a:schemeClr>
                </a:solidFill>
              </a:rPr>
              <a:t> </a:t>
            </a:r>
            <a:r>
              <a:rPr lang="en-US" b="1" dirty="0" err="1">
                <a:solidFill>
                  <a:schemeClr val="accent2">
                    <a:lumMod val="50000"/>
                  </a:schemeClr>
                </a:solidFill>
              </a:rPr>
              <a:t>sağlanacaktır</a:t>
            </a:r>
            <a:r>
              <a:rPr lang="en-US" b="1" dirty="0">
                <a:solidFill>
                  <a:schemeClr val="accent2">
                    <a:lumMod val="50000"/>
                  </a:schemeClr>
                </a:solidFill>
              </a:rPr>
              <a:t>. </a:t>
            </a:r>
            <a:r>
              <a:rPr lang="en-US" b="1" dirty="0" err="1">
                <a:solidFill>
                  <a:schemeClr val="accent2">
                    <a:lumMod val="50000"/>
                  </a:schemeClr>
                </a:solidFill>
              </a:rPr>
              <a:t>Söz</a:t>
            </a:r>
            <a:r>
              <a:rPr lang="en-US" b="1" dirty="0">
                <a:solidFill>
                  <a:schemeClr val="accent2">
                    <a:lumMod val="50000"/>
                  </a:schemeClr>
                </a:solidFill>
              </a:rPr>
              <a:t> </a:t>
            </a:r>
            <a:r>
              <a:rPr lang="en-US" b="1" dirty="0" err="1">
                <a:solidFill>
                  <a:schemeClr val="accent2">
                    <a:lumMod val="50000"/>
                  </a:schemeClr>
                </a:solidFill>
              </a:rPr>
              <a:t>konusu</a:t>
            </a:r>
            <a:r>
              <a:rPr lang="en-US" b="1" dirty="0">
                <a:solidFill>
                  <a:schemeClr val="accent2">
                    <a:lumMod val="50000"/>
                  </a:schemeClr>
                </a:solidFill>
              </a:rPr>
              <a:t> </a:t>
            </a:r>
            <a:r>
              <a:rPr lang="en-US" b="1" dirty="0" err="1">
                <a:solidFill>
                  <a:schemeClr val="accent2">
                    <a:lumMod val="50000"/>
                  </a:schemeClr>
                </a:solidFill>
              </a:rPr>
              <a:t>hibenin</a:t>
            </a:r>
            <a:r>
              <a:rPr lang="en-US" b="1" dirty="0">
                <a:solidFill>
                  <a:schemeClr val="accent2">
                    <a:lumMod val="50000"/>
                  </a:schemeClr>
                </a:solidFill>
              </a:rPr>
              <a:t> </a:t>
            </a:r>
            <a:r>
              <a:rPr lang="en-US" b="1" dirty="0" err="1">
                <a:solidFill>
                  <a:schemeClr val="accent2">
                    <a:lumMod val="50000"/>
                  </a:schemeClr>
                </a:solidFill>
              </a:rPr>
              <a:t>verilebilmesi</a:t>
            </a:r>
            <a:r>
              <a:rPr lang="en-US" b="1" dirty="0">
                <a:solidFill>
                  <a:schemeClr val="accent2">
                    <a:lumMod val="50000"/>
                  </a:schemeClr>
                </a:solidFill>
              </a:rPr>
              <a:t> </a:t>
            </a:r>
            <a:r>
              <a:rPr lang="en-US" b="1" dirty="0" err="1">
                <a:solidFill>
                  <a:schemeClr val="accent2">
                    <a:lumMod val="50000"/>
                  </a:schemeClr>
                </a:solidFill>
              </a:rPr>
              <a:t>için</a:t>
            </a:r>
            <a:r>
              <a:rPr lang="en-US" b="1" dirty="0">
                <a:solidFill>
                  <a:schemeClr val="accent2">
                    <a:lumMod val="50000"/>
                  </a:schemeClr>
                </a:solidFill>
              </a:rPr>
              <a:t>, </a:t>
            </a:r>
            <a:r>
              <a:rPr lang="en-US" b="1" dirty="0" err="1">
                <a:solidFill>
                  <a:schemeClr val="accent2">
                    <a:lumMod val="50000"/>
                  </a:schemeClr>
                </a:solidFill>
              </a:rPr>
              <a:t>imkânları</a:t>
            </a:r>
            <a:r>
              <a:rPr lang="en-US" b="1" dirty="0">
                <a:solidFill>
                  <a:schemeClr val="accent2">
                    <a:lumMod val="50000"/>
                  </a:schemeClr>
                </a:solidFill>
              </a:rPr>
              <a:t> </a:t>
            </a:r>
            <a:r>
              <a:rPr lang="en-US" b="1" dirty="0" err="1">
                <a:solidFill>
                  <a:schemeClr val="accent2">
                    <a:lumMod val="50000"/>
                  </a:schemeClr>
                </a:solidFill>
              </a:rPr>
              <a:t>kısıtlı</a:t>
            </a:r>
            <a:r>
              <a:rPr lang="en-US" b="1" dirty="0">
                <a:solidFill>
                  <a:schemeClr val="accent2">
                    <a:lumMod val="50000"/>
                  </a:schemeClr>
                </a:solidFill>
              </a:rPr>
              <a:t> </a:t>
            </a:r>
            <a:r>
              <a:rPr lang="en-US" b="1" dirty="0" err="1">
                <a:solidFill>
                  <a:schemeClr val="accent2">
                    <a:lumMod val="50000"/>
                  </a:schemeClr>
                </a:solidFill>
              </a:rPr>
              <a:t>katılımcı</a:t>
            </a:r>
            <a:r>
              <a:rPr lang="en-US" b="1" dirty="0">
                <a:solidFill>
                  <a:schemeClr val="accent2">
                    <a:lumMod val="50000"/>
                  </a:schemeClr>
                </a:solidFill>
              </a:rPr>
              <a:t>, </a:t>
            </a:r>
            <a:r>
              <a:rPr lang="en-US" b="1" dirty="0" err="1">
                <a:solidFill>
                  <a:schemeClr val="accent2">
                    <a:lumMod val="50000"/>
                  </a:schemeClr>
                </a:solidFill>
              </a:rPr>
              <a:t>ekonomik</a:t>
            </a:r>
            <a:r>
              <a:rPr lang="en-US" b="1" dirty="0">
                <a:solidFill>
                  <a:schemeClr val="accent2">
                    <a:lumMod val="50000"/>
                  </a:schemeClr>
                </a:solidFill>
              </a:rPr>
              <a:t> </a:t>
            </a:r>
            <a:r>
              <a:rPr lang="en-US" b="1" dirty="0" err="1">
                <a:solidFill>
                  <a:schemeClr val="accent2">
                    <a:lumMod val="50000"/>
                  </a:schemeClr>
                </a:solidFill>
              </a:rPr>
              <a:t>ve</a:t>
            </a:r>
            <a:r>
              <a:rPr lang="en-US" b="1" dirty="0">
                <a:solidFill>
                  <a:schemeClr val="accent2">
                    <a:lumMod val="50000"/>
                  </a:schemeClr>
                </a:solidFill>
              </a:rPr>
              <a:t> </a:t>
            </a:r>
            <a:r>
              <a:rPr lang="en-US" b="1" dirty="0" err="1">
                <a:solidFill>
                  <a:schemeClr val="accent2">
                    <a:lumMod val="50000"/>
                  </a:schemeClr>
                </a:solidFill>
              </a:rPr>
              <a:t>sosyal</a:t>
            </a:r>
            <a:r>
              <a:rPr lang="en-US" b="1" dirty="0">
                <a:solidFill>
                  <a:schemeClr val="accent2">
                    <a:lumMod val="50000"/>
                  </a:schemeClr>
                </a:solidFill>
              </a:rPr>
              <a:t> </a:t>
            </a:r>
            <a:r>
              <a:rPr lang="en-US" b="1" dirty="0" err="1">
                <a:solidFill>
                  <a:schemeClr val="accent2">
                    <a:lumMod val="50000"/>
                  </a:schemeClr>
                </a:solidFill>
              </a:rPr>
              <a:t>açıdan</a:t>
            </a:r>
            <a:r>
              <a:rPr lang="en-US" b="1" dirty="0">
                <a:solidFill>
                  <a:schemeClr val="accent2">
                    <a:lumMod val="50000"/>
                  </a:schemeClr>
                </a:solidFill>
              </a:rPr>
              <a:t> </a:t>
            </a:r>
            <a:r>
              <a:rPr lang="en-US" b="1" dirty="0" err="1">
                <a:solidFill>
                  <a:schemeClr val="accent2">
                    <a:lumMod val="50000"/>
                  </a:schemeClr>
                </a:solidFill>
              </a:rPr>
              <a:t>imkânları</a:t>
            </a:r>
            <a:r>
              <a:rPr lang="en-US" b="1" dirty="0">
                <a:solidFill>
                  <a:schemeClr val="accent2">
                    <a:lumMod val="50000"/>
                  </a:schemeClr>
                </a:solidFill>
              </a:rPr>
              <a:t> </a:t>
            </a:r>
            <a:r>
              <a:rPr lang="en-US" b="1" dirty="0" err="1">
                <a:solidFill>
                  <a:schemeClr val="accent2">
                    <a:lumMod val="50000"/>
                  </a:schemeClr>
                </a:solidFill>
              </a:rPr>
              <a:t>kısıtlı</a:t>
            </a:r>
            <a:r>
              <a:rPr lang="en-US" b="1" dirty="0">
                <a:solidFill>
                  <a:schemeClr val="accent2">
                    <a:lumMod val="50000"/>
                  </a:schemeClr>
                </a:solidFill>
              </a:rPr>
              <a:t> </a:t>
            </a:r>
            <a:r>
              <a:rPr lang="en-US" b="1" dirty="0" err="1">
                <a:solidFill>
                  <a:schemeClr val="accent2">
                    <a:lumMod val="50000"/>
                  </a:schemeClr>
                </a:solidFill>
              </a:rPr>
              <a:t>olan</a:t>
            </a:r>
            <a:r>
              <a:rPr lang="en-US" b="1" dirty="0">
                <a:solidFill>
                  <a:schemeClr val="accent2">
                    <a:lumMod val="50000"/>
                  </a:schemeClr>
                </a:solidFill>
              </a:rPr>
              <a:t> </a:t>
            </a:r>
            <a:r>
              <a:rPr lang="en-US" b="1" dirty="0" err="1">
                <a:solidFill>
                  <a:schemeClr val="accent2">
                    <a:lumMod val="50000"/>
                  </a:schemeClr>
                </a:solidFill>
              </a:rPr>
              <a:t>ve</a:t>
            </a:r>
            <a:r>
              <a:rPr lang="en-US" b="1" dirty="0">
                <a:solidFill>
                  <a:schemeClr val="accent2">
                    <a:lumMod val="50000"/>
                  </a:schemeClr>
                </a:solidFill>
              </a:rPr>
              <a:t> </a:t>
            </a:r>
            <a:r>
              <a:rPr lang="en-US" b="1" dirty="0" err="1">
                <a:solidFill>
                  <a:schemeClr val="accent2">
                    <a:lumMod val="50000"/>
                  </a:schemeClr>
                </a:solidFill>
              </a:rPr>
              <a:t>aşağıdaki</a:t>
            </a:r>
            <a:r>
              <a:rPr lang="en-US" b="1" dirty="0">
                <a:solidFill>
                  <a:schemeClr val="accent2">
                    <a:lumMod val="50000"/>
                  </a:schemeClr>
                </a:solidFill>
              </a:rPr>
              <a:t> alt </a:t>
            </a:r>
            <a:r>
              <a:rPr lang="en-US" b="1" dirty="0" err="1">
                <a:solidFill>
                  <a:schemeClr val="accent2">
                    <a:lumMod val="50000"/>
                  </a:schemeClr>
                </a:solidFill>
              </a:rPr>
              <a:t>kategorilere</a:t>
            </a:r>
            <a:r>
              <a:rPr lang="en-US" b="1" dirty="0">
                <a:solidFill>
                  <a:schemeClr val="accent2">
                    <a:lumMod val="50000"/>
                  </a:schemeClr>
                </a:solidFill>
              </a:rPr>
              <a:t> </a:t>
            </a:r>
            <a:r>
              <a:rPr lang="en-US" b="1" dirty="0" err="1">
                <a:solidFill>
                  <a:schemeClr val="accent2">
                    <a:lumMod val="50000"/>
                  </a:schemeClr>
                </a:solidFill>
              </a:rPr>
              <a:t>uyan</a:t>
            </a:r>
            <a:r>
              <a:rPr lang="en-US" b="1" dirty="0">
                <a:solidFill>
                  <a:schemeClr val="accent2">
                    <a:lumMod val="50000"/>
                  </a:schemeClr>
                </a:solidFill>
              </a:rPr>
              <a:t> </a:t>
            </a:r>
            <a:r>
              <a:rPr lang="en-US" b="1" dirty="0" err="1">
                <a:solidFill>
                  <a:schemeClr val="accent2">
                    <a:lumMod val="50000"/>
                  </a:schemeClr>
                </a:solidFill>
              </a:rPr>
              <a:t>birey</a:t>
            </a:r>
            <a:r>
              <a:rPr lang="en-US" b="1" dirty="0">
                <a:solidFill>
                  <a:schemeClr val="accent2">
                    <a:lumMod val="50000"/>
                  </a:schemeClr>
                </a:solidFill>
              </a:rPr>
              <a:t> </a:t>
            </a:r>
            <a:r>
              <a:rPr lang="en-US" b="1" dirty="0" err="1">
                <a:solidFill>
                  <a:schemeClr val="accent2">
                    <a:lumMod val="50000"/>
                  </a:schemeClr>
                </a:solidFill>
              </a:rPr>
              <a:t>olarak</a:t>
            </a:r>
            <a:r>
              <a:rPr lang="en-US" b="1" dirty="0">
                <a:solidFill>
                  <a:schemeClr val="accent2">
                    <a:lumMod val="50000"/>
                  </a:schemeClr>
                </a:solidFill>
              </a:rPr>
              <a:t> </a:t>
            </a:r>
            <a:r>
              <a:rPr lang="en-US" b="1" dirty="0" err="1">
                <a:solidFill>
                  <a:schemeClr val="accent2">
                    <a:lumMod val="50000"/>
                  </a:schemeClr>
                </a:solidFill>
              </a:rPr>
              <a:t>tanımlanmıştır</a:t>
            </a:r>
            <a:r>
              <a:rPr lang="en-US" b="1" dirty="0">
                <a:solidFill>
                  <a:schemeClr val="accent2">
                    <a:lumMod val="50000"/>
                  </a:schemeClr>
                </a:solidFill>
              </a:rPr>
              <a:t>. </a:t>
            </a:r>
            <a:endParaRPr lang="tr-TR" b="1" dirty="0" smtClean="0">
              <a:solidFill>
                <a:schemeClr val="accent2">
                  <a:lumMod val="50000"/>
                </a:schemeClr>
              </a:solidFill>
            </a:endParaRPr>
          </a:p>
          <a:p>
            <a:pPr marL="0" indent="0">
              <a:lnSpc>
                <a:spcPct val="120000"/>
              </a:lnSpc>
              <a:buNone/>
            </a:pPr>
            <a:r>
              <a:rPr lang="en-US" dirty="0" smtClean="0">
                <a:solidFill>
                  <a:schemeClr val="accent2">
                    <a:lumMod val="50000"/>
                  </a:schemeClr>
                </a:solidFill>
              </a:rPr>
              <a:t> </a:t>
            </a:r>
            <a:r>
              <a:rPr lang="en-US" dirty="0">
                <a:solidFill>
                  <a:schemeClr val="accent2">
                    <a:lumMod val="50000"/>
                  </a:schemeClr>
                </a:solidFill>
              </a:rPr>
              <a:t>2828 </a:t>
            </a:r>
            <a:r>
              <a:rPr lang="en-US" dirty="0" err="1">
                <a:solidFill>
                  <a:schemeClr val="accent2">
                    <a:lumMod val="50000"/>
                  </a:schemeClr>
                </a:solidFill>
              </a:rPr>
              <a:t>sayılı</a:t>
            </a:r>
            <a:r>
              <a:rPr lang="en-US" dirty="0">
                <a:solidFill>
                  <a:schemeClr val="accent2">
                    <a:lumMod val="50000"/>
                  </a:schemeClr>
                </a:solidFill>
              </a:rPr>
              <a:t> </a:t>
            </a:r>
            <a:r>
              <a:rPr lang="en-US" dirty="0" err="1">
                <a:solidFill>
                  <a:schemeClr val="accent2">
                    <a:lumMod val="50000"/>
                  </a:schemeClr>
                </a:solidFill>
              </a:rPr>
              <a:t>kanuna</a:t>
            </a:r>
            <a:r>
              <a:rPr lang="en-US" dirty="0">
                <a:solidFill>
                  <a:schemeClr val="accent2">
                    <a:lumMod val="50000"/>
                  </a:schemeClr>
                </a:solidFill>
              </a:rPr>
              <a:t> </a:t>
            </a:r>
            <a:r>
              <a:rPr lang="en-US" dirty="0" err="1">
                <a:solidFill>
                  <a:schemeClr val="accent2">
                    <a:lumMod val="50000"/>
                  </a:schemeClr>
                </a:solidFill>
              </a:rPr>
              <a:t>tabi</a:t>
            </a:r>
            <a:r>
              <a:rPr lang="en-US" dirty="0">
                <a:solidFill>
                  <a:schemeClr val="accent2">
                    <a:lumMod val="50000"/>
                  </a:schemeClr>
                </a:solidFill>
              </a:rPr>
              <a:t> </a:t>
            </a:r>
            <a:r>
              <a:rPr lang="en-US" dirty="0" err="1">
                <a:solidFill>
                  <a:schemeClr val="accent2">
                    <a:lumMod val="50000"/>
                  </a:schemeClr>
                </a:solidFill>
              </a:rPr>
              <a:t>olanlar</a:t>
            </a:r>
            <a:r>
              <a:rPr lang="en-US" dirty="0">
                <a:solidFill>
                  <a:schemeClr val="accent2">
                    <a:lumMod val="50000"/>
                  </a:schemeClr>
                </a:solidFill>
              </a:rPr>
              <a:t> (</a:t>
            </a:r>
            <a:r>
              <a:rPr lang="en-US" dirty="0" err="1">
                <a:solidFill>
                  <a:schemeClr val="accent2">
                    <a:lumMod val="50000"/>
                  </a:schemeClr>
                </a:solidFill>
              </a:rPr>
              <a:t>Aile</a:t>
            </a:r>
            <a:r>
              <a:rPr lang="en-US" dirty="0">
                <a:solidFill>
                  <a:schemeClr val="accent2">
                    <a:lumMod val="50000"/>
                  </a:schemeClr>
                </a:solidFill>
              </a:rPr>
              <a:t> </a:t>
            </a:r>
            <a:r>
              <a:rPr lang="en-US" dirty="0" err="1">
                <a:solidFill>
                  <a:schemeClr val="accent2">
                    <a:lumMod val="50000"/>
                  </a:schemeClr>
                </a:solidFill>
              </a:rPr>
              <a:t>ve</a:t>
            </a:r>
            <a:r>
              <a:rPr lang="en-US" dirty="0">
                <a:solidFill>
                  <a:schemeClr val="accent2">
                    <a:lumMod val="50000"/>
                  </a:schemeClr>
                </a:solidFill>
              </a:rPr>
              <a:t> </a:t>
            </a:r>
            <a:r>
              <a:rPr lang="en-US" dirty="0" err="1">
                <a:solidFill>
                  <a:schemeClr val="accent2">
                    <a:lumMod val="50000"/>
                  </a:schemeClr>
                </a:solidFill>
              </a:rPr>
              <a:t>Sosyal</a:t>
            </a:r>
            <a:r>
              <a:rPr lang="en-US" dirty="0">
                <a:solidFill>
                  <a:schemeClr val="accent2">
                    <a:lumMod val="50000"/>
                  </a:schemeClr>
                </a:solidFill>
              </a:rPr>
              <a:t> </a:t>
            </a:r>
            <a:r>
              <a:rPr lang="en-US" dirty="0" err="1">
                <a:solidFill>
                  <a:schemeClr val="accent2">
                    <a:lumMod val="50000"/>
                  </a:schemeClr>
                </a:solidFill>
              </a:rPr>
              <a:t>Hizmetler</a:t>
            </a:r>
            <a:r>
              <a:rPr lang="en-US" dirty="0">
                <a:solidFill>
                  <a:schemeClr val="accent2">
                    <a:lumMod val="50000"/>
                  </a:schemeClr>
                </a:solidFill>
              </a:rPr>
              <a:t> </a:t>
            </a:r>
            <a:r>
              <a:rPr lang="en-US" dirty="0" err="1">
                <a:solidFill>
                  <a:schemeClr val="accent2">
                    <a:lumMod val="50000"/>
                  </a:schemeClr>
                </a:solidFill>
              </a:rPr>
              <a:t>Bakanlığı</a:t>
            </a:r>
            <a:r>
              <a:rPr lang="en-US" dirty="0">
                <a:solidFill>
                  <a:schemeClr val="accent2">
                    <a:lumMod val="50000"/>
                  </a:schemeClr>
                </a:solidFill>
              </a:rPr>
              <a:t> </a:t>
            </a:r>
            <a:r>
              <a:rPr lang="en-US" dirty="0" err="1">
                <a:solidFill>
                  <a:schemeClr val="accent2">
                    <a:lumMod val="50000"/>
                  </a:schemeClr>
                </a:solidFill>
              </a:rPr>
              <a:t>tarafından</a:t>
            </a:r>
            <a:r>
              <a:rPr lang="en-US" dirty="0">
                <a:solidFill>
                  <a:schemeClr val="accent2">
                    <a:lumMod val="50000"/>
                  </a:schemeClr>
                </a:solidFill>
              </a:rPr>
              <a:t> </a:t>
            </a:r>
            <a:r>
              <a:rPr lang="en-US" dirty="0" err="1">
                <a:solidFill>
                  <a:schemeClr val="accent2">
                    <a:lumMod val="50000"/>
                  </a:schemeClr>
                </a:solidFill>
              </a:rPr>
              <a:t>haklarında</a:t>
            </a:r>
            <a:r>
              <a:rPr lang="en-US" dirty="0">
                <a:solidFill>
                  <a:schemeClr val="accent2">
                    <a:lumMod val="50000"/>
                  </a:schemeClr>
                </a:solidFill>
              </a:rPr>
              <a:t> 2828 </a:t>
            </a:r>
            <a:r>
              <a:rPr lang="en-US" dirty="0" err="1">
                <a:solidFill>
                  <a:schemeClr val="accent2">
                    <a:lumMod val="50000"/>
                  </a:schemeClr>
                </a:solidFill>
              </a:rPr>
              <a:t>sayılı</a:t>
            </a:r>
            <a:r>
              <a:rPr lang="en-US" dirty="0">
                <a:solidFill>
                  <a:schemeClr val="accent2">
                    <a:lumMod val="50000"/>
                  </a:schemeClr>
                </a:solidFill>
              </a:rPr>
              <a:t> </a:t>
            </a:r>
            <a:r>
              <a:rPr lang="en-US" dirty="0" err="1">
                <a:solidFill>
                  <a:schemeClr val="accent2">
                    <a:lumMod val="50000"/>
                  </a:schemeClr>
                </a:solidFill>
              </a:rPr>
              <a:t>Kanun</a:t>
            </a:r>
            <a:r>
              <a:rPr lang="en-US" dirty="0">
                <a:solidFill>
                  <a:schemeClr val="accent2">
                    <a:lumMod val="50000"/>
                  </a:schemeClr>
                </a:solidFill>
              </a:rPr>
              <a:t> </a:t>
            </a:r>
            <a:r>
              <a:rPr lang="en-US" dirty="0" err="1">
                <a:solidFill>
                  <a:schemeClr val="accent2">
                    <a:lumMod val="50000"/>
                  </a:schemeClr>
                </a:solidFill>
              </a:rPr>
              <a:t>uyarınca</a:t>
            </a:r>
            <a:r>
              <a:rPr lang="en-US" dirty="0">
                <a:solidFill>
                  <a:schemeClr val="accent2">
                    <a:lumMod val="50000"/>
                  </a:schemeClr>
                </a:solidFill>
              </a:rPr>
              <a:t> </a:t>
            </a:r>
            <a:r>
              <a:rPr lang="en-US" dirty="0" err="1">
                <a:solidFill>
                  <a:schemeClr val="accent2">
                    <a:lumMod val="50000"/>
                  </a:schemeClr>
                </a:solidFill>
              </a:rPr>
              <a:t>koruma</a:t>
            </a:r>
            <a:r>
              <a:rPr lang="en-US" dirty="0">
                <a:solidFill>
                  <a:schemeClr val="accent2">
                    <a:lumMod val="50000"/>
                  </a:schemeClr>
                </a:solidFill>
              </a:rPr>
              <a:t>, </a:t>
            </a:r>
            <a:r>
              <a:rPr lang="en-US" dirty="0" err="1">
                <a:solidFill>
                  <a:schemeClr val="accent2">
                    <a:lumMod val="50000"/>
                  </a:schemeClr>
                </a:solidFill>
              </a:rPr>
              <a:t>bakım</a:t>
            </a:r>
            <a:r>
              <a:rPr lang="en-US" dirty="0">
                <a:solidFill>
                  <a:schemeClr val="accent2">
                    <a:lumMod val="50000"/>
                  </a:schemeClr>
                </a:solidFill>
              </a:rPr>
              <a:t> </a:t>
            </a:r>
            <a:r>
              <a:rPr lang="en-US" dirty="0" err="1">
                <a:solidFill>
                  <a:schemeClr val="accent2">
                    <a:lumMod val="50000"/>
                  </a:schemeClr>
                </a:solidFill>
              </a:rPr>
              <a:t>veya</a:t>
            </a:r>
            <a:r>
              <a:rPr lang="en-US" dirty="0">
                <a:solidFill>
                  <a:schemeClr val="accent2">
                    <a:lumMod val="50000"/>
                  </a:schemeClr>
                </a:solidFill>
              </a:rPr>
              <a:t> </a:t>
            </a:r>
            <a:r>
              <a:rPr lang="en-US" dirty="0" err="1">
                <a:solidFill>
                  <a:schemeClr val="accent2">
                    <a:lumMod val="50000"/>
                  </a:schemeClr>
                </a:solidFill>
              </a:rPr>
              <a:t>barınma</a:t>
            </a:r>
            <a:r>
              <a:rPr lang="en-US" dirty="0">
                <a:solidFill>
                  <a:schemeClr val="accent2">
                    <a:lumMod val="50000"/>
                  </a:schemeClr>
                </a:solidFill>
              </a:rPr>
              <a:t> </a:t>
            </a:r>
            <a:r>
              <a:rPr lang="en-US" dirty="0" err="1">
                <a:solidFill>
                  <a:schemeClr val="accent2">
                    <a:lumMod val="50000"/>
                  </a:schemeClr>
                </a:solidFill>
              </a:rPr>
              <a:t>kararı</a:t>
            </a:r>
            <a:r>
              <a:rPr lang="en-US" dirty="0">
                <a:solidFill>
                  <a:schemeClr val="accent2">
                    <a:lumMod val="50000"/>
                  </a:schemeClr>
                </a:solidFill>
              </a:rPr>
              <a:t> </a:t>
            </a:r>
            <a:r>
              <a:rPr lang="en-US" dirty="0" err="1">
                <a:solidFill>
                  <a:schemeClr val="accent2">
                    <a:lumMod val="50000"/>
                  </a:schemeClr>
                </a:solidFill>
              </a:rPr>
              <a:t>olanlar</a:t>
            </a:r>
            <a:r>
              <a:rPr lang="en-US" dirty="0">
                <a:solidFill>
                  <a:schemeClr val="accent2">
                    <a:lumMod val="50000"/>
                  </a:schemeClr>
                </a:solidFill>
              </a:rPr>
              <a:t>) </a:t>
            </a:r>
            <a:endParaRPr lang="tr-TR" dirty="0">
              <a:solidFill>
                <a:schemeClr val="accent2">
                  <a:lumMod val="50000"/>
                </a:schemeClr>
              </a:solidFill>
            </a:endParaRPr>
          </a:p>
          <a:p>
            <a:pPr marL="0" indent="0">
              <a:lnSpc>
                <a:spcPct val="120000"/>
              </a:lnSpc>
              <a:buNone/>
            </a:pPr>
            <a:r>
              <a:rPr lang="en-US" dirty="0" smtClean="0">
                <a:solidFill>
                  <a:schemeClr val="accent2">
                    <a:lumMod val="50000"/>
                  </a:schemeClr>
                </a:solidFill>
              </a:rPr>
              <a:t> </a:t>
            </a:r>
            <a:r>
              <a:rPr lang="en-US" dirty="0">
                <a:solidFill>
                  <a:schemeClr val="accent2">
                    <a:lumMod val="50000"/>
                  </a:schemeClr>
                </a:solidFill>
              </a:rPr>
              <a:t>5395 </a:t>
            </a:r>
            <a:r>
              <a:rPr lang="en-US" dirty="0" err="1">
                <a:solidFill>
                  <a:schemeClr val="accent2">
                    <a:lumMod val="50000"/>
                  </a:schemeClr>
                </a:solidFill>
              </a:rPr>
              <a:t>sayılı</a:t>
            </a:r>
            <a:r>
              <a:rPr lang="en-US" dirty="0">
                <a:solidFill>
                  <a:schemeClr val="accent2">
                    <a:lumMod val="50000"/>
                  </a:schemeClr>
                </a:solidFill>
              </a:rPr>
              <a:t> </a:t>
            </a:r>
            <a:r>
              <a:rPr lang="en-US" dirty="0" err="1">
                <a:solidFill>
                  <a:schemeClr val="accent2">
                    <a:lumMod val="50000"/>
                  </a:schemeClr>
                </a:solidFill>
              </a:rPr>
              <a:t>Çocuk</a:t>
            </a:r>
            <a:r>
              <a:rPr lang="en-US" dirty="0">
                <a:solidFill>
                  <a:schemeClr val="accent2">
                    <a:lumMod val="50000"/>
                  </a:schemeClr>
                </a:solidFill>
              </a:rPr>
              <a:t> </a:t>
            </a:r>
            <a:r>
              <a:rPr lang="en-US" dirty="0" err="1">
                <a:solidFill>
                  <a:schemeClr val="accent2">
                    <a:lumMod val="50000"/>
                  </a:schemeClr>
                </a:solidFill>
              </a:rPr>
              <a:t>Koruma</a:t>
            </a:r>
            <a:r>
              <a:rPr lang="en-US" dirty="0">
                <a:solidFill>
                  <a:schemeClr val="accent2">
                    <a:lumMod val="50000"/>
                  </a:schemeClr>
                </a:solidFill>
              </a:rPr>
              <a:t> </a:t>
            </a:r>
            <a:r>
              <a:rPr lang="en-US" dirty="0" err="1">
                <a:solidFill>
                  <a:schemeClr val="accent2">
                    <a:lumMod val="50000"/>
                  </a:schemeClr>
                </a:solidFill>
              </a:rPr>
              <a:t>Kanunu</a:t>
            </a:r>
            <a:r>
              <a:rPr lang="en-US" dirty="0">
                <a:solidFill>
                  <a:schemeClr val="accent2">
                    <a:lumMod val="50000"/>
                  </a:schemeClr>
                </a:solidFill>
              </a:rPr>
              <a:t> </a:t>
            </a:r>
            <a:r>
              <a:rPr lang="en-US" dirty="0" err="1">
                <a:solidFill>
                  <a:schemeClr val="accent2">
                    <a:lumMod val="50000"/>
                  </a:schemeClr>
                </a:solidFill>
              </a:rPr>
              <a:t>Kapsamında</a:t>
            </a:r>
            <a:r>
              <a:rPr lang="en-US" dirty="0">
                <a:solidFill>
                  <a:schemeClr val="accent2">
                    <a:lumMod val="50000"/>
                  </a:schemeClr>
                </a:solidFill>
              </a:rPr>
              <a:t> </a:t>
            </a:r>
            <a:r>
              <a:rPr lang="en-US" dirty="0" err="1">
                <a:solidFill>
                  <a:schemeClr val="accent2">
                    <a:lumMod val="50000"/>
                  </a:schemeClr>
                </a:solidFill>
              </a:rPr>
              <a:t>haklarında</a:t>
            </a:r>
            <a:r>
              <a:rPr lang="en-US" dirty="0">
                <a:solidFill>
                  <a:schemeClr val="accent2">
                    <a:lumMod val="50000"/>
                  </a:schemeClr>
                </a:solidFill>
              </a:rPr>
              <a:t> </a:t>
            </a:r>
            <a:r>
              <a:rPr lang="en-US" dirty="0" err="1">
                <a:solidFill>
                  <a:schemeClr val="accent2">
                    <a:lumMod val="50000"/>
                  </a:schemeClr>
                </a:solidFill>
              </a:rPr>
              <a:t>korunma</a:t>
            </a:r>
            <a:r>
              <a:rPr lang="en-US" dirty="0">
                <a:solidFill>
                  <a:schemeClr val="accent2">
                    <a:lumMod val="50000"/>
                  </a:schemeClr>
                </a:solidFill>
              </a:rPr>
              <a:t>, </a:t>
            </a:r>
            <a:r>
              <a:rPr lang="en-US" dirty="0" err="1">
                <a:solidFill>
                  <a:schemeClr val="accent2">
                    <a:lumMod val="50000"/>
                  </a:schemeClr>
                </a:solidFill>
              </a:rPr>
              <a:t>bakım</a:t>
            </a:r>
            <a:r>
              <a:rPr lang="en-US" dirty="0">
                <a:solidFill>
                  <a:schemeClr val="accent2">
                    <a:lumMod val="50000"/>
                  </a:schemeClr>
                </a:solidFill>
              </a:rPr>
              <a:t> </a:t>
            </a:r>
            <a:r>
              <a:rPr lang="en-US" dirty="0" err="1">
                <a:solidFill>
                  <a:schemeClr val="accent2">
                    <a:lumMod val="50000"/>
                  </a:schemeClr>
                </a:solidFill>
              </a:rPr>
              <a:t>veya</a:t>
            </a:r>
            <a:r>
              <a:rPr lang="en-US" dirty="0">
                <a:solidFill>
                  <a:schemeClr val="accent2">
                    <a:lumMod val="50000"/>
                  </a:schemeClr>
                </a:solidFill>
              </a:rPr>
              <a:t> </a:t>
            </a:r>
            <a:r>
              <a:rPr lang="en-US" dirty="0" err="1">
                <a:solidFill>
                  <a:schemeClr val="accent2">
                    <a:lumMod val="50000"/>
                  </a:schemeClr>
                </a:solidFill>
              </a:rPr>
              <a:t>barınma</a:t>
            </a:r>
            <a:r>
              <a:rPr lang="en-US" dirty="0">
                <a:solidFill>
                  <a:schemeClr val="accent2">
                    <a:lumMod val="50000"/>
                  </a:schemeClr>
                </a:solidFill>
              </a:rPr>
              <a:t> </a:t>
            </a:r>
            <a:r>
              <a:rPr lang="en-US" dirty="0" err="1">
                <a:solidFill>
                  <a:schemeClr val="accent2">
                    <a:lumMod val="50000"/>
                  </a:schemeClr>
                </a:solidFill>
              </a:rPr>
              <a:t>kararı</a:t>
            </a:r>
            <a:r>
              <a:rPr lang="en-US" dirty="0">
                <a:solidFill>
                  <a:schemeClr val="accent2">
                    <a:lumMod val="50000"/>
                  </a:schemeClr>
                </a:solidFill>
              </a:rPr>
              <a:t> </a:t>
            </a:r>
            <a:r>
              <a:rPr lang="en-US" dirty="0" err="1">
                <a:solidFill>
                  <a:schemeClr val="accent2">
                    <a:lumMod val="50000"/>
                  </a:schemeClr>
                </a:solidFill>
              </a:rPr>
              <a:t>alınmış</a:t>
            </a:r>
            <a:r>
              <a:rPr lang="en-US" dirty="0">
                <a:solidFill>
                  <a:schemeClr val="accent2">
                    <a:lumMod val="50000"/>
                  </a:schemeClr>
                </a:solidFill>
              </a:rPr>
              <a:t> </a:t>
            </a:r>
            <a:r>
              <a:rPr lang="en-US" dirty="0" err="1">
                <a:solidFill>
                  <a:schemeClr val="accent2">
                    <a:lumMod val="50000"/>
                  </a:schemeClr>
                </a:solidFill>
              </a:rPr>
              <a:t>öğrencilere</a:t>
            </a:r>
            <a:r>
              <a:rPr lang="en-US" dirty="0">
                <a:solidFill>
                  <a:schemeClr val="accent2">
                    <a:lumMod val="50000"/>
                  </a:schemeClr>
                </a:solidFill>
              </a:rPr>
              <a:t> </a:t>
            </a:r>
            <a:endParaRPr lang="tr-TR" dirty="0" smtClean="0">
              <a:solidFill>
                <a:schemeClr val="accent2">
                  <a:lumMod val="50000"/>
                </a:schemeClr>
              </a:solidFill>
            </a:endParaRPr>
          </a:p>
          <a:p>
            <a:pPr marL="0" indent="0">
              <a:lnSpc>
                <a:spcPct val="120000"/>
              </a:lnSpc>
              <a:buNone/>
            </a:pPr>
            <a:r>
              <a:rPr lang="en-US" dirty="0" smtClean="0">
                <a:solidFill>
                  <a:schemeClr val="accent2">
                    <a:lumMod val="50000"/>
                  </a:schemeClr>
                </a:solidFill>
              </a:rPr>
              <a:t> </a:t>
            </a:r>
            <a:r>
              <a:rPr lang="en-US" dirty="0" err="1">
                <a:solidFill>
                  <a:schemeClr val="accent2">
                    <a:lumMod val="50000"/>
                  </a:schemeClr>
                </a:solidFill>
              </a:rPr>
              <a:t>Diğer</a:t>
            </a:r>
            <a:r>
              <a:rPr lang="en-US" dirty="0">
                <a:solidFill>
                  <a:schemeClr val="accent2">
                    <a:lumMod val="50000"/>
                  </a:schemeClr>
                </a:solidFill>
              </a:rPr>
              <a:t> </a:t>
            </a:r>
            <a:r>
              <a:rPr lang="en-US" dirty="0" err="1">
                <a:solidFill>
                  <a:schemeClr val="accent2">
                    <a:lumMod val="50000"/>
                  </a:schemeClr>
                </a:solidFill>
              </a:rPr>
              <a:t>ebeveyn</a:t>
            </a:r>
            <a:r>
              <a:rPr lang="en-US" dirty="0">
                <a:solidFill>
                  <a:schemeClr val="accent2">
                    <a:lumMod val="50000"/>
                  </a:schemeClr>
                </a:solidFill>
              </a:rPr>
              <a:t> </a:t>
            </a:r>
            <a:r>
              <a:rPr lang="en-US" dirty="0" err="1">
                <a:solidFill>
                  <a:schemeClr val="accent2">
                    <a:lumMod val="50000"/>
                  </a:schemeClr>
                </a:solidFill>
              </a:rPr>
              <a:t>geliri</a:t>
            </a:r>
            <a:r>
              <a:rPr lang="en-US" dirty="0">
                <a:solidFill>
                  <a:schemeClr val="accent2">
                    <a:lumMod val="50000"/>
                  </a:schemeClr>
                </a:solidFill>
              </a:rPr>
              <a:t> </a:t>
            </a:r>
            <a:r>
              <a:rPr lang="en-US" dirty="0" err="1">
                <a:solidFill>
                  <a:schemeClr val="accent2">
                    <a:lumMod val="50000"/>
                  </a:schemeClr>
                </a:solidFill>
              </a:rPr>
              <a:t>olmayıp</a:t>
            </a:r>
            <a:r>
              <a:rPr lang="en-US" dirty="0">
                <a:solidFill>
                  <a:schemeClr val="accent2">
                    <a:lumMod val="50000"/>
                  </a:schemeClr>
                </a:solidFill>
              </a:rPr>
              <a:t> </a:t>
            </a:r>
            <a:r>
              <a:rPr lang="en-US" dirty="0" err="1">
                <a:solidFill>
                  <a:schemeClr val="accent2">
                    <a:lumMod val="50000"/>
                  </a:schemeClr>
                </a:solidFill>
              </a:rPr>
              <a:t>yetim</a:t>
            </a:r>
            <a:r>
              <a:rPr lang="en-US" dirty="0">
                <a:solidFill>
                  <a:schemeClr val="accent2">
                    <a:lumMod val="50000"/>
                  </a:schemeClr>
                </a:solidFill>
              </a:rPr>
              <a:t>/</a:t>
            </a:r>
            <a:r>
              <a:rPr lang="en-US" dirty="0" err="1">
                <a:solidFill>
                  <a:schemeClr val="accent2">
                    <a:lumMod val="50000"/>
                  </a:schemeClr>
                </a:solidFill>
              </a:rPr>
              <a:t>ölüm</a:t>
            </a:r>
            <a:r>
              <a:rPr lang="en-US" dirty="0">
                <a:solidFill>
                  <a:schemeClr val="accent2">
                    <a:lumMod val="50000"/>
                  </a:schemeClr>
                </a:solidFill>
              </a:rPr>
              <a:t> </a:t>
            </a:r>
            <a:r>
              <a:rPr lang="en-US" dirty="0" err="1">
                <a:solidFill>
                  <a:schemeClr val="accent2">
                    <a:lumMod val="50000"/>
                  </a:schemeClr>
                </a:solidFill>
              </a:rPr>
              <a:t>aylığı</a:t>
            </a:r>
            <a:r>
              <a:rPr lang="en-US" dirty="0">
                <a:solidFill>
                  <a:schemeClr val="accent2">
                    <a:lumMod val="50000"/>
                  </a:schemeClr>
                </a:solidFill>
              </a:rPr>
              <a:t> </a:t>
            </a:r>
            <a:r>
              <a:rPr lang="en-US" dirty="0" err="1">
                <a:solidFill>
                  <a:schemeClr val="accent2">
                    <a:lumMod val="50000"/>
                  </a:schemeClr>
                </a:solidFill>
              </a:rPr>
              <a:t>bağlananlar</a:t>
            </a:r>
            <a:r>
              <a:rPr lang="en-US" dirty="0">
                <a:solidFill>
                  <a:schemeClr val="accent2">
                    <a:lumMod val="50000"/>
                  </a:schemeClr>
                </a:solidFill>
              </a:rPr>
              <a:t> </a:t>
            </a:r>
            <a:endParaRPr lang="tr-TR" dirty="0" smtClean="0">
              <a:solidFill>
                <a:schemeClr val="accent2">
                  <a:lumMod val="50000"/>
                </a:schemeClr>
              </a:solidFill>
            </a:endParaRPr>
          </a:p>
          <a:p>
            <a:pPr marL="0" indent="0">
              <a:lnSpc>
                <a:spcPct val="120000"/>
              </a:lnSpc>
              <a:buNone/>
            </a:pPr>
            <a:r>
              <a:rPr lang="en-US" dirty="0" smtClean="0">
                <a:solidFill>
                  <a:schemeClr val="accent2">
                    <a:lumMod val="50000"/>
                  </a:schemeClr>
                </a:solidFill>
              </a:rPr>
              <a:t> </a:t>
            </a:r>
            <a:r>
              <a:rPr lang="en-US" dirty="0" err="1">
                <a:solidFill>
                  <a:schemeClr val="accent2">
                    <a:lumMod val="50000"/>
                  </a:schemeClr>
                </a:solidFill>
              </a:rPr>
              <a:t>Şehit</a:t>
            </a:r>
            <a:r>
              <a:rPr lang="en-US" dirty="0">
                <a:solidFill>
                  <a:schemeClr val="accent2">
                    <a:lumMod val="50000"/>
                  </a:schemeClr>
                </a:solidFill>
              </a:rPr>
              <a:t>/</a:t>
            </a:r>
            <a:r>
              <a:rPr lang="en-US" dirty="0" err="1">
                <a:solidFill>
                  <a:schemeClr val="accent2">
                    <a:lumMod val="50000"/>
                  </a:schemeClr>
                </a:solidFill>
              </a:rPr>
              <a:t>gazi</a:t>
            </a:r>
            <a:r>
              <a:rPr lang="en-US" dirty="0">
                <a:solidFill>
                  <a:schemeClr val="accent2">
                    <a:lumMod val="50000"/>
                  </a:schemeClr>
                </a:solidFill>
              </a:rPr>
              <a:t> </a:t>
            </a:r>
            <a:r>
              <a:rPr lang="en-US" dirty="0" err="1">
                <a:solidFill>
                  <a:schemeClr val="accent2">
                    <a:lumMod val="50000"/>
                  </a:schemeClr>
                </a:solidFill>
              </a:rPr>
              <a:t>eş</a:t>
            </a:r>
            <a:r>
              <a:rPr lang="en-US" dirty="0">
                <a:solidFill>
                  <a:schemeClr val="accent2">
                    <a:lumMod val="50000"/>
                  </a:schemeClr>
                </a:solidFill>
              </a:rPr>
              <a:t> </a:t>
            </a:r>
            <a:r>
              <a:rPr lang="en-US" dirty="0" err="1">
                <a:solidFill>
                  <a:schemeClr val="accent2">
                    <a:lumMod val="50000"/>
                  </a:schemeClr>
                </a:solidFill>
              </a:rPr>
              <a:t>ve</a:t>
            </a:r>
            <a:r>
              <a:rPr lang="en-US" dirty="0">
                <a:solidFill>
                  <a:schemeClr val="accent2">
                    <a:lumMod val="50000"/>
                  </a:schemeClr>
                </a:solidFill>
              </a:rPr>
              <a:t> </a:t>
            </a:r>
            <a:r>
              <a:rPr lang="en-US" dirty="0" err="1">
                <a:solidFill>
                  <a:schemeClr val="accent2">
                    <a:lumMod val="50000"/>
                  </a:schemeClr>
                </a:solidFill>
              </a:rPr>
              <a:t>çocukları</a:t>
            </a:r>
            <a:r>
              <a:rPr lang="en-US" dirty="0">
                <a:solidFill>
                  <a:schemeClr val="accent2">
                    <a:lumMod val="50000"/>
                  </a:schemeClr>
                </a:solidFill>
              </a:rPr>
              <a:t> (</a:t>
            </a:r>
            <a:r>
              <a:rPr lang="en-US" dirty="0" err="1">
                <a:solidFill>
                  <a:schemeClr val="accent2">
                    <a:lumMod val="50000"/>
                  </a:schemeClr>
                </a:solidFill>
              </a:rPr>
              <a:t>Sadece</a:t>
            </a:r>
            <a:r>
              <a:rPr lang="en-US" dirty="0">
                <a:solidFill>
                  <a:schemeClr val="accent2">
                    <a:lumMod val="50000"/>
                  </a:schemeClr>
                </a:solidFill>
              </a:rPr>
              <a:t> </a:t>
            </a:r>
            <a:r>
              <a:rPr lang="en-US" dirty="0" err="1">
                <a:solidFill>
                  <a:schemeClr val="accent2">
                    <a:lumMod val="50000"/>
                  </a:schemeClr>
                </a:solidFill>
              </a:rPr>
              <a:t>Türkiye</a:t>
            </a:r>
            <a:r>
              <a:rPr lang="en-US" dirty="0">
                <a:solidFill>
                  <a:schemeClr val="accent2">
                    <a:lumMod val="50000"/>
                  </a:schemeClr>
                </a:solidFill>
              </a:rPr>
              <a:t> </a:t>
            </a:r>
            <a:r>
              <a:rPr lang="en-US" dirty="0" err="1">
                <a:solidFill>
                  <a:schemeClr val="accent2">
                    <a:lumMod val="50000"/>
                  </a:schemeClr>
                </a:solidFill>
              </a:rPr>
              <a:t>Cumhuriyeti</a:t>
            </a:r>
            <a:r>
              <a:rPr lang="en-US" dirty="0">
                <a:solidFill>
                  <a:schemeClr val="accent2">
                    <a:lumMod val="50000"/>
                  </a:schemeClr>
                </a:solidFill>
              </a:rPr>
              <a:t> </a:t>
            </a:r>
            <a:r>
              <a:rPr lang="en-US" dirty="0" err="1">
                <a:solidFill>
                  <a:schemeClr val="accent2">
                    <a:lumMod val="50000"/>
                  </a:schemeClr>
                </a:solidFill>
              </a:rPr>
              <a:t>vatandaşı</a:t>
            </a:r>
            <a:r>
              <a:rPr lang="en-US" dirty="0">
                <a:solidFill>
                  <a:schemeClr val="accent2">
                    <a:lumMod val="50000"/>
                  </a:schemeClr>
                </a:solidFill>
              </a:rPr>
              <a:t> </a:t>
            </a:r>
            <a:r>
              <a:rPr lang="en-US" dirty="0" err="1">
                <a:solidFill>
                  <a:schemeClr val="accent2">
                    <a:lumMod val="50000"/>
                  </a:schemeClr>
                </a:solidFill>
              </a:rPr>
              <a:t>katılımcılar</a:t>
            </a:r>
            <a:r>
              <a:rPr lang="en-US" dirty="0">
                <a:solidFill>
                  <a:schemeClr val="accent2">
                    <a:lumMod val="50000"/>
                  </a:schemeClr>
                </a:solidFill>
              </a:rPr>
              <a:t> </a:t>
            </a:r>
            <a:r>
              <a:rPr lang="en-US" dirty="0" err="1">
                <a:solidFill>
                  <a:schemeClr val="accent2">
                    <a:lumMod val="50000"/>
                  </a:schemeClr>
                </a:solidFill>
              </a:rPr>
              <a:t>için</a:t>
            </a:r>
            <a:r>
              <a:rPr lang="en-US" dirty="0">
                <a:solidFill>
                  <a:schemeClr val="accent2">
                    <a:lumMod val="50000"/>
                  </a:schemeClr>
                </a:solidFill>
              </a:rPr>
              <a:t>) </a:t>
            </a:r>
            <a:endParaRPr lang="tr-TR" dirty="0" smtClean="0">
              <a:solidFill>
                <a:schemeClr val="accent2">
                  <a:lumMod val="50000"/>
                </a:schemeClr>
              </a:solidFill>
            </a:endParaRPr>
          </a:p>
          <a:p>
            <a:pPr marL="0" indent="0">
              <a:lnSpc>
                <a:spcPct val="120000"/>
              </a:lnSpc>
              <a:buNone/>
            </a:pPr>
            <a:r>
              <a:rPr lang="en-US" dirty="0" smtClean="0">
                <a:solidFill>
                  <a:schemeClr val="accent2">
                    <a:lumMod val="50000"/>
                  </a:schemeClr>
                </a:solidFill>
              </a:rPr>
              <a:t> </a:t>
            </a:r>
            <a:r>
              <a:rPr lang="en-US" dirty="0" err="1">
                <a:solidFill>
                  <a:schemeClr val="accent2">
                    <a:lumMod val="50000"/>
                  </a:schemeClr>
                </a:solidFill>
              </a:rPr>
              <a:t>Kendisine</a:t>
            </a:r>
            <a:r>
              <a:rPr lang="en-US" dirty="0">
                <a:solidFill>
                  <a:schemeClr val="accent2">
                    <a:lumMod val="50000"/>
                  </a:schemeClr>
                </a:solidFill>
              </a:rPr>
              <a:t> </a:t>
            </a:r>
            <a:r>
              <a:rPr lang="en-US" dirty="0" err="1">
                <a:solidFill>
                  <a:schemeClr val="accent2">
                    <a:lumMod val="50000"/>
                  </a:schemeClr>
                </a:solidFill>
              </a:rPr>
              <a:t>veya</a:t>
            </a:r>
            <a:r>
              <a:rPr lang="en-US" dirty="0">
                <a:solidFill>
                  <a:schemeClr val="accent2">
                    <a:lumMod val="50000"/>
                  </a:schemeClr>
                </a:solidFill>
              </a:rPr>
              <a:t> </a:t>
            </a:r>
            <a:r>
              <a:rPr lang="en-US" dirty="0" err="1">
                <a:solidFill>
                  <a:schemeClr val="accent2">
                    <a:lumMod val="50000"/>
                  </a:schemeClr>
                </a:solidFill>
              </a:rPr>
              <a:t>ailesine</a:t>
            </a:r>
            <a:r>
              <a:rPr lang="en-US" dirty="0">
                <a:solidFill>
                  <a:schemeClr val="accent2">
                    <a:lumMod val="50000"/>
                  </a:schemeClr>
                </a:solidFill>
              </a:rPr>
              <a:t> </a:t>
            </a:r>
            <a:r>
              <a:rPr lang="en-US" dirty="0" err="1">
                <a:solidFill>
                  <a:schemeClr val="accent2">
                    <a:lumMod val="50000"/>
                  </a:schemeClr>
                </a:solidFill>
              </a:rPr>
              <a:t>muhtaçlık</a:t>
            </a:r>
            <a:r>
              <a:rPr lang="en-US" dirty="0">
                <a:solidFill>
                  <a:schemeClr val="accent2">
                    <a:lumMod val="50000"/>
                  </a:schemeClr>
                </a:solidFill>
              </a:rPr>
              <a:t> </a:t>
            </a:r>
            <a:r>
              <a:rPr lang="en-US" dirty="0" err="1">
                <a:solidFill>
                  <a:schemeClr val="accent2">
                    <a:lumMod val="50000"/>
                  </a:schemeClr>
                </a:solidFill>
              </a:rPr>
              <a:t>aylığı</a:t>
            </a:r>
            <a:r>
              <a:rPr lang="en-US" dirty="0">
                <a:solidFill>
                  <a:schemeClr val="accent2">
                    <a:lumMod val="50000"/>
                  </a:schemeClr>
                </a:solidFill>
              </a:rPr>
              <a:t> </a:t>
            </a:r>
            <a:r>
              <a:rPr lang="en-US" dirty="0" err="1">
                <a:solidFill>
                  <a:schemeClr val="accent2">
                    <a:lumMod val="50000"/>
                  </a:schemeClr>
                </a:solidFill>
              </a:rPr>
              <a:t>bağlananlar</a:t>
            </a:r>
            <a:r>
              <a:rPr lang="en-US" dirty="0">
                <a:solidFill>
                  <a:schemeClr val="accent2">
                    <a:lumMod val="50000"/>
                  </a:schemeClr>
                </a:solidFill>
              </a:rPr>
              <a:t> (</a:t>
            </a:r>
            <a:r>
              <a:rPr lang="en-US" dirty="0" err="1">
                <a:solidFill>
                  <a:schemeClr val="accent2">
                    <a:lumMod val="50000"/>
                  </a:schemeClr>
                </a:solidFill>
              </a:rPr>
              <a:t>öğrencinin</a:t>
            </a:r>
            <a:r>
              <a:rPr lang="en-US" dirty="0">
                <a:solidFill>
                  <a:schemeClr val="accent2">
                    <a:lumMod val="50000"/>
                  </a:schemeClr>
                </a:solidFill>
              </a:rPr>
              <a:t> </a:t>
            </a:r>
            <a:r>
              <a:rPr lang="en-US" dirty="0" err="1">
                <a:solidFill>
                  <a:schemeClr val="accent2">
                    <a:lumMod val="50000"/>
                  </a:schemeClr>
                </a:solidFill>
              </a:rPr>
              <a:t>kendisine</a:t>
            </a:r>
            <a:r>
              <a:rPr lang="en-US" dirty="0">
                <a:solidFill>
                  <a:schemeClr val="accent2">
                    <a:lumMod val="50000"/>
                  </a:schemeClr>
                </a:solidFill>
              </a:rPr>
              <a:t>, </a:t>
            </a:r>
            <a:r>
              <a:rPr lang="en-US" dirty="0" err="1">
                <a:solidFill>
                  <a:schemeClr val="accent2">
                    <a:lumMod val="50000"/>
                  </a:schemeClr>
                </a:solidFill>
              </a:rPr>
              <a:t>annebabasına</a:t>
            </a:r>
            <a:r>
              <a:rPr lang="en-US" dirty="0">
                <a:solidFill>
                  <a:schemeClr val="accent2">
                    <a:lumMod val="50000"/>
                  </a:schemeClr>
                </a:solidFill>
              </a:rPr>
              <a:t> </a:t>
            </a:r>
            <a:r>
              <a:rPr lang="en-US" dirty="0" err="1">
                <a:solidFill>
                  <a:schemeClr val="accent2">
                    <a:lumMod val="50000"/>
                  </a:schemeClr>
                </a:solidFill>
              </a:rPr>
              <a:t>veya</a:t>
            </a:r>
            <a:r>
              <a:rPr lang="en-US" dirty="0">
                <a:solidFill>
                  <a:schemeClr val="accent2">
                    <a:lumMod val="50000"/>
                  </a:schemeClr>
                </a:solidFill>
              </a:rPr>
              <a:t> </a:t>
            </a:r>
            <a:r>
              <a:rPr lang="en-US" dirty="0" err="1">
                <a:solidFill>
                  <a:schemeClr val="accent2">
                    <a:lumMod val="50000"/>
                  </a:schemeClr>
                </a:solidFill>
              </a:rPr>
              <a:t>vasisine</a:t>
            </a:r>
            <a:r>
              <a:rPr lang="en-US" dirty="0">
                <a:solidFill>
                  <a:schemeClr val="accent2">
                    <a:lumMod val="50000"/>
                  </a:schemeClr>
                </a:solidFill>
              </a:rPr>
              <a:t> </a:t>
            </a:r>
            <a:r>
              <a:rPr lang="en-US" dirty="0" err="1">
                <a:solidFill>
                  <a:schemeClr val="accent2">
                    <a:lumMod val="50000"/>
                  </a:schemeClr>
                </a:solidFill>
              </a:rPr>
              <a:t>Belediyelerden</a:t>
            </a:r>
            <a:r>
              <a:rPr lang="en-US" dirty="0">
                <a:solidFill>
                  <a:schemeClr val="accent2">
                    <a:lumMod val="50000"/>
                  </a:schemeClr>
                </a:solidFill>
              </a:rPr>
              <a:t>, </a:t>
            </a:r>
            <a:r>
              <a:rPr lang="en-US" dirty="0" err="1">
                <a:solidFill>
                  <a:schemeClr val="accent2">
                    <a:lumMod val="50000"/>
                  </a:schemeClr>
                </a:solidFill>
              </a:rPr>
              <a:t>kamu</a:t>
            </a:r>
            <a:r>
              <a:rPr lang="en-US" dirty="0">
                <a:solidFill>
                  <a:schemeClr val="accent2">
                    <a:lumMod val="50000"/>
                  </a:schemeClr>
                </a:solidFill>
              </a:rPr>
              <a:t> </a:t>
            </a:r>
            <a:r>
              <a:rPr lang="en-US" dirty="0" err="1">
                <a:solidFill>
                  <a:schemeClr val="accent2">
                    <a:lumMod val="50000"/>
                  </a:schemeClr>
                </a:solidFill>
              </a:rPr>
              <a:t>kurum</a:t>
            </a:r>
            <a:r>
              <a:rPr lang="en-US" dirty="0">
                <a:solidFill>
                  <a:schemeClr val="accent2">
                    <a:lumMod val="50000"/>
                  </a:schemeClr>
                </a:solidFill>
              </a:rPr>
              <a:t> </a:t>
            </a:r>
            <a:r>
              <a:rPr lang="en-US" dirty="0" err="1">
                <a:solidFill>
                  <a:schemeClr val="accent2">
                    <a:lumMod val="50000"/>
                  </a:schemeClr>
                </a:solidFill>
              </a:rPr>
              <a:t>ve</a:t>
            </a:r>
            <a:r>
              <a:rPr lang="en-US" dirty="0">
                <a:solidFill>
                  <a:schemeClr val="accent2">
                    <a:lumMod val="50000"/>
                  </a:schemeClr>
                </a:solidFill>
              </a:rPr>
              <a:t> </a:t>
            </a:r>
            <a:r>
              <a:rPr lang="en-US" dirty="0" err="1">
                <a:solidFill>
                  <a:schemeClr val="accent2">
                    <a:lumMod val="50000"/>
                  </a:schemeClr>
                </a:solidFill>
              </a:rPr>
              <a:t>kuruluşlarından</a:t>
            </a:r>
            <a:r>
              <a:rPr lang="en-US" dirty="0">
                <a:solidFill>
                  <a:schemeClr val="accent2">
                    <a:lumMod val="50000"/>
                  </a:schemeClr>
                </a:solidFill>
              </a:rPr>
              <a:t> (</a:t>
            </a:r>
            <a:r>
              <a:rPr lang="en-US" dirty="0" err="1">
                <a:solidFill>
                  <a:schemeClr val="accent2">
                    <a:lumMod val="50000"/>
                  </a:schemeClr>
                </a:solidFill>
              </a:rPr>
              <a:t>Bakanlıklar</a:t>
            </a:r>
            <a:r>
              <a:rPr lang="en-US" dirty="0">
                <a:solidFill>
                  <a:schemeClr val="accent2">
                    <a:lumMod val="50000"/>
                  </a:schemeClr>
                </a:solidFill>
              </a:rPr>
              <a:t>, </a:t>
            </a:r>
            <a:r>
              <a:rPr lang="en-US" dirty="0" err="1">
                <a:solidFill>
                  <a:schemeClr val="accent2">
                    <a:lumMod val="50000"/>
                  </a:schemeClr>
                </a:solidFill>
              </a:rPr>
              <a:t>Sosyal</a:t>
            </a:r>
            <a:r>
              <a:rPr lang="en-US" dirty="0">
                <a:solidFill>
                  <a:schemeClr val="accent2">
                    <a:lumMod val="50000"/>
                  </a:schemeClr>
                </a:solidFill>
              </a:rPr>
              <a:t> </a:t>
            </a:r>
            <a:r>
              <a:rPr lang="en-US" dirty="0" err="1">
                <a:solidFill>
                  <a:schemeClr val="accent2">
                    <a:lumMod val="50000"/>
                  </a:schemeClr>
                </a:solidFill>
              </a:rPr>
              <a:t>Yardımlaşma</a:t>
            </a:r>
            <a:r>
              <a:rPr lang="en-US" dirty="0">
                <a:solidFill>
                  <a:schemeClr val="accent2">
                    <a:lumMod val="50000"/>
                  </a:schemeClr>
                </a:solidFill>
              </a:rPr>
              <a:t> </a:t>
            </a:r>
            <a:r>
              <a:rPr lang="en-US" dirty="0" err="1">
                <a:solidFill>
                  <a:schemeClr val="accent2">
                    <a:lumMod val="50000"/>
                  </a:schemeClr>
                </a:solidFill>
              </a:rPr>
              <a:t>ve</a:t>
            </a:r>
            <a:r>
              <a:rPr lang="en-US" dirty="0">
                <a:solidFill>
                  <a:schemeClr val="accent2">
                    <a:lumMod val="50000"/>
                  </a:schemeClr>
                </a:solidFill>
              </a:rPr>
              <a:t> </a:t>
            </a:r>
            <a:r>
              <a:rPr lang="en-US" dirty="0" err="1">
                <a:solidFill>
                  <a:schemeClr val="accent2">
                    <a:lumMod val="50000"/>
                  </a:schemeClr>
                </a:solidFill>
              </a:rPr>
              <a:t>Dayanışma</a:t>
            </a:r>
            <a:r>
              <a:rPr lang="en-US" dirty="0">
                <a:solidFill>
                  <a:schemeClr val="accent2">
                    <a:lumMod val="50000"/>
                  </a:schemeClr>
                </a:solidFill>
              </a:rPr>
              <a:t> </a:t>
            </a:r>
            <a:r>
              <a:rPr lang="en-US" dirty="0" err="1">
                <a:solidFill>
                  <a:schemeClr val="accent2">
                    <a:lumMod val="50000"/>
                  </a:schemeClr>
                </a:solidFill>
              </a:rPr>
              <a:t>Vakıfları</a:t>
            </a:r>
            <a:r>
              <a:rPr lang="en-US" dirty="0">
                <a:solidFill>
                  <a:schemeClr val="accent2">
                    <a:lumMod val="50000"/>
                  </a:schemeClr>
                </a:solidFill>
              </a:rPr>
              <a:t>, </a:t>
            </a:r>
            <a:r>
              <a:rPr lang="en-US" dirty="0" err="1">
                <a:solidFill>
                  <a:schemeClr val="accent2">
                    <a:lumMod val="50000"/>
                  </a:schemeClr>
                </a:solidFill>
              </a:rPr>
              <a:t>Vakıflar</a:t>
            </a:r>
            <a:r>
              <a:rPr lang="en-US" dirty="0">
                <a:solidFill>
                  <a:schemeClr val="accent2">
                    <a:lumMod val="50000"/>
                  </a:schemeClr>
                </a:solidFill>
              </a:rPr>
              <a:t> </a:t>
            </a:r>
            <a:r>
              <a:rPr lang="en-US" dirty="0" err="1">
                <a:solidFill>
                  <a:schemeClr val="accent2">
                    <a:lumMod val="50000"/>
                  </a:schemeClr>
                </a:solidFill>
              </a:rPr>
              <a:t>Genel</a:t>
            </a:r>
            <a:r>
              <a:rPr lang="en-US" dirty="0">
                <a:solidFill>
                  <a:schemeClr val="accent2">
                    <a:lumMod val="50000"/>
                  </a:schemeClr>
                </a:solidFill>
              </a:rPr>
              <a:t> </a:t>
            </a:r>
            <a:r>
              <a:rPr lang="en-US" dirty="0" err="1">
                <a:solidFill>
                  <a:schemeClr val="accent2">
                    <a:lumMod val="50000"/>
                  </a:schemeClr>
                </a:solidFill>
              </a:rPr>
              <a:t>Müdürlüğü</a:t>
            </a:r>
            <a:r>
              <a:rPr lang="en-US" dirty="0">
                <a:solidFill>
                  <a:schemeClr val="accent2">
                    <a:lumMod val="50000"/>
                  </a:schemeClr>
                </a:solidFill>
              </a:rPr>
              <a:t>, </a:t>
            </a:r>
            <a:r>
              <a:rPr lang="en-US" dirty="0" err="1">
                <a:solidFill>
                  <a:schemeClr val="accent2">
                    <a:lumMod val="50000"/>
                  </a:schemeClr>
                </a:solidFill>
              </a:rPr>
              <a:t>Kızılay</a:t>
            </a:r>
            <a:r>
              <a:rPr lang="en-US" dirty="0">
                <a:solidFill>
                  <a:schemeClr val="accent2">
                    <a:lumMod val="50000"/>
                  </a:schemeClr>
                </a:solidFill>
              </a:rPr>
              <a:t>, AFAD </a:t>
            </a:r>
            <a:r>
              <a:rPr lang="en-US" dirty="0" err="1">
                <a:solidFill>
                  <a:schemeClr val="accent2">
                    <a:lumMod val="50000"/>
                  </a:schemeClr>
                </a:solidFill>
              </a:rPr>
              <a:t>gibi</a:t>
            </a:r>
            <a:r>
              <a:rPr lang="en-US" dirty="0">
                <a:solidFill>
                  <a:schemeClr val="accent2">
                    <a:lumMod val="50000"/>
                  </a:schemeClr>
                </a:solidFill>
              </a:rPr>
              <a:t> </a:t>
            </a:r>
            <a:r>
              <a:rPr lang="en-US" dirty="0" err="1">
                <a:solidFill>
                  <a:schemeClr val="accent2">
                    <a:lumMod val="50000"/>
                  </a:schemeClr>
                </a:solidFill>
              </a:rPr>
              <a:t>kurumlardan</a:t>
            </a:r>
            <a:r>
              <a:rPr lang="en-US" dirty="0">
                <a:solidFill>
                  <a:schemeClr val="accent2">
                    <a:lumMod val="50000"/>
                  </a:schemeClr>
                </a:solidFill>
              </a:rPr>
              <a:t> Erasmus </a:t>
            </a:r>
            <a:r>
              <a:rPr lang="en-US" dirty="0" err="1">
                <a:solidFill>
                  <a:schemeClr val="accent2">
                    <a:lumMod val="50000"/>
                  </a:schemeClr>
                </a:solidFill>
              </a:rPr>
              <a:t>başvurusunu</a:t>
            </a:r>
            <a:r>
              <a:rPr lang="en-US" dirty="0">
                <a:solidFill>
                  <a:schemeClr val="accent2">
                    <a:lumMod val="50000"/>
                  </a:schemeClr>
                </a:solidFill>
              </a:rPr>
              <a:t> </a:t>
            </a:r>
            <a:r>
              <a:rPr lang="en-US" dirty="0" err="1">
                <a:solidFill>
                  <a:schemeClr val="accent2">
                    <a:lumMod val="50000"/>
                  </a:schemeClr>
                </a:solidFill>
              </a:rPr>
              <a:t>yaptığı</a:t>
            </a:r>
            <a:r>
              <a:rPr lang="en-US" dirty="0">
                <a:solidFill>
                  <a:schemeClr val="accent2">
                    <a:lumMod val="50000"/>
                  </a:schemeClr>
                </a:solidFill>
              </a:rPr>
              <a:t> </a:t>
            </a:r>
            <a:r>
              <a:rPr lang="en-US" dirty="0" err="1">
                <a:solidFill>
                  <a:schemeClr val="accent2">
                    <a:lumMod val="50000"/>
                  </a:schemeClr>
                </a:solidFill>
              </a:rPr>
              <a:t>esnada</a:t>
            </a:r>
            <a:r>
              <a:rPr lang="en-US" dirty="0">
                <a:solidFill>
                  <a:schemeClr val="accent2">
                    <a:lumMod val="50000"/>
                  </a:schemeClr>
                </a:solidFill>
              </a:rPr>
              <a:t> </a:t>
            </a:r>
            <a:r>
              <a:rPr lang="en-US" dirty="0" err="1">
                <a:solidFill>
                  <a:schemeClr val="accent2">
                    <a:lumMod val="50000"/>
                  </a:schemeClr>
                </a:solidFill>
              </a:rPr>
              <a:t>maddi</a:t>
            </a:r>
            <a:r>
              <a:rPr lang="en-US" dirty="0">
                <a:solidFill>
                  <a:schemeClr val="accent2">
                    <a:lumMod val="50000"/>
                  </a:schemeClr>
                </a:solidFill>
              </a:rPr>
              <a:t> </a:t>
            </a:r>
            <a:r>
              <a:rPr lang="en-US" dirty="0" err="1">
                <a:solidFill>
                  <a:schemeClr val="accent2">
                    <a:lumMod val="50000"/>
                  </a:schemeClr>
                </a:solidFill>
              </a:rPr>
              <a:t>destek</a:t>
            </a:r>
            <a:r>
              <a:rPr lang="en-US" dirty="0">
                <a:solidFill>
                  <a:schemeClr val="accent2">
                    <a:lumMod val="50000"/>
                  </a:schemeClr>
                </a:solidFill>
              </a:rPr>
              <a:t> </a:t>
            </a:r>
            <a:r>
              <a:rPr lang="en-US" dirty="0" err="1">
                <a:solidFill>
                  <a:schemeClr val="accent2">
                    <a:lumMod val="50000"/>
                  </a:schemeClr>
                </a:solidFill>
              </a:rPr>
              <a:t>aldığını</a:t>
            </a:r>
            <a:r>
              <a:rPr lang="en-US" dirty="0">
                <a:solidFill>
                  <a:schemeClr val="accent2">
                    <a:lumMod val="50000"/>
                  </a:schemeClr>
                </a:solidFill>
              </a:rPr>
              <a:t> </a:t>
            </a:r>
            <a:r>
              <a:rPr lang="en-US" dirty="0" err="1">
                <a:solidFill>
                  <a:schemeClr val="accent2">
                    <a:lumMod val="50000"/>
                  </a:schemeClr>
                </a:solidFill>
              </a:rPr>
              <a:t>kanıtlayan</a:t>
            </a:r>
            <a:r>
              <a:rPr lang="en-US" dirty="0">
                <a:solidFill>
                  <a:schemeClr val="accent2">
                    <a:lumMod val="50000"/>
                  </a:schemeClr>
                </a:solidFill>
              </a:rPr>
              <a:t> </a:t>
            </a:r>
            <a:r>
              <a:rPr lang="en-US" dirty="0" err="1">
                <a:solidFill>
                  <a:schemeClr val="accent2">
                    <a:lumMod val="50000"/>
                  </a:schemeClr>
                </a:solidFill>
              </a:rPr>
              <a:t>bir</a:t>
            </a:r>
            <a:r>
              <a:rPr lang="en-US" dirty="0">
                <a:solidFill>
                  <a:schemeClr val="accent2">
                    <a:lumMod val="50000"/>
                  </a:schemeClr>
                </a:solidFill>
              </a:rPr>
              <a:t> </a:t>
            </a:r>
            <a:r>
              <a:rPr lang="en-US" dirty="0" err="1">
                <a:solidFill>
                  <a:schemeClr val="accent2">
                    <a:lumMod val="50000"/>
                  </a:schemeClr>
                </a:solidFill>
              </a:rPr>
              <a:t>belge</a:t>
            </a:r>
            <a:r>
              <a:rPr lang="en-US" dirty="0">
                <a:solidFill>
                  <a:schemeClr val="accent2">
                    <a:lumMod val="50000"/>
                  </a:schemeClr>
                </a:solidFill>
              </a:rPr>
              <a:t> </a:t>
            </a:r>
            <a:r>
              <a:rPr lang="en-US" dirty="0" err="1">
                <a:solidFill>
                  <a:schemeClr val="accent2">
                    <a:lumMod val="50000"/>
                  </a:schemeClr>
                </a:solidFill>
              </a:rPr>
              <a:t>ibraz</a:t>
            </a:r>
            <a:r>
              <a:rPr lang="en-US" dirty="0">
                <a:solidFill>
                  <a:schemeClr val="accent2">
                    <a:lumMod val="50000"/>
                  </a:schemeClr>
                </a:solidFill>
              </a:rPr>
              <a:t> </a:t>
            </a:r>
            <a:r>
              <a:rPr lang="en-US" dirty="0" err="1">
                <a:solidFill>
                  <a:schemeClr val="accent2">
                    <a:lumMod val="50000"/>
                  </a:schemeClr>
                </a:solidFill>
              </a:rPr>
              <a:t>edilmesi</a:t>
            </a:r>
            <a:r>
              <a:rPr lang="en-US" dirty="0">
                <a:solidFill>
                  <a:schemeClr val="accent2">
                    <a:lumMod val="50000"/>
                  </a:schemeClr>
                </a:solidFill>
              </a:rPr>
              <a:t> </a:t>
            </a:r>
            <a:r>
              <a:rPr lang="en-US" dirty="0" err="1">
                <a:solidFill>
                  <a:schemeClr val="accent2">
                    <a:lumMod val="50000"/>
                  </a:schemeClr>
                </a:solidFill>
              </a:rPr>
              <a:t>yeterlidir</a:t>
            </a:r>
            <a:r>
              <a:rPr lang="en-US" dirty="0">
                <a:solidFill>
                  <a:schemeClr val="accent2">
                    <a:lumMod val="50000"/>
                  </a:schemeClr>
                </a:solidFill>
              </a:rPr>
              <a:t>.) </a:t>
            </a:r>
            <a:endParaRPr lang="tr-TR" dirty="0" smtClean="0">
              <a:solidFill>
                <a:schemeClr val="accent2">
                  <a:lumMod val="50000"/>
                </a:schemeClr>
              </a:solidFill>
            </a:endParaRPr>
          </a:p>
          <a:p>
            <a:pPr marL="0" indent="0">
              <a:lnSpc>
                <a:spcPct val="120000"/>
              </a:lnSpc>
              <a:buNone/>
            </a:pPr>
            <a:r>
              <a:rPr lang="en-US" dirty="0" smtClean="0">
                <a:solidFill>
                  <a:schemeClr val="accent2">
                    <a:lumMod val="50000"/>
                  </a:schemeClr>
                </a:solidFill>
              </a:rPr>
              <a:t> </a:t>
            </a:r>
            <a:r>
              <a:rPr lang="en-US" dirty="0" err="1">
                <a:solidFill>
                  <a:schemeClr val="accent2">
                    <a:lumMod val="50000"/>
                  </a:schemeClr>
                </a:solidFill>
              </a:rPr>
              <a:t>Engelliler</a:t>
            </a:r>
            <a:r>
              <a:rPr lang="en-US" dirty="0">
                <a:solidFill>
                  <a:schemeClr val="accent2">
                    <a:lumMod val="50000"/>
                  </a:schemeClr>
                </a:solidFill>
              </a:rPr>
              <a:t> </a:t>
            </a:r>
            <a:endParaRPr lang="tr-TR" dirty="0" smtClean="0">
              <a:solidFill>
                <a:schemeClr val="accent2">
                  <a:lumMod val="50000"/>
                </a:schemeClr>
              </a:solidFill>
            </a:endParaRPr>
          </a:p>
          <a:p>
            <a:pPr marL="0" indent="0">
              <a:lnSpc>
                <a:spcPct val="120000"/>
              </a:lnSpc>
              <a:buNone/>
            </a:pPr>
            <a:r>
              <a:rPr lang="en-US" dirty="0" smtClean="0">
                <a:solidFill>
                  <a:schemeClr val="accent2">
                    <a:lumMod val="50000"/>
                  </a:schemeClr>
                </a:solidFill>
              </a:rPr>
              <a:t> </a:t>
            </a:r>
            <a:r>
              <a:rPr lang="en-US" dirty="0" err="1">
                <a:solidFill>
                  <a:schemeClr val="accent2">
                    <a:lumMod val="50000"/>
                  </a:schemeClr>
                </a:solidFill>
              </a:rPr>
              <a:t>Ebeveynlerinden</a:t>
            </a:r>
            <a:r>
              <a:rPr lang="en-US" dirty="0">
                <a:solidFill>
                  <a:schemeClr val="accent2">
                    <a:lumMod val="50000"/>
                  </a:schemeClr>
                </a:solidFill>
              </a:rPr>
              <a:t> </a:t>
            </a:r>
            <a:r>
              <a:rPr lang="en-US" dirty="0" err="1">
                <a:solidFill>
                  <a:schemeClr val="accent2">
                    <a:lumMod val="50000"/>
                  </a:schemeClr>
                </a:solidFill>
              </a:rPr>
              <a:t>biri</a:t>
            </a:r>
            <a:r>
              <a:rPr lang="en-US" dirty="0">
                <a:solidFill>
                  <a:schemeClr val="accent2">
                    <a:lumMod val="50000"/>
                  </a:schemeClr>
                </a:solidFill>
              </a:rPr>
              <a:t> </a:t>
            </a:r>
            <a:r>
              <a:rPr lang="en-US" dirty="0" err="1">
                <a:solidFill>
                  <a:schemeClr val="accent2">
                    <a:lumMod val="50000"/>
                  </a:schemeClr>
                </a:solidFill>
              </a:rPr>
              <a:t>veya</a:t>
            </a:r>
            <a:r>
              <a:rPr lang="en-US" dirty="0">
                <a:solidFill>
                  <a:schemeClr val="accent2">
                    <a:lumMod val="50000"/>
                  </a:schemeClr>
                </a:solidFill>
              </a:rPr>
              <a:t> </a:t>
            </a:r>
            <a:r>
              <a:rPr lang="en-US" dirty="0" err="1">
                <a:solidFill>
                  <a:schemeClr val="accent2">
                    <a:lumMod val="50000"/>
                  </a:schemeClr>
                </a:solidFill>
              </a:rPr>
              <a:t>vasisi</a:t>
            </a:r>
            <a:r>
              <a:rPr lang="en-US" dirty="0">
                <a:solidFill>
                  <a:schemeClr val="accent2">
                    <a:lumMod val="50000"/>
                  </a:schemeClr>
                </a:solidFill>
              </a:rPr>
              <a:t>, 65 </a:t>
            </a:r>
            <a:r>
              <a:rPr lang="en-US" dirty="0" err="1">
                <a:solidFill>
                  <a:schemeClr val="accent2">
                    <a:lumMod val="50000"/>
                  </a:schemeClr>
                </a:solidFill>
              </a:rPr>
              <a:t>Yaşını</a:t>
            </a:r>
            <a:r>
              <a:rPr lang="en-US" dirty="0">
                <a:solidFill>
                  <a:schemeClr val="accent2">
                    <a:lumMod val="50000"/>
                  </a:schemeClr>
                </a:solidFill>
              </a:rPr>
              <a:t> </a:t>
            </a:r>
            <a:r>
              <a:rPr lang="en-US" dirty="0" err="1">
                <a:solidFill>
                  <a:schemeClr val="accent2">
                    <a:lumMod val="50000"/>
                  </a:schemeClr>
                </a:solidFill>
              </a:rPr>
              <a:t>Doldurmuş</a:t>
            </a:r>
            <a:r>
              <a:rPr lang="en-US" dirty="0">
                <a:solidFill>
                  <a:schemeClr val="accent2">
                    <a:lumMod val="50000"/>
                  </a:schemeClr>
                </a:solidFill>
              </a:rPr>
              <a:t> </a:t>
            </a:r>
            <a:r>
              <a:rPr lang="en-US" dirty="0" err="1">
                <a:solidFill>
                  <a:schemeClr val="accent2">
                    <a:lumMod val="50000"/>
                  </a:schemeClr>
                </a:solidFill>
              </a:rPr>
              <a:t>Muhtaç</a:t>
            </a:r>
            <a:r>
              <a:rPr lang="en-US" dirty="0">
                <a:solidFill>
                  <a:schemeClr val="accent2">
                    <a:lumMod val="50000"/>
                  </a:schemeClr>
                </a:solidFill>
              </a:rPr>
              <a:t>, </a:t>
            </a:r>
            <a:r>
              <a:rPr lang="en-US" dirty="0" err="1">
                <a:solidFill>
                  <a:schemeClr val="accent2">
                    <a:lumMod val="50000"/>
                  </a:schemeClr>
                </a:solidFill>
              </a:rPr>
              <a:t>Güçsüz</a:t>
            </a:r>
            <a:r>
              <a:rPr lang="en-US" dirty="0">
                <a:solidFill>
                  <a:schemeClr val="accent2">
                    <a:lumMod val="50000"/>
                  </a:schemeClr>
                </a:solidFill>
              </a:rPr>
              <a:t> </a:t>
            </a:r>
            <a:r>
              <a:rPr lang="en-US" dirty="0" err="1">
                <a:solidFill>
                  <a:schemeClr val="accent2">
                    <a:lumMod val="50000"/>
                  </a:schemeClr>
                </a:solidFill>
              </a:rPr>
              <a:t>Ve</a:t>
            </a:r>
            <a:r>
              <a:rPr lang="en-US" dirty="0">
                <a:solidFill>
                  <a:schemeClr val="accent2">
                    <a:lumMod val="50000"/>
                  </a:schemeClr>
                </a:solidFill>
              </a:rPr>
              <a:t> </a:t>
            </a:r>
            <a:r>
              <a:rPr lang="en-US" dirty="0" err="1">
                <a:solidFill>
                  <a:schemeClr val="accent2">
                    <a:lumMod val="50000"/>
                  </a:schemeClr>
                </a:solidFill>
              </a:rPr>
              <a:t>Kimsesiz</a:t>
            </a:r>
            <a:r>
              <a:rPr lang="en-US" dirty="0">
                <a:solidFill>
                  <a:schemeClr val="accent2">
                    <a:lumMod val="50000"/>
                  </a:schemeClr>
                </a:solidFill>
              </a:rPr>
              <a:t> </a:t>
            </a:r>
            <a:r>
              <a:rPr lang="en-US" dirty="0" err="1">
                <a:solidFill>
                  <a:schemeClr val="accent2">
                    <a:lumMod val="50000"/>
                  </a:schemeClr>
                </a:solidFill>
              </a:rPr>
              <a:t>Türk</a:t>
            </a:r>
            <a:r>
              <a:rPr lang="en-US" dirty="0">
                <a:solidFill>
                  <a:schemeClr val="accent2">
                    <a:lumMod val="50000"/>
                  </a:schemeClr>
                </a:solidFill>
              </a:rPr>
              <a:t> </a:t>
            </a:r>
            <a:r>
              <a:rPr lang="en-US" dirty="0" err="1">
                <a:solidFill>
                  <a:schemeClr val="accent2">
                    <a:lumMod val="50000"/>
                  </a:schemeClr>
                </a:solidFill>
              </a:rPr>
              <a:t>Vatandaşları</a:t>
            </a:r>
            <a:r>
              <a:rPr lang="en-US" dirty="0">
                <a:solidFill>
                  <a:schemeClr val="accent2">
                    <a:lumMod val="50000"/>
                  </a:schemeClr>
                </a:solidFill>
              </a:rPr>
              <a:t> </a:t>
            </a:r>
            <a:r>
              <a:rPr lang="en-US" dirty="0" err="1">
                <a:solidFill>
                  <a:schemeClr val="accent2">
                    <a:lumMod val="50000"/>
                  </a:schemeClr>
                </a:solidFill>
              </a:rPr>
              <a:t>ile</a:t>
            </a:r>
            <a:r>
              <a:rPr lang="en-US" dirty="0">
                <a:solidFill>
                  <a:schemeClr val="accent2">
                    <a:lumMod val="50000"/>
                  </a:schemeClr>
                </a:solidFill>
              </a:rPr>
              <a:t> </a:t>
            </a:r>
            <a:r>
              <a:rPr lang="en-US" dirty="0" err="1">
                <a:solidFill>
                  <a:schemeClr val="accent2">
                    <a:lumMod val="50000"/>
                  </a:schemeClr>
                </a:solidFill>
              </a:rPr>
              <a:t>Engelli</a:t>
            </a:r>
            <a:r>
              <a:rPr lang="en-US" dirty="0">
                <a:solidFill>
                  <a:schemeClr val="accent2">
                    <a:lumMod val="50000"/>
                  </a:schemeClr>
                </a:solidFill>
              </a:rPr>
              <a:t> </a:t>
            </a:r>
            <a:r>
              <a:rPr lang="en-US" dirty="0" err="1">
                <a:solidFill>
                  <a:schemeClr val="accent2">
                    <a:lumMod val="50000"/>
                  </a:schemeClr>
                </a:solidFill>
              </a:rPr>
              <a:t>ve</a:t>
            </a:r>
            <a:r>
              <a:rPr lang="en-US" dirty="0">
                <a:solidFill>
                  <a:schemeClr val="accent2">
                    <a:lumMod val="50000"/>
                  </a:schemeClr>
                </a:solidFill>
              </a:rPr>
              <a:t> </a:t>
            </a:r>
            <a:r>
              <a:rPr lang="en-US" dirty="0" err="1">
                <a:solidFill>
                  <a:schemeClr val="accent2">
                    <a:lumMod val="50000"/>
                  </a:schemeClr>
                </a:solidFill>
              </a:rPr>
              <a:t>Muhtaç</a:t>
            </a:r>
            <a:r>
              <a:rPr lang="en-US" dirty="0">
                <a:solidFill>
                  <a:schemeClr val="accent2">
                    <a:lumMod val="50000"/>
                  </a:schemeClr>
                </a:solidFill>
              </a:rPr>
              <a:t> </a:t>
            </a:r>
            <a:r>
              <a:rPr lang="en-US" dirty="0" err="1">
                <a:solidFill>
                  <a:schemeClr val="accent2">
                    <a:lumMod val="50000"/>
                  </a:schemeClr>
                </a:solidFill>
              </a:rPr>
              <a:t>Türk</a:t>
            </a:r>
            <a:r>
              <a:rPr lang="en-US" dirty="0">
                <a:solidFill>
                  <a:schemeClr val="accent2">
                    <a:lumMod val="50000"/>
                  </a:schemeClr>
                </a:solidFill>
              </a:rPr>
              <a:t> </a:t>
            </a:r>
            <a:r>
              <a:rPr lang="en-US" dirty="0" err="1">
                <a:solidFill>
                  <a:schemeClr val="accent2">
                    <a:lumMod val="50000"/>
                  </a:schemeClr>
                </a:solidFill>
              </a:rPr>
              <a:t>Vatandaşlarına</a:t>
            </a:r>
            <a:r>
              <a:rPr lang="en-US" dirty="0">
                <a:solidFill>
                  <a:schemeClr val="accent2">
                    <a:lumMod val="50000"/>
                  </a:schemeClr>
                </a:solidFill>
              </a:rPr>
              <a:t> </a:t>
            </a:r>
            <a:r>
              <a:rPr lang="en-US" dirty="0" err="1">
                <a:solidFill>
                  <a:schemeClr val="accent2">
                    <a:lumMod val="50000"/>
                  </a:schemeClr>
                </a:solidFill>
              </a:rPr>
              <a:t>Aylık</a:t>
            </a:r>
            <a:r>
              <a:rPr lang="en-US" dirty="0">
                <a:solidFill>
                  <a:schemeClr val="accent2">
                    <a:lumMod val="50000"/>
                  </a:schemeClr>
                </a:solidFill>
              </a:rPr>
              <a:t> </a:t>
            </a:r>
            <a:r>
              <a:rPr lang="en-US" dirty="0" err="1">
                <a:solidFill>
                  <a:schemeClr val="accent2">
                    <a:lumMod val="50000"/>
                  </a:schemeClr>
                </a:solidFill>
              </a:rPr>
              <a:t>Bağlanması</a:t>
            </a:r>
            <a:r>
              <a:rPr lang="en-US" dirty="0">
                <a:solidFill>
                  <a:schemeClr val="accent2">
                    <a:lumMod val="50000"/>
                  </a:schemeClr>
                </a:solidFill>
              </a:rPr>
              <a:t> </a:t>
            </a:r>
            <a:r>
              <a:rPr lang="en-US" dirty="0" err="1">
                <a:solidFill>
                  <a:schemeClr val="accent2">
                    <a:lumMod val="50000"/>
                  </a:schemeClr>
                </a:solidFill>
              </a:rPr>
              <a:t>Hakkında</a:t>
            </a:r>
            <a:r>
              <a:rPr lang="en-US" dirty="0">
                <a:solidFill>
                  <a:schemeClr val="accent2">
                    <a:lumMod val="50000"/>
                  </a:schemeClr>
                </a:solidFill>
              </a:rPr>
              <a:t> 01.07.1976 </a:t>
            </a:r>
            <a:r>
              <a:rPr lang="en-US" dirty="0" err="1">
                <a:solidFill>
                  <a:schemeClr val="accent2">
                    <a:lumMod val="50000"/>
                  </a:schemeClr>
                </a:solidFill>
              </a:rPr>
              <a:t>tarih</a:t>
            </a:r>
            <a:r>
              <a:rPr lang="en-US" dirty="0">
                <a:solidFill>
                  <a:schemeClr val="accent2">
                    <a:lumMod val="50000"/>
                  </a:schemeClr>
                </a:solidFill>
              </a:rPr>
              <a:t> </a:t>
            </a:r>
            <a:r>
              <a:rPr lang="en-US" dirty="0" err="1">
                <a:solidFill>
                  <a:schemeClr val="accent2">
                    <a:lumMod val="50000"/>
                  </a:schemeClr>
                </a:solidFill>
              </a:rPr>
              <a:t>ve</a:t>
            </a:r>
            <a:r>
              <a:rPr lang="en-US" dirty="0">
                <a:solidFill>
                  <a:schemeClr val="accent2">
                    <a:lumMod val="50000"/>
                  </a:schemeClr>
                </a:solidFill>
              </a:rPr>
              <a:t> 2022 </a:t>
            </a:r>
            <a:r>
              <a:rPr lang="en-US" dirty="0" err="1">
                <a:solidFill>
                  <a:schemeClr val="accent2">
                    <a:lumMod val="50000"/>
                  </a:schemeClr>
                </a:solidFill>
              </a:rPr>
              <a:t>sayılı</a:t>
            </a:r>
            <a:r>
              <a:rPr lang="en-US" dirty="0">
                <a:solidFill>
                  <a:schemeClr val="accent2">
                    <a:lumMod val="50000"/>
                  </a:schemeClr>
                </a:solidFill>
              </a:rPr>
              <a:t> </a:t>
            </a:r>
            <a:r>
              <a:rPr lang="en-US" dirty="0" err="1">
                <a:solidFill>
                  <a:schemeClr val="accent2">
                    <a:lumMod val="50000"/>
                  </a:schemeClr>
                </a:solidFill>
              </a:rPr>
              <a:t>Kanun</a:t>
            </a:r>
            <a:r>
              <a:rPr lang="en-US" dirty="0">
                <a:solidFill>
                  <a:schemeClr val="accent2">
                    <a:lumMod val="50000"/>
                  </a:schemeClr>
                </a:solidFill>
              </a:rPr>
              <a:t> </a:t>
            </a:r>
            <a:r>
              <a:rPr lang="en-US" dirty="0" err="1">
                <a:solidFill>
                  <a:schemeClr val="accent2">
                    <a:lumMod val="50000"/>
                  </a:schemeClr>
                </a:solidFill>
              </a:rPr>
              <a:t>kapsamında</a:t>
            </a:r>
            <a:r>
              <a:rPr lang="en-US" dirty="0">
                <a:solidFill>
                  <a:schemeClr val="accent2">
                    <a:lumMod val="50000"/>
                  </a:schemeClr>
                </a:solidFill>
              </a:rPr>
              <a:t> </a:t>
            </a:r>
            <a:r>
              <a:rPr lang="en-US" dirty="0" err="1">
                <a:solidFill>
                  <a:schemeClr val="accent2">
                    <a:lumMod val="50000"/>
                  </a:schemeClr>
                </a:solidFill>
              </a:rPr>
              <a:t>engelli</a:t>
            </a:r>
            <a:r>
              <a:rPr lang="en-US" dirty="0">
                <a:solidFill>
                  <a:schemeClr val="accent2">
                    <a:lumMod val="50000"/>
                  </a:schemeClr>
                </a:solidFill>
              </a:rPr>
              <a:t> </a:t>
            </a:r>
            <a:r>
              <a:rPr lang="en-US" dirty="0" err="1">
                <a:solidFill>
                  <a:schemeClr val="accent2">
                    <a:lumMod val="50000"/>
                  </a:schemeClr>
                </a:solidFill>
              </a:rPr>
              <a:t>veya</a:t>
            </a:r>
            <a:r>
              <a:rPr lang="en-US" dirty="0">
                <a:solidFill>
                  <a:schemeClr val="accent2">
                    <a:lumMod val="50000"/>
                  </a:schemeClr>
                </a:solidFill>
              </a:rPr>
              <a:t> </a:t>
            </a:r>
            <a:r>
              <a:rPr lang="en-US" dirty="0" err="1">
                <a:solidFill>
                  <a:schemeClr val="accent2">
                    <a:lumMod val="50000"/>
                  </a:schemeClr>
                </a:solidFill>
              </a:rPr>
              <a:t>muhtaç</a:t>
            </a:r>
            <a:r>
              <a:rPr lang="en-US" dirty="0">
                <a:solidFill>
                  <a:schemeClr val="accent2">
                    <a:lumMod val="50000"/>
                  </a:schemeClr>
                </a:solidFill>
              </a:rPr>
              <a:t> </a:t>
            </a:r>
            <a:r>
              <a:rPr lang="en-US" dirty="0" err="1">
                <a:solidFill>
                  <a:schemeClr val="accent2">
                    <a:lumMod val="50000"/>
                  </a:schemeClr>
                </a:solidFill>
              </a:rPr>
              <a:t>aylığı</a:t>
            </a:r>
            <a:r>
              <a:rPr lang="en-US" dirty="0">
                <a:solidFill>
                  <a:schemeClr val="accent2">
                    <a:lumMod val="50000"/>
                  </a:schemeClr>
                </a:solidFill>
              </a:rPr>
              <a:t> </a:t>
            </a:r>
            <a:r>
              <a:rPr lang="en-US" dirty="0" err="1">
                <a:solidFill>
                  <a:schemeClr val="accent2">
                    <a:lumMod val="50000"/>
                  </a:schemeClr>
                </a:solidFill>
              </a:rPr>
              <a:t>alan</a:t>
            </a:r>
            <a:r>
              <a:rPr lang="en-US" dirty="0">
                <a:solidFill>
                  <a:schemeClr val="accent2">
                    <a:lumMod val="50000"/>
                  </a:schemeClr>
                </a:solidFill>
              </a:rPr>
              <a:t> </a:t>
            </a:r>
            <a:r>
              <a:rPr lang="en-US" dirty="0" err="1">
                <a:solidFill>
                  <a:schemeClr val="accent2">
                    <a:lumMod val="50000"/>
                  </a:schemeClr>
                </a:solidFill>
              </a:rPr>
              <a:t>öğrenciler</a:t>
            </a:r>
            <a:r>
              <a:rPr lang="en-US" dirty="0">
                <a:solidFill>
                  <a:schemeClr val="accent2">
                    <a:lumMod val="50000"/>
                  </a:schemeClr>
                </a:solidFill>
              </a:rPr>
              <a:t> </a:t>
            </a:r>
            <a:endParaRPr lang="tr-TR" dirty="0" smtClean="0">
              <a:solidFill>
                <a:schemeClr val="accent2">
                  <a:lumMod val="50000"/>
                </a:schemeClr>
              </a:solidFill>
            </a:endParaRPr>
          </a:p>
          <a:p>
            <a:pPr marL="0" indent="0">
              <a:lnSpc>
                <a:spcPct val="120000"/>
              </a:lnSpc>
              <a:buNone/>
            </a:pPr>
            <a:r>
              <a:rPr lang="en-US" dirty="0" smtClean="0">
                <a:solidFill>
                  <a:schemeClr val="accent2">
                    <a:lumMod val="50000"/>
                  </a:schemeClr>
                </a:solidFill>
              </a:rPr>
              <a:t> </a:t>
            </a:r>
            <a:r>
              <a:rPr lang="en-US" dirty="0" err="1">
                <a:solidFill>
                  <a:schemeClr val="accent2">
                    <a:lumMod val="50000"/>
                  </a:schemeClr>
                </a:solidFill>
              </a:rPr>
              <a:t>Kendileri</a:t>
            </a:r>
            <a:r>
              <a:rPr lang="en-US" dirty="0">
                <a:solidFill>
                  <a:schemeClr val="accent2">
                    <a:lumMod val="50000"/>
                  </a:schemeClr>
                </a:solidFill>
              </a:rPr>
              <a:t> </a:t>
            </a:r>
            <a:r>
              <a:rPr lang="en-US" dirty="0" err="1">
                <a:solidFill>
                  <a:schemeClr val="accent2">
                    <a:lumMod val="50000"/>
                  </a:schemeClr>
                </a:solidFill>
              </a:rPr>
              <a:t>veya</a:t>
            </a:r>
            <a:r>
              <a:rPr lang="en-US" dirty="0">
                <a:solidFill>
                  <a:schemeClr val="accent2">
                    <a:lumMod val="50000"/>
                  </a:schemeClr>
                </a:solidFill>
              </a:rPr>
              <a:t> 1. </a:t>
            </a:r>
            <a:r>
              <a:rPr lang="en-US" dirty="0" err="1">
                <a:solidFill>
                  <a:schemeClr val="accent2">
                    <a:lumMod val="50000"/>
                  </a:schemeClr>
                </a:solidFill>
              </a:rPr>
              <a:t>derece</a:t>
            </a:r>
            <a:r>
              <a:rPr lang="en-US" dirty="0">
                <a:solidFill>
                  <a:schemeClr val="accent2">
                    <a:lumMod val="50000"/>
                  </a:schemeClr>
                </a:solidFill>
              </a:rPr>
              <a:t> </a:t>
            </a:r>
            <a:r>
              <a:rPr lang="en-US" dirty="0" err="1">
                <a:solidFill>
                  <a:schemeClr val="accent2">
                    <a:lumMod val="50000"/>
                  </a:schemeClr>
                </a:solidFill>
              </a:rPr>
              <a:t>yakınları</a:t>
            </a:r>
            <a:r>
              <a:rPr lang="en-US" dirty="0">
                <a:solidFill>
                  <a:schemeClr val="accent2">
                    <a:lumMod val="50000"/>
                  </a:schemeClr>
                </a:solidFill>
              </a:rPr>
              <a:t> </a:t>
            </a:r>
            <a:r>
              <a:rPr lang="en-US" dirty="0" err="1">
                <a:solidFill>
                  <a:schemeClr val="accent2">
                    <a:lumMod val="50000"/>
                  </a:schemeClr>
                </a:solidFill>
              </a:rPr>
              <a:t>AFAD’dan</a:t>
            </a:r>
            <a:r>
              <a:rPr lang="en-US" dirty="0">
                <a:solidFill>
                  <a:schemeClr val="accent2">
                    <a:lumMod val="50000"/>
                  </a:schemeClr>
                </a:solidFill>
              </a:rPr>
              <a:t> </a:t>
            </a:r>
            <a:r>
              <a:rPr lang="en-US" dirty="0" err="1">
                <a:solidFill>
                  <a:schemeClr val="accent2">
                    <a:lumMod val="50000"/>
                  </a:schemeClr>
                </a:solidFill>
              </a:rPr>
              <a:t>afetzede</a:t>
            </a:r>
            <a:r>
              <a:rPr lang="en-US" dirty="0">
                <a:solidFill>
                  <a:schemeClr val="accent2">
                    <a:lumMod val="50000"/>
                  </a:schemeClr>
                </a:solidFill>
              </a:rPr>
              <a:t> </a:t>
            </a:r>
            <a:r>
              <a:rPr lang="en-US" dirty="0" err="1">
                <a:solidFill>
                  <a:schemeClr val="accent2">
                    <a:lumMod val="50000"/>
                  </a:schemeClr>
                </a:solidFill>
              </a:rPr>
              <a:t>yardımı</a:t>
            </a:r>
            <a:r>
              <a:rPr lang="en-US" dirty="0">
                <a:solidFill>
                  <a:schemeClr val="accent2">
                    <a:lumMod val="50000"/>
                  </a:schemeClr>
                </a:solidFill>
              </a:rPr>
              <a:t> </a:t>
            </a:r>
            <a:r>
              <a:rPr lang="en-US" dirty="0" err="1">
                <a:solidFill>
                  <a:schemeClr val="accent2">
                    <a:lumMod val="50000"/>
                  </a:schemeClr>
                </a:solidFill>
              </a:rPr>
              <a:t>alanlar</a:t>
            </a:r>
            <a:r>
              <a:rPr lang="en-US" dirty="0">
                <a:solidFill>
                  <a:schemeClr val="accent2">
                    <a:lumMod val="50000"/>
                  </a:schemeClr>
                </a:solidFill>
              </a:rPr>
              <a:t> (</a:t>
            </a:r>
            <a:r>
              <a:rPr lang="en-US" dirty="0" err="1">
                <a:solidFill>
                  <a:schemeClr val="accent2">
                    <a:lumMod val="50000"/>
                  </a:schemeClr>
                </a:solidFill>
              </a:rPr>
              <a:t>tek</a:t>
            </a:r>
            <a:r>
              <a:rPr lang="en-US" dirty="0">
                <a:solidFill>
                  <a:schemeClr val="accent2">
                    <a:lumMod val="50000"/>
                  </a:schemeClr>
                </a:solidFill>
              </a:rPr>
              <a:t> </a:t>
            </a:r>
            <a:r>
              <a:rPr lang="en-US" dirty="0" err="1">
                <a:solidFill>
                  <a:schemeClr val="accent2">
                    <a:lumMod val="50000"/>
                  </a:schemeClr>
                </a:solidFill>
              </a:rPr>
              <a:t>sefere</a:t>
            </a:r>
            <a:r>
              <a:rPr lang="en-US" dirty="0">
                <a:solidFill>
                  <a:schemeClr val="accent2">
                    <a:lumMod val="50000"/>
                  </a:schemeClr>
                </a:solidFill>
              </a:rPr>
              <a:t> </a:t>
            </a:r>
            <a:r>
              <a:rPr lang="en-US" dirty="0" err="1">
                <a:solidFill>
                  <a:schemeClr val="accent2">
                    <a:lumMod val="50000"/>
                  </a:schemeClr>
                </a:solidFill>
              </a:rPr>
              <a:t>mahsus</a:t>
            </a:r>
            <a:r>
              <a:rPr lang="en-US" dirty="0">
                <a:solidFill>
                  <a:schemeClr val="accent2">
                    <a:lumMod val="50000"/>
                  </a:schemeClr>
                </a:solidFill>
              </a:rPr>
              <a:t> </a:t>
            </a:r>
            <a:r>
              <a:rPr lang="en-US" dirty="0" err="1">
                <a:solidFill>
                  <a:schemeClr val="accent2">
                    <a:lumMod val="50000"/>
                  </a:schemeClr>
                </a:solidFill>
              </a:rPr>
              <a:t>olmak</a:t>
            </a:r>
            <a:r>
              <a:rPr lang="en-US" dirty="0">
                <a:solidFill>
                  <a:schemeClr val="accent2">
                    <a:lumMod val="50000"/>
                  </a:schemeClr>
                </a:solidFill>
              </a:rPr>
              <a:t> </a:t>
            </a:r>
            <a:r>
              <a:rPr lang="en-US" dirty="0" err="1">
                <a:solidFill>
                  <a:schemeClr val="accent2">
                    <a:lumMod val="50000"/>
                  </a:schemeClr>
                </a:solidFill>
              </a:rPr>
              <a:t>üzere</a:t>
            </a:r>
            <a:r>
              <a:rPr lang="en-US" dirty="0">
                <a:solidFill>
                  <a:schemeClr val="accent2">
                    <a:lumMod val="50000"/>
                  </a:schemeClr>
                </a:solidFill>
              </a:rPr>
              <a:t>) </a:t>
            </a:r>
            <a:endParaRPr lang="tr-TR" dirty="0" smtClean="0">
              <a:solidFill>
                <a:schemeClr val="accent2">
                  <a:lumMod val="50000"/>
                </a:schemeClr>
              </a:solidFill>
            </a:endParaRPr>
          </a:p>
          <a:p>
            <a:pPr marL="0" indent="0">
              <a:lnSpc>
                <a:spcPct val="110000"/>
              </a:lnSpc>
              <a:buNone/>
            </a:pPr>
            <a:r>
              <a:rPr lang="en-US" b="1" u="sng" dirty="0" err="1" smtClean="0">
                <a:solidFill>
                  <a:schemeClr val="accent2">
                    <a:lumMod val="50000"/>
                  </a:schemeClr>
                </a:solidFill>
              </a:rPr>
              <a:t>Hareketlilik</a:t>
            </a:r>
            <a:r>
              <a:rPr lang="en-US" b="1" u="sng" dirty="0" smtClean="0">
                <a:solidFill>
                  <a:schemeClr val="accent2">
                    <a:lumMod val="50000"/>
                  </a:schemeClr>
                </a:solidFill>
              </a:rPr>
              <a:t> </a:t>
            </a:r>
            <a:r>
              <a:rPr lang="en-US" b="1" u="sng" dirty="0" err="1">
                <a:solidFill>
                  <a:schemeClr val="accent2">
                    <a:lumMod val="50000"/>
                  </a:schemeClr>
                </a:solidFill>
              </a:rPr>
              <a:t>Türü</a:t>
            </a:r>
            <a:r>
              <a:rPr lang="en-US" b="1" u="sng" dirty="0">
                <a:solidFill>
                  <a:schemeClr val="accent2">
                    <a:lumMod val="50000"/>
                  </a:schemeClr>
                </a:solidFill>
              </a:rPr>
              <a:t> 2-12 ay </a:t>
            </a:r>
            <a:r>
              <a:rPr lang="en-US" b="1" u="sng" dirty="0" err="1">
                <a:solidFill>
                  <a:schemeClr val="accent2">
                    <a:lumMod val="50000"/>
                  </a:schemeClr>
                </a:solidFill>
              </a:rPr>
              <a:t>arası</a:t>
            </a:r>
            <a:r>
              <a:rPr lang="en-US" b="1" u="sng" dirty="0">
                <a:solidFill>
                  <a:schemeClr val="accent2">
                    <a:lumMod val="50000"/>
                  </a:schemeClr>
                </a:solidFill>
              </a:rPr>
              <a:t> </a:t>
            </a:r>
            <a:r>
              <a:rPr lang="en-US" b="1" u="sng" dirty="0" err="1">
                <a:solidFill>
                  <a:schemeClr val="accent2">
                    <a:lumMod val="50000"/>
                  </a:schemeClr>
                </a:solidFill>
              </a:rPr>
              <a:t>öğrenci</a:t>
            </a:r>
            <a:r>
              <a:rPr lang="en-US" b="1" u="sng" dirty="0">
                <a:solidFill>
                  <a:schemeClr val="accent2">
                    <a:lumMod val="50000"/>
                  </a:schemeClr>
                </a:solidFill>
              </a:rPr>
              <a:t> </a:t>
            </a:r>
            <a:r>
              <a:rPr lang="en-US" b="1" u="sng" dirty="0" err="1" smtClean="0">
                <a:solidFill>
                  <a:schemeClr val="accent2">
                    <a:lumMod val="50000"/>
                  </a:schemeClr>
                </a:solidFill>
              </a:rPr>
              <a:t>hareketliliği</a:t>
            </a:r>
            <a:r>
              <a:rPr lang="tr-TR" b="1" u="sng" dirty="0" smtClean="0">
                <a:solidFill>
                  <a:schemeClr val="accent2">
                    <a:lumMod val="50000"/>
                  </a:schemeClr>
                </a:solidFill>
              </a:rPr>
              <a:t> için</a:t>
            </a:r>
            <a:r>
              <a:rPr lang="en-US" b="1" u="sng" dirty="0" smtClean="0">
                <a:solidFill>
                  <a:schemeClr val="accent2">
                    <a:lumMod val="50000"/>
                  </a:schemeClr>
                </a:solidFill>
              </a:rPr>
              <a:t> </a:t>
            </a:r>
            <a:r>
              <a:rPr lang="tr-TR" b="1" u="sng" dirty="0" err="1" smtClean="0">
                <a:solidFill>
                  <a:schemeClr val="accent2">
                    <a:lumMod val="50000"/>
                  </a:schemeClr>
                </a:solidFill>
              </a:rPr>
              <a:t>i</a:t>
            </a:r>
            <a:r>
              <a:rPr lang="en-US" b="1" u="sng" dirty="0" smtClean="0">
                <a:solidFill>
                  <a:schemeClr val="accent2">
                    <a:lumMod val="50000"/>
                  </a:schemeClr>
                </a:solidFill>
              </a:rPr>
              <a:t>lave </a:t>
            </a:r>
            <a:r>
              <a:rPr lang="tr-TR" b="1" u="sng" dirty="0" err="1" smtClean="0">
                <a:solidFill>
                  <a:schemeClr val="accent2">
                    <a:lumMod val="50000"/>
                  </a:schemeClr>
                </a:solidFill>
              </a:rPr>
              <a:t>h</a:t>
            </a:r>
            <a:r>
              <a:rPr lang="en-US" b="1" u="sng" dirty="0" err="1" smtClean="0">
                <a:solidFill>
                  <a:schemeClr val="accent2">
                    <a:lumMod val="50000"/>
                  </a:schemeClr>
                </a:solidFill>
              </a:rPr>
              <a:t>ibe</a:t>
            </a:r>
            <a:r>
              <a:rPr lang="en-US" b="1" u="sng" dirty="0" smtClean="0">
                <a:solidFill>
                  <a:schemeClr val="accent2">
                    <a:lumMod val="50000"/>
                  </a:schemeClr>
                </a:solidFill>
              </a:rPr>
              <a:t> </a:t>
            </a:r>
            <a:r>
              <a:rPr lang="tr-TR" b="1" u="sng" dirty="0" err="1" smtClean="0">
                <a:solidFill>
                  <a:schemeClr val="accent2">
                    <a:lumMod val="50000"/>
                  </a:schemeClr>
                </a:solidFill>
              </a:rPr>
              <a:t>d</a:t>
            </a:r>
            <a:r>
              <a:rPr lang="en-US" b="1" u="sng" dirty="0" err="1" smtClean="0">
                <a:solidFill>
                  <a:schemeClr val="accent2">
                    <a:lumMod val="50000"/>
                  </a:schemeClr>
                </a:solidFill>
              </a:rPr>
              <a:t>esteği</a:t>
            </a:r>
            <a:r>
              <a:rPr lang="en-US" b="1" u="sng" dirty="0" smtClean="0">
                <a:solidFill>
                  <a:schemeClr val="accent2">
                    <a:lumMod val="50000"/>
                  </a:schemeClr>
                </a:solidFill>
              </a:rPr>
              <a:t> </a:t>
            </a:r>
            <a:r>
              <a:rPr lang="tr-TR" b="1" u="sng" dirty="0" err="1" smtClean="0">
                <a:solidFill>
                  <a:schemeClr val="accent2">
                    <a:lumMod val="50000"/>
                  </a:schemeClr>
                </a:solidFill>
              </a:rPr>
              <a:t>m</a:t>
            </a:r>
            <a:r>
              <a:rPr lang="en-US" b="1" u="sng" dirty="0" err="1" smtClean="0">
                <a:solidFill>
                  <a:schemeClr val="accent2">
                    <a:lumMod val="50000"/>
                  </a:schemeClr>
                </a:solidFill>
              </a:rPr>
              <a:t>iktarı</a:t>
            </a:r>
            <a:r>
              <a:rPr lang="en-US" b="1" u="sng" dirty="0" smtClean="0">
                <a:solidFill>
                  <a:schemeClr val="accent2">
                    <a:lumMod val="50000"/>
                  </a:schemeClr>
                </a:solidFill>
              </a:rPr>
              <a:t> </a:t>
            </a:r>
            <a:r>
              <a:rPr lang="tr-TR" b="1" u="sng" dirty="0" err="1">
                <a:solidFill>
                  <a:schemeClr val="accent2">
                    <a:lumMod val="50000"/>
                  </a:schemeClr>
                </a:solidFill>
              </a:rPr>
              <a:t>a</a:t>
            </a:r>
            <a:r>
              <a:rPr lang="en-US" b="1" u="sng" dirty="0" err="1" smtClean="0">
                <a:solidFill>
                  <a:schemeClr val="accent2">
                    <a:lumMod val="50000"/>
                  </a:schemeClr>
                </a:solidFill>
              </a:rPr>
              <a:t>ylık</a:t>
            </a:r>
            <a:r>
              <a:rPr lang="en-US" b="1" u="sng" dirty="0" smtClean="0">
                <a:solidFill>
                  <a:schemeClr val="accent2">
                    <a:lumMod val="50000"/>
                  </a:schemeClr>
                </a:solidFill>
              </a:rPr>
              <a:t> </a:t>
            </a:r>
            <a:r>
              <a:rPr lang="en-US" b="1" u="sng" dirty="0">
                <a:solidFill>
                  <a:schemeClr val="accent2">
                    <a:lumMod val="50000"/>
                  </a:schemeClr>
                </a:solidFill>
              </a:rPr>
              <a:t>250 </a:t>
            </a:r>
            <a:r>
              <a:rPr lang="en-US" b="1" u="sng" dirty="0" smtClean="0">
                <a:solidFill>
                  <a:schemeClr val="accent2">
                    <a:lumMod val="50000"/>
                  </a:schemeClr>
                </a:solidFill>
              </a:rPr>
              <a:t>€</a:t>
            </a:r>
            <a:r>
              <a:rPr lang="tr-TR" b="1" u="sng" dirty="0" smtClean="0">
                <a:solidFill>
                  <a:schemeClr val="accent2">
                    <a:lumMod val="50000"/>
                  </a:schemeClr>
                </a:solidFill>
              </a:rPr>
              <a:t>’dur.</a:t>
            </a:r>
            <a:r>
              <a:rPr lang="en-US" b="1" u="sng" dirty="0" smtClean="0">
                <a:solidFill>
                  <a:schemeClr val="accent2">
                    <a:lumMod val="50000"/>
                  </a:schemeClr>
                </a:solidFill>
              </a:rPr>
              <a:t> </a:t>
            </a:r>
            <a:endParaRPr lang="en-US" b="1" u="sng" dirty="0">
              <a:solidFill>
                <a:schemeClr val="accent2">
                  <a:lumMod val="50000"/>
                </a:schemeClr>
              </a:solidFill>
            </a:endParaRPr>
          </a:p>
        </p:txBody>
      </p:sp>
    </p:spTree>
    <p:extLst>
      <p:ext uri="{BB962C8B-B14F-4D97-AF65-F5344CB8AC3E}">
        <p14:creationId xmlns:p14="http://schemas.microsoft.com/office/powerpoint/2010/main" val="231253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Times New Roman" panose="02020603050405020304" pitchFamily="18" charset="0"/>
                <a:cs typeface="Times New Roman" panose="02020603050405020304" pitchFamily="18" charset="0"/>
              </a:rPr>
              <a:t>Mesafeye Göre Hesaplanan Seyahat Destek Miktarları</a:t>
            </a:r>
            <a:endParaRPr lang="tr-TR" sz="24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156884026"/>
              </p:ext>
            </p:extLst>
          </p:nvPr>
        </p:nvGraphicFramePr>
        <p:xfrm>
          <a:off x="822960" y="1750421"/>
          <a:ext cx="8177349" cy="3885823"/>
        </p:xfrm>
        <a:graphic>
          <a:graphicData uri="http://schemas.openxmlformats.org/drawingml/2006/table">
            <a:tbl>
              <a:tblPr/>
              <a:tblGrid>
                <a:gridCol w="2725783">
                  <a:extLst>
                    <a:ext uri="{9D8B030D-6E8A-4147-A177-3AD203B41FA5}">
                      <a16:colId xmlns:a16="http://schemas.microsoft.com/office/drawing/2014/main" val="3500174790"/>
                    </a:ext>
                  </a:extLst>
                </a:gridCol>
                <a:gridCol w="2725783">
                  <a:extLst>
                    <a:ext uri="{9D8B030D-6E8A-4147-A177-3AD203B41FA5}">
                      <a16:colId xmlns:a16="http://schemas.microsoft.com/office/drawing/2014/main" val="1608099962"/>
                    </a:ext>
                  </a:extLst>
                </a:gridCol>
                <a:gridCol w="2725783">
                  <a:extLst>
                    <a:ext uri="{9D8B030D-6E8A-4147-A177-3AD203B41FA5}">
                      <a16:colId xmlns:a16="http://schemas.microsoft.com/office/drawing/2014/main" val="41538447"/>
                    </a:ext>
                  </a:extLst>
                </a:gridCol>
              </a:tblGrid>
              <a:tr h="485449">
                <a:tc>
                  <a:txBody>
                    <a:bodyPr/>
                    <a:lstStyle/>
                    <a:p>
                      <a:pPr algn="ctr"/>
                      <a:r>
                        <a:rPr lang="en-US" sz="1600" b="1" dirty="0" err="1">
                          <a:solidFill>
                            <a:schemeClr val="bg1"/>
                          </a:solidFill>
                          <a:effectLst/>
                          <a:latin typeface="Arial" panose="020B0604020202020204" pitchFamily="34" charset="0"/>
                          <a:cs typeface="Arial" panose="020B0604020202020204" pitchFamily="34" charset="0"/>
                        </a:rPr>
                        <a:t>Seyahat</a:t>
                      </a:r>
                      <a:r>
                        <a:rPr lang="en-US" sz="1600" b="1" dirty="0">
                          <a:solidFill>
                            <a:schemeClr val="bg1"/>
                          </a:solidFill>
                          <a:effectLst/>
                          <a:latin typeface="Arial" panose="020B0604020202020204" pitchFamily="34" charset="0"/>
                          <a:cs typeface="Arial" panose="020B0604020202020204" pitchFamily="34" charset="0"/>
                        </a:rPr>
                        <a:t> </a:t>
                      </a:r>
                      <a:r>
                        <a:rPr lang="en-US" sz="1600" b="1" dirty="0" err="1">
                          <a:solidFill>
                            <a:schemeClr val="bg1"/>
                          </a:solidFill>
                          <a:effectLst/>
                          <a:latin typeface="Arial" panose="020B0604020202020204" pitchFamily="34" charset="0"/>
                          <a:cs typeface="Arial" panose="020B0604020202020204" pitchFamily="34" charset="0"/>
                        </a:rPr>
                        <a:t>Mesafesi</a:t>
                      </a:r>
                      <a:endParaRPr lang="en-US" sz="1600" dirty="0">
                        <a:solidFill>
                          <a:schemeClr val="bg1"/>
                        </a:solidFill>
                        <a:effectLst/>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US" sz="1600" b="1" dirty="0" err="1">
                          <a:solidFill>
                            <a:schemeClr val="bg1"/>
                          </a:solidFill>
                          <a:effectLst/>
                          <a:latin typeface="Arial" panose="020B0604020202020204" pitchFamily="34" charset="0"/>
                          <a:cs typeface="Arial" panose="020B0604020202020204" pitchFamily="34" charset="0"/>
                        </a:rPr>
                        <a:t>Standart</a:t>
                      </a:r>
                      <a:r>
                        <a:rPr lang="en-US" sz="1600" b="1" dirty="0">
                          <a:solidFill>
                            <a:schemeClr val="bg1"/>
                          </a:solidFill>
                          <a:effectLst/>
                          <a:latin typeface="Arial" panose="020B0604020202020204" pitchFamily="34" charset="0"/>
                          <a:cs typeface="Arial" panose="020B0604020202020204" pitchFamily="34" charset="0"/>
                        </a:rPr>
                        <a:t> </a:t>
                      </a:r>
                      <a:r>
                        <a:rPr lang="en-US" sz="1600" b="1" dirty="0" err="1">
                          <a:solidFill>
                            <a:schemeClr val="bg1"/>
                          </a:solidFill>
                          <a:effectLst/>
                          <a:latin typeface="Arial" panose="020B0604020202020204" pitchFamily="34" charset="0"/>
                          <a:cs typeface="Arial" panose="020B0604020202020204" pitchFamily="34" charset="0"/>
                        </a:rPr>
                        <a:t>Seyahat</a:t>
                      </a:r>
                      <a:r>
                        <a:rPr lang="en-US" sz="1600" b="1" dirty="0">
                          <a:solidFill>
                            <a:schemeClr val="bg1"/>
                          </a:solidFill>
                          <a:effectLst/>
                          <a:latin typeface="Arial" panose="020B0604020202020204" pitchFamily="34" charset="0"/>
                          <a:cs typeface="Arial" panose="020B0604020202020204" pitchFamily="34" charset="0"/>
                        </a:rPr>
                        <a:t> </a:t>
                      </a:r>
                      <a:r>
                        <a:rPr lang="en-US" sz="1600" b="1" dirty="0" err="1">
                          <a:solidFill>
                            <a:schemeClr val="bg1"/>
                          </a:solidFill>
                          <a:effectLst/>
                          <a:latin typeface="Arial" panose="020B0604020202020204" pitchFamily="34" charset="0"/>
                          <a:cs typeface="Arial" panose="020B0604020202020204" pitchFamily="34" charset="0"/>
                        </a:rPr>
                        <a:t>Hibe</a:t>
                      </a:r>
                      <a:r>
                        <a:rPr lang="en-US" sz="1600" b="1" dirty="0">
                          <a:solidFill>
                            <a:schemeClr val="bg1"/>
                          </a:solidFill>
                          <a:effectLst/>
                          <a:latin typeface="Arial" panose="020B0604020202020204" pitchFamily="34" charset="0"/>
                          <a:cs typeface="Arial" panose="020B0604020202020204" pitchFamily="34" charset="0"/>
                        </a:rPr>
                        <a:t> </a:t>
                      </a:r>
                      <a:r>
                        <a:rPr lang="en-US" sz="1600" b="1" dirty="0" err="1">
                          <a:solidFill>
                            <a:schemeClr val="bg1"/>
                          </a:solidFill>
                          <a:effectLst/>
                          <a:latin typeface="Arial" panose="020B0604020202020204" pitchFamily="34" charset="0"/>
                          <a:cs typeface="Arial" panose="020B0604020202020204" pitchFamily="34" charset="0"/>
                        </a:rPr>
                        <a:t>Tutarı</a:t>
                      </a:r>
                      <a:r>
                        <a:rPr lang="en-US" sz="1600" b="1" dirty="0">
                          <a:solidFill>
                            <a:schemeClr val="bg1"/>
                          </a:solidFill>
                          <a:effectLst/>
                          <a:latin typeface="Arial" panose="020B0604020202020204" pitchFamily="34" charset="0"/>
                          <a:cs typeface="Arial" panose="020B0604020202020204" pitchFamily="34" charset="0"/>
                        </a:rPr>
                        <a:t> (Avro)</a:t>
                      </a:r>
                      <a:endParaRPr lang="en-US" sz="1600" dirty="0">
                        <a:solidFill>
                          <a:schemeClr val="bg1"/>
                        </a:solidFill>
                        <a:effectLst/>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US" sz="1600" b="1" dirty="0" err="1">
                          <a:solidFill>
                            <a:schemeClr val="bg1"/>
                          </a:solidFill>
                          <a:effectLst/>
                          <a:latin typeface="Arial" panose="020B0604020202020204" pitchFamily="34" charset="0"/>
                          <a:cs typeface="Arial" panose="020B0604020202020204" pitchFamily="34" charset="0"/>
                        </a:rPr>
                        <a:t>Yeşil</a:t>
                      </a:r>
                      <a:r>
                        <a:rPr lang="en-US" sz="1600" b="1" dirty="0">
                          <a:solidFill>
                            <a:schemeClr val="bg1"/>
                          </a:solidFill>
                          <a:effectLst/>
                          <a:latin typeface="Arial" panose="020B0604020202020204" pitchFamily="34" charset="0"/>
                          <a:cs typeface="Arial" panose="020B0604020202020204" pitchFamily="34" charset="0"/>
                        </a:rPr>
                        <a:t> </a:t>
                      </a:r>
                      <a:r>
                        <a:rPr lang="en-US" sz="1600" b="1" dirty="0" err="1">
                          <a:solidFill>
                            <a:schemeClr val="bg1"/>
                          </a:solidFill>
                          <a:effectLst/>
                          <a:latin typeface="Arial" panose="020B0604020202020204" pitchFamily="34" charset="0"/>
                          <a:cs typeface="Arial" panose="020B0604020202020204" pitchFamily="34" charset="0"/>
                        </a:rPr>
                        <a:t>Seyahat</a:t>
                      </a:r>
                      <a:r>
                        <a:rPr lang="en-US" sz="1600" b="1" dirty="0">
                          <a:solidFill>
                            <a:schemeClr val="bg1"/>
                          </a:solidFill>
                          <a:effectLst/>
                          <a:latin typeface="Arial" panose="020B0604020202020204" pitchFamily="34" charset="0"/>
                          <a:cs typeface="Arial" panose="020B0604020202020204" pitchFamily="34" charset="0"/>
                        </a:rPr>
                        <a:t> </a:t>
                      </a:r>
                      <a:r>
                        <a:rPr lang="en-US" sz="1600" b="1" dirty="0" err="1">
                          <a:solidFill>
                            <a:schemeClr val="bg1"/>
                          </a:solidFill>
                          <a:effectLst/>
                          <a:latin typeface="Arial" panose="020B0604020202020204" pitchFamily="34" charset="0"/>
                          <a:cs typeface="Arial" panose="020B0604020202020204" pitchFamily="34" charset="0"/>
                        </a:rPr>
                        <a:t>Hibe</a:t>
                      </a:r>
                      <a:r>
                        <a:rPr lang="en-US" sz="1600" b="1" dirty="0">
                          <a:solidFill>
                            <a:schemeClr val="bg1"/>
                          </a:solidFill>
                          <a:effectLst/>
                          <a:latin typeface="Arial" panose="020B0604020202020204" pitchFamily="34" charset="0"/>
                          <a:cs typeface="Arial" panose="020B0604020202020204" pitchFamily="34" charset="0"/>
                        </a:rPr>
                        <a:t> </a:t>
                      </a:r>
                      <a:r>
                        <a:rPr lang="en-US" sz="1600" b="1" dirty="0" err="1">
                          <a:solidFill>
                            <a:schemeClr val="bg1"/>
                          </a:solidFill>
                          <a:effectLst/>
                          <a:latin typeface="Arial" panose="020B0604020202020204" pitchFamily="34" charset="0"/>
                          <a:cs typeface="Arial" panose="020B0604020202020204" pitchFamily="34" charset="0"/>
                        </a:rPr>
                        <a:t>Tutarı</a:t>
                      </a:r>
                      <a:r>
                        <a:rPr lang="en-US" sz="1600" b="1" dirty="0">
                          <a:solidFill>
                            <a:schemeClr val="bg1"/>
                          </a:solidFill>
                          <a:effectLst/>
                          <a:latin typeface="Arial" panose="020B0604020202020204" pitchFamily="34" charset="0"/>
                          <a:cs typeface="Arial" panose="020B0604020202020204" pitchFamily="34" charset="0"/>
                        </a:rPr>
                        <a:t> (Avro)</a:t>
                      </a:r>
                      <a:endParaRPr lang="en-US" sz="1600" dirty="0">
                        <a:solidFill>
                          <a:schemeClr val="bg1"/>
                        </a:solidFill>
                        <a:effectLst/>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559573381"/>
                  </a:ext>
                </a:extLst>
              </a:tr>
              <a:tr h="485449">
                <a:tc>
                  <a:txBody>
                    <a:bodyPr/>
                    <a:lstStyle/>
                    <a:p>
                      <a:pPr algn="ctr"/>
                      <a:r>
                        <a:rPr lang="pt-BR" sz="1600" dirty="0">
                          <a:solidFill>
                            <a:schemeClr val="bg1"/>
                          </a:solidFill>
                          <a:effectLst/>
                          <a:latin typeface="Arial" panose="020B0604020202020204" pitchFamily="34" charset="0"/>
                          <a:cs typeface="Arial" panose="020B0604020202020204" pitchFamily="34" charset="0"/>
                        </a:rPr>
                        <a:t>10 ila 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US" sz="1600" dirty="0">
                          <a:effectLst/>
                          <a:latin typeface="Arial" panose="020B0604020202020204" pitchFamily="34" charset="0"/>
                          <a:cs typeface="Arial" panose="020B0604020202020204" pitchFamily="34" charset="0"/>
                        </a:rPr>
                        <a:t>28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600" dirty="0">
                          <a:effectLst/>
                          <a:latin typeface="Arial" panose="020B0604020202020204" pitchFamily="34" charset="0"/>
                          <a:cs typeface="Arial" panose="020B0604020202020204" pitchFamily="34" charset="0"/>
                        </a:rPr>
                        <a:t>56</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35457907"/>
                  </a:ext>
                </a:extLst>
              </a:tr>
              <a:tr h="485449">
                <a:tc>
                  <a:txBody>
                    <a:bodyPr/>
                    <a:lstStyle/>
                    <a:p>
                      <a:pPr algn="ctr"/>
                      <a:r>
                        <a:rPr lang="pt-BR" sz="1600" dirty="0">
                          <a:solidFill>
                            <a:schemeClr val="bg1"/>
                          </a:solidFill>
                          <a:effectLst/>
                          <a:latin typeface="Arial" panose="020B0604020202020204" pitchFamily="34" charset="0"/>
                          <a:cs typeface="Arial" panose="020B0604020202020204" pitchFamily="34" charset="0"/>
                        </a:rPr>
                        <a:t>100 ila 499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US" sz="1600" dirty="0">
                          <a:effectLst/>
                          <a:latin typeface="Arial" panose="020B0604020202020204" pitchFamily="34" charset="0"/>
                          <a:cs typeface="Arial" panose="020B0604020202020204" pitchFamily="34" charset="0"/>
                        </a:rPr>
                        <a:t>211</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600" dirty="0">
                          <a:effectLst/>
                          <a:latin typeface="Arial" panose="020B0604020202020204" pitchFamily="34" charset="0"/>
                          <a:cs typeface="Arial" panose="020B0604020202020204" pitchFamily="34" charset="0"/>
                        </a:rPr>
                        <a:t>285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13666350"/>
                  </a:ext>
                </a:extLst>
              </a:tr>
              <a:tr h="485449">
                <a:tc>
                  <a:txBody>
                    <a:bodyPr/>
                    <a:lstStyle/>
                    <a:p>
                      <a:pPr algn="ctr"/>
                      <a:r>
                        <a:rPr lang="pt-BR" sz="1600" dirty="0">
                          <a:solidFill>
                            <a:schemeClr val="bg1"/>
                          </a:solidFill>
                          <a:effectLst/>
                          <a:latin typeface="Arial" panose="020B0604020202020204" pitchFamily="34" charset="0"/>
                          <a:cs typeface="Arial" panose="020B0604020202020204" pitchFamily="34" charset="0"/>
                        </a:rPr>
                        <a:t>500 ila 1999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US" sz="1600" dirty="0">
                          <a:effectLst/>
                          <a:latin typeface="Arial" panose="020B0604020202020204" pitchFamily="34" charset="0"/>
                          <a:cs typeface="Arial" panose="020B0604020202020204" pitchFamily="34" charset="0"/>
                        </a:rPr>
                        <a:t>309</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600" dirty="0">
                          <a:effectLst/>
                          <a:latin typeface="Arial" panose="020B0604020202020204" pitchFamily="34" charset="0"/>
                          <a:cs typeface="Arial" panose="020B0604020202020204" pitchFamily="34" charset="0"/>
                        </a:rPr>
                        <a:t>417</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037330183"/>
                  </a:ext>
                </a:extLst>
              </a:tr>
              <a:tr h="485449">
                <a:tc>
                  <a:txBody>
                    <a:bodyPr/>
                    <a:lstStyle/>
                    <a:p>
                      <a:pPr algn="ctr"/>
                      <a:r>
                        <a:rPr lang="pt-BR" sz="1600" dirty="0">
                          <a:solidFill>
                            <a:schemeClr val="bg1"/>
                          </a:solidFill>
                          <a:effectLst/>
                          <a:latin typeface="Arial" panose="020B0604020202020204" pitchFamily="34" charset="0"/>
                          <a:cs typeface="Arial" panose="020B0604020202020204" pitchFamily="34" charset="0"/>
                        </a:rPr>
                        <a:t>2000 ila 2999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US" sz="1600" dirty="0">
                          <a:effectLst/>
                          <a:latin typeface="Arial" panose="020B0604020202020204" pitchFamily="34" charset="0"/>
                          <a:cs typeface="Arial" panose="020B0604020202020204" pitchFamily="34" charset="0"/>
                        </a:rPr>
                        <a:t>395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600" dirty="0">
                          <a:effectLst/>
                          <a:latin typeface="Arial" panose="020B0604020202020204" pitchFamily="34" charset="0"/>
                          <a:cs typeface="Arial" panose="020B0604020202020204" pitchFamily="34" charset="0"/>
                        </a:rPr>
                        <a:t>535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599376446"/>
                  </a:ext>
                </a:extLst>
              </a:tr>
              <a:tr h="485449">
                <a:tc>
                  <a:txBody>
                    <a:bodyPr/>
                    <a:lstStyle/>
                    <a:p>
                      <a:pPr algn="ctr"/>
                      <a:r>
                        <a:rPr lang="pt-BR" sz="1600" dirty="0">
                          <a:solidFill>
                            <a:schemeClr val="bg1"/>
                          </a:solidFill>
                          <a:effectLst/>
                          <a:latin typeface="Arial" panose="020B0604020202020204" pitchFamily="34" charset="0"/>
                          <a:cs typeface="Arial" panose="020B0604020202020204" pitchFamily="34" charset="0"/>
                        </a:rPr>
                        <a:t>3000 ila 3999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US" sz="1600" dirty="0">
                          <a:effectLst/>
                          <a:latin typeface="Arial" panose="020B0604020202020204" pitchFamily="34" charset="0"/>
                          <a:cs typeface="Arial" panose="020B0604020202020204" pitchFamily="34" charset="0"/>
                        </a:rPr>
                        <a:t>580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600" dirty="0">
                          <a:effectLst/>
                          <a:latin typeface="Arial" panose="020B0604020202020204" pitchFamily="34" charset="0"/>
                          <a:cs typeface="Arial" panose="020B0604020202020204" pitchFamily="34" charset="0"/>
                        </a:rPr>
                        <a:t>785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252345128"/>
                  </a:ext>
                </a:extLst>
              </a:tr>
              <a:tr h="485449">
                <a:tc>
                  <a:txBody>
                    <a:bodyPr/>
                    <a:lstStyle/>
                    <a:p>
                      <a:pPr algn="ctr"/>
                      <a:r>
                        <a:rPr lang="pt-BR" sz="1600" dirty="0">
                          <a:solidFill>
                            <a:schemeClr val="bg1"/>
                          </a:solidFill>
                          <a:effectLst/>
                          <a:latin typeface="Arial" panose="020B0604020202020204" pitchFamily="34" charset="0"/>
                          <a:cs typeface="Arial" panose="020B0604020202020204" pitchFamily="34" charset="0"/>
                        </a:rPr>
                        <a:t>4000 ila 7999 KM arasında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US" sz="1600" dirty="0">
                          <a:effectLst/>
                          <a:latin typeface="Arial" panose="020B0604020202020204" pitchFamily="34" charset="0"/>
                          <a:cs typeface="Arial" panose="020B0604020202020204" pitchFamily="34" charset="0"/>
                        </a:rPr>
                        <a:t>1188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600" dirty="0">
                          <a:effectLst/>
                          <a:latin typeface="Arial" panose="020B0604020202020204" pitchFamily="34" charset="0"/>
                          <a:cs typeface="Arial" panose="020B0604020202020204" pitchFamily="34" charset="0"/>
                        </a:rPr>
                        <a:t>1188</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07532479"/>
                  </a:ext>
                </a:extLst>
              </a:tr>
              <a:tr h="485449">
                <a:tc>
                  <a:txBody>
                    <a:bodyPr/>
                    <a:lstStyle/>
                    <a:p>
                      <a:pPr algn="ctr"/>
                      <a:r>
                        <a:rPr lang="pt-BR" sz="1600" dirty="0">
                          <a:solidFill>
                            <a:schemeClr val="bg1"/>
                          </a:solidFill>
                          <a:effectLst/>
                          <a:latin typeface="Arial" panose="020B0604020202020204" pitchFamily="34" charset="0"/>
                          <a:cs typeface="Arial" panose="020B0604020202020204" pitchFamily="34" charset="0"/>
                        </a:rPr>
                        <a:t>8000 KM veya daha fazla</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US" sz="1600" dirty="0">
                          <a:effectLst/>
                          <a:latin typeface="Arial" panose="020B0604020202020204" pitchFamily="34" charset="0"/>
                          <a:cs typeface="Arial" panose="020B0604020202020204" pitchFamily="34" charset="0"/>
                        </a:rPr>
                        <a:t>1735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1600" dirty="0">
                          <a:effectLst/>
                          <a:latin typeface="Arial" panose="020B0604020202020204" pitchFamily="34" charset="0"/>
                          <a:cs typeface="Arial" panose="020B0604020202020204" pitchFamily="34" charset="0"/>
                        </a:rPr>
                        <a:t>1735</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42895387"/>
                  </a:ext>
                </a:extLst>
              </a:tr>
            </a:tbl>
          </a:graphicData>
        </a:graphic>
      </p:graphicFrame>
    </p:spTree>
    <p:extLst>
      <p:ext uri="{BB962C8B-B14F-4D97-AF65-F5344CB8AC3E}">
        <p14:creationId xmlns:p14="http://schemas.microsoft.com/office/powerpoint/2010/main" val="831715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178919"/>
            <a:ext cx="7766936" cy="1089164"/>
          </a:xfrm>
        </p:spPr>
        <p:txBody>
          <a:bodyPr/>
          <a:lstStyle/>
          <a:p>
            <a:pPr algn="l"/>
            <a:r>
              <a:rPr lang="tr-TR" sz="4800" b="1" dirty="0" smtClean="0">
                <a:solidFill>
                  <a:schemeClr val="accent2">
                    <a:lumMod val="50000"/>
                  </a:schemeClr>
                </a:solidFill>
                <a:latin typeface="Times New Roman" panose="02020603050405020304" pitchFamily="18" charset="0"/>
                <a:cs typeface="Times New Roman" panose="02020603050405020304" pitchFamily="18" charset="0"/>
              </a:rPr>
              <a:t>Toplantı Gündemi</a:t>
            </a:r>
            <a:endParaRPr lang="tr-TR" sz="4800"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07067" y="1626923"/>
            <a:ext cx="7766936" cy="4779034"/>
          </a:xfrm>
        </p:spPr>
        <p:txBody>
          <a:bodyPr>
            <a:normAutofit lnSpcReduction="10000"/>
          </a:bodyPr>
          <a:lstStyle/>
          <a:p>
            <a:pPr marL="457200" indent="-457200" algn="l">
              <a:lnSpc>
                <a:spcPct val="90000"/>
              </a:lnSpc>
              <a:buFont typeface="Wingdings" panose="05000000000000000000" pitchFamily="2" charset="2"/>
              <a:buChar char="Ø"/>
            </a:pPr>
            <a:r>
              <a:rPr lang="tr-TR" sz="2800" dirty="0" err="1">
                <a:solidFill>
                  <a:srgbClr val="002060"/>
                </a:solidFill>
                <a:latin typeface="Times New Roman" panose="02020603050405020304" pitchFamily="18" charset="0"/>
                <a:cs typeface="Times New Roman" panose="02020603050405020304" pitchFamily="18" charset="0"/>
              </a:rPr>
              <a:t>Erasmus</a:t>
            </a:r>
            <a:r>
              <a:rPr lang="tr-TR" sz="2800" dirty="0">
                <a:solidFill>
                  <a:srgbClr val="002060"/>
                </a:solidFill>
                <a:latin typeface="Times New Roman" panose="02020603050405020304" pitchFamily="18" charset="0"/>
                <a:cs typeface="Times New Roman" panose="02020603050405020304" pitchFamily="18" charset="0"/>
              </a:rPr>
              <a:t>+ </a:t>
            </a:r>
            <a:r>
              <a:rPr lang="tr-TR" sz="2800" dirty="0" smtClean="0">
                <a:solidFill>
                  <a:srgbClr val="002060"/>
                </a:solidFill>
                <a:latin typeface="Times New Roman" panose="02020603050405020304" pitchFamily="18" charset="0"/>
                <a:cs typeface="Times New Roman" panose="02020603050405020304" pitchFamily="18" charset="0"/>
              </a:rPr>
              <a:t>Genel Bakış ve Amaçları</a:t>
            </a:r>
          </a:p>
          <a:p>
            <a:pPr marL="457200" indent="-457200" algn="l">
              <a:lnSpc>
                <a:spcPct val="90000"/>
              </a:lnSpc>
              <a:buFont typeface="Wingdings" panose="05000000000000000000" pitchFamily="2" charset="2"/>
              <a:buChar char="Ø"/>
            </a:pPr>
            <a:r>
              <a:rPr lang="tr-TR" sz="2800" dirty="0">
                <a:solidFill>
                  <a:srgbClr val="002060"/>
                </a:solidFill>
                <a:latin typeface="Times New Roman" panose="02020603050405020304" pitchFamily="18" charset="0"/>
                <a:cs typeface="Times New Roman" panose="02020603050405020304" pitchFamily="18" charset="0"/>
              </a:rPr>
              <a:t>Başvuru Şartları ve Yabancı Dil Sınavı </a:t>
            </a:r>
          </a:p>
          <a:p>
            <a:pPr marL="457200" indent="-457200" algn="l">
              <a:lnSpc>
                <a:spcPct val="90000"/>
              </a:lnSpc>
              <a:buFont typeface="Wingdings" panose="05000000000000000000" pitchFamily="2" charset="2"/>
              <a:buChar char="Ø"/>
            </a:pPr>
            <a:r>
              <a:rPr lang="tr-TR" sz="2800" dirty="0">
                <a:solidFill>
                  <a:srgbClr val="002060"/>
                </a:solidFill>
                <a:latin typeface="Times New Roman" panose="02020603050405020304" pitchFamily="18" charset="0"/>
                <a:cs typeface="Times New Roman" panose="02020603050405020304" pitchFamily="18" charset="0"/>
              </a:rPr>
              <a:t>Giden Öğrenci Hareketliliği – </a:t>
            </a:r>
            <a:r>
              <a:rPr lang="tr-TR" sz="2800" dirty="0" smtClean="0">
                <a:solidFill>
                  <a:srgbClr val="002060"/>
                </a:solidFill>
                <a:latin typeface="Times New Roman" panose="02020603050405020304" pitchFamily="18" charset="0"/>
                <a:cs typeface="Times New Roman" panose="02020603050405020304" pitchFamily="18" charset="0"/>
              </a:rPr>
              <a:t>Öğrenim ve Staj - Süreç Detayları</a:t>
            </a:r>
          </a:p>
          <a:p>
            <a:pPr marL="457200" indent="-457200" algn="l">
              <a:lnSpc>
                <a:spcPct val="90000"/>
              </a:lnSpc>
              <a:buFont typeface="Wingdings" panose="05000000000000000000" pitchFamily="2" charset="2"/>
              <a:buChar char="Ø"/>
            </a:pPr>
            <a:r>
              <a:rPr lang="tr-TR" sz="2800" dirty="0" smtClean="0">
                <a:solidFill>
                  <a:srgbClr val="002060"/>
                </a:solidFill>
                <a:latin typeface="Times New Roman" panose="02020603050405020304" pitchFamily="18" charset="0"/>
                <a:cs typeface="Times New Roman" panose="02020603050405020304" pitchFamily="18" charset="0"/>
              </a:rPr>
              <a:t>Hibe Miktarları- Sıfır (0) Hibeli Olma Durumu</a:t>
            </a:r>
          </a:p>
          <a:p>
            <a:pPr marL="457200" indent="-457200" algn="l">
              <a:lnSpc>
                <a:spcPct val="90000"/>
              </a:lnSpc>
              <a:buFont typeface="Wingdings" panose="05000000000000000000" pitchFamily="2" charset="2"/>
              <a:buChar char="Ø"/>
            </a:pPr>
            <a:r>
              <a:rPr lang="tr-TR" sz="2800" dirty="0" smtClean="0">
                <a:solidFill>
                  <a:srgbClr val="002060"/>
                </a:solidFill>
                <a:latin typeface="Times New Roman" panose="02020603050405020304" pitchFamily="18" charset="0"/>
                <a:cs typeface="Times New Roman" panose="02020603050405020304" pitchFamily="18" charset="0"/>
              </a:rPr>
              <a:t>Yeşil Seyahat/İlave Hibe Desteği/İçerme Desteği</a:t>
            </a:r>
          </a:p>
          <a:p>
            <a:pPr marL="457200" indent="-457200" algn="l">
              <a:lnSpc>
                <a:spcPct val="90000"/>
              </a:lnSpc>
              <a:buFont typeface="Wingdings" panose="05000000000000000000" pitchFamily="2" charset="2"/>
              <a:buChar char="Ø"/>
            </a:pPr>
            <a:r>
              <a:rPr lang="tr-TR" sz="2800" dirty="0" smtClean="0">
                <a:solidFill>
                  <a:srgbClr val="002060"/>
                </a:solidFill>
                <a:latin typeface="Times New Roman" panose="02020603050405020304" pitchFamily="18" charset="0"/>
                <a:cs typeface="Times New Roman" panose="02020603050405020304" pitchFamily="18" charset="0"/>
              </a:rPr>
              <a:t>OLS (Online </a:t>
            </a:r>
            <a:r>
              <a:rPr lang="tr-TR" sz="2800" dirty="0" err="1" smtClean="0">
                <a:solidFill>
                  <a:srgbClr val="002060"/>
                </a:solidFill>
                <a:latin typeface="Times New Roman" panose="02020603050405020304" pitchFamily="18" charset="0"/>
                <a:cs typeface="Times New Roman" panose="02020603050405020304" pitchFamily="18" charset="0"/>
              </a:rPr>
              <a:t>Linguistic</a:t>
            </a:r>
            <a:r>
              <a:rPr lang="tr-TR" sz="2800" dirty="0" smtClean="0">
                <a:solidFill>
                  <a:srgbClr val="002060"/>
                </a:solidFill>
                <a:latin typeface="Times New Roman" panose="02020603050405020304" pitchFamily="18" charset="0"/>
                <a:cs typeface="Times New Roman" panose="02020603050405020304" pitchFamily="18" charset="0"/>
              </a:rPr>
              <a:t> </a:t>
            </a:r>
            <a:r>
              <a:rPr lang="tr-TR" sz="2800" dirty="0" err="1" smtClean="0">
                <a:solidFill>
                  <a:srgbClr val="002060"/>
                </a:solidFill>
                <a:latin typeface="Times New Roman" panose="02020603050405020304" pitchFamily="18" charset="0"/>
                <a:cs typeface="Times New Roman" panose="02020603050405020304" pitchFamily="18" charset="0"/>
              </a:rPr>
              <a:t>Support</a:t>
            </a:r>
            <a:r>
              <a:rPr lang="tr-TR" sz="2800" dirty="0" smtClean="0">
                <a:solidFill>
                  <a:srgbClr val="002060"/>
                </a:solidFill>
                <a:latin typeface="Times New Roman" panose="02020603050405020304" pitchFamily="18" charset="0"/>
                <a:cs typeface="Times New Roman" panose="02020603050405020304" pitchFamily="18" charset="0"/>
              </a:rPr>
              <a:t>) Hakkında</a:t>
            </a:r>
            <a:endParaRPr lang="tr-TR" sz="2800" dirty="0">
              <a:solidFill>
                <a:srgbClr val="002060"/>
              </a:solidFill>
              <a:latin typeface="Times New Roman" panose="02020603050405020304" pitchFamily="18" charset="0"/>
              <a:cs typeface="Times New Roman" panose="02020603050405020304" pitchFamily="18" charset="0"/>
            </a:endParaRPr>
          </a:p>
          <a:p>
            <a:pPr marL="457200" indent="-457200" algn="l">
              <a:lnSpc>
                <a:spcPct val="90000"/>
              </a:lnSpc>
              <a:buFont typeface="Wingdings" panose="05000000000000000000" pitchFamily="2" charset="2"/>
              <a:buChar char="Ø"/>
            </a:pPr>
            <a:r>
              <a:rPr lang="tr-TR" sz="2800" dirty="0" smtClean="0">
                <a:solidFill>
                  <a:srgbClr val="002060"/>
                </a:solidFill>
                <a:latin typeface="Times New Roman" panose="02020603050405020304" pitchFamily="18" charset="0"/>
                <a:cs typeface="Times New Roman" panose="02020603050405020304" pitchFamily="18" charset="0"/>
              </a:rPr>
              <a:t>Sık Sorulan Sorular</a:t>
            </a:r>
            <a:endParaRPr lang="tr-TR" sz="2800" dirty="0">
              <a:solidFill>
                <a:srgbClr val="002060"/>
              </a:solidFill>
              <a:latin typeface="Times New Roman" panose="02020603050405020304" pitchFamily="18" charset="0"/>
              <a:cs typeface="Times New Roman" panose="02020603050405020304" pitchFamily="18" charset="0"/>
            </a:endParaRPr>
          </a:p>
          <a:p>
            <a:pPr marL="457200" indent="-457200" algn="just">
              <a:lnSpc>
                <a:spcPct val="90000"/>
              </a:lnSpc>
              <a:buFont typeface="Wingdings" panose="05000000000000000000" pitchFamily="2" charset="2"/>
              <a:buChar char="Ø"/>
            </a:pPr>
            <a:r>
              <a:rPr lang="tr-TR" sz="2800" dirty="0" smtClean="0">
                <a:solidFill>
                  <a:srgbClr val="002060"/>
                </a:solidFill>
                <a:latin typeface="Times New Roman" panose="02020603050405020304" pitchFamily="18" charset="0"/>
                <a:cs typeface="Times New Roman" panose="02020603050405020304" pitchFamily="18" charset="0"/>
              </a:rPr>
              <a:t>Dış İlişkiler ve </a:t>
            </a:r>
            <a:r>
              <a:rPr lang="tr-TR" sz="2800" dirty="0" err="1" smtClean="0">
                <a:solidFill>
                  <a:srgbClr val="002060"/>
                </a:solidFill>
                <a:latin typeface="Times New Roman" panose="02020603050405020304" pitchFamily="18" charset="0"/>
                <a:cs typeface="Times New Roman" panose="02020603050405020304" pitchFamily="18" charset="0"/>
              </a:rPr>
              <a:t>Erasmus</a:t>
            </a:r>
            <a:r>
              <a:rPr lang="tr-TR" sz="2800" dirty="0" smtClean="0">
                <a:solidFill>
                  <a:srgbClr val="002060"/>
                </a:solidFill>
                <a:latin typeface="Times New Roman" panose="02020603050405020304" pitchFamily="18" charset="0"/>
                <a:cs typeface="Times New Roman" panose="02020603050405020304" pitchFamily="18" charset="0"/>
              </a:rPr>
              <a:t> Koordinatörlüğü</a:t>
            </a:r>
          </a:p>
          <a:p>
            <a:pPr algn="just">
              <a:lnSpc>
                <a:spcPct val="90000"/>
              </a:lnSpc>
            </a:pPr>
            <a:r>
              <a:rPr lang="tr-TR" sz="2800" dirty="0">
                <a:solidFill>
                  <a:srgbClr val="002060"/>
                </a:solidFill>
                <a:latin typeface="Times New Roman" panose="02020603050405020304" pitchFamily="18" charset="0"/>
                <a:cs typeface="Times New Roman" panose="02020603050405020304" pitchFamily="18" charset="0"/>
              </a:rPr>
              <a:t> </a:t>
            </a:r>
            <a:r>
              <a:rPr lang="tr-TR" sz="2800" dirty="0" smtClean="0">
                <a:solidFill>
                  <a:srgbClr val="002060"/>
                </a:solidFill>
                <a:latin typeface="Times New Roman" panose="02020603050405020304" pitchFamily="18" charset="0"/>
                <a:cs typeface="Times New Roman" panose="02020603050405020304" pitchFamily="18" charset="0"/>
              </a:rPr>
              <a:t>   </a:t>
            </a:r>
            <a:r>
              <a:rPr lang="tr-TR" sz="2800" dirty="0">
                <a:solidFill>
                  <a:srgbClr val="002060"/>
                </a:solidFill>
                <a:latin typeface="Times New Roman" panose="02020603050405020304" pitchFamily="18" charset="0"/>
                <a:cs typeface="Times New Roman" panose="02020603050405020304" pitchFamily="18" charset="0"/>
              </a:rPr>
              <a:t>Web </a:t>
            </a:r>
            <a:r>
              <a:rPr lang="tr-TR" sz="2800" dirty="0" smtClean="0">
                <a:solidFill>
                  <a:srgbClr val="002060"/>
                </a:solidFill>
                <a:latin typeface="Times New Roman" panose="02020603050405020304" pitchFamily="18" charset="0"/>
                <a:cs typeface="Times New Roman" panose="02020603050405020304" pitchFamily="18" charset="0"/>
              </a:rPr>
              <a:t>Sitesi – Türkiye Ulusal Ajansı</a:t>
            </a:r>
          </a:p>
        </p:txBody>
      </p:sp>
    </p:spTree>
    <p:extLst>
      <p:ext uri="{BB962C8B-B14F-4D97-AF65-F5344CB8AC3E}">
        <p14:creationId xmlns:p14="http://schemas.microsoft.com/office/powerpoint/2010/main" val="1153162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687976"/>
            <a:ext cx="8596668" cy="670560"/>
          </a:xfrm>
        </p:spPr>
        <p:txBody>
          <a:bodyPr>
            <a:normAutofit/>
          </a:bodyPr>
          <a:lstStyle/>
          <a:p>
            <a:r>
              <a:rPr lang="tr-TR" sz="2800" b="1" dirty="0">
                <a:solidFill>
                  <a:srgbClr val="002060"/>
                </a:solidFill>
                <a:latin typeface="Times New Roman" panose="02020603050405020304" pitchFamily="18" charset="0"/>
                <a:cs typeface="Times New Roman" panose="02020603050405020304" pitchFamily="18" charset="0"/>
              </a:rPr>
              <a:t>Yeşil Seyahat Nedir?</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3" y="1541417"/>
            <a:ext cx="8976117" cy="4499945"/>
          </a:xfrm>
        </p:spPr>
        <p:txBody>
          <a:bodyPr/>
          <a:lstStyle/>
          <a:p>
            <a:r>
              <a:rPr lang="en-US" b="1" dirty="0" err="1" smtClean="0">
                <a:solidFill>
                  <a:schemeClr val="accent2">
                    <a:lumMod val="50000"/>
                  </a:schemeClr>
                </a:solidFill>
                <a:latin typeface="Times New Roman" panose="02020603050405020304" pitchFamily="18" charset="0"/>
                <a:cs typeface="Times New Roman" panose="02020603050405020304" pitchFamily="18" charset="0"/>
              </a:rPr>
              <a:t>Öğrenci</a:t>
            </a:r>
            <a:r>
              <a:rPr lang="en-US" b="1" dirty="0" smtClean="0">
                <a:solidFill>
                  <a:schemeClr val="accent2">
                    <a:lumMod val="50000"/>
                  </a:schemeClr>
                </a:solidFill>
                <a:latin typeface="Times New Roman" panose="02020603050405020304" pitchFamily="18" charset="0"/>
                <a:cs typeface="Times New Roman" panose="02020603050405020304" pitchFamily="18" charset="0"/>
              </a:rPr>
              <a:t>/</a:t>
            </a:r>
            <a:r>
              <a:rPr lang="en-US" b="1" dirty="0" err="1" smtClean="0">
                <a:solidFill>
                  <a:schemeClr val="accent2">
                    <a:lumMod val="50000"/>
                  </a:schemeClr>
                </a:solidFill>
                <a:latin typeface="Times New Roman" panose="02020603050405020304" pitchFamily="18" charset="0"/>
                <a:cs typeface="Times New Roman" panose="02020603050405020304" pitchFamily="18" charset="0"/>
              </a:rPr>
              <a:t>Yeni</a:t>
            </a:r>
            <a:r>
              <a:rPr lang="en-US"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b="1" dirty="0" err="1">
                <a:solidFill>
                  <a:schemeClr val="accent2">
                    <a:lumMod val="50000"/>
                  </a:schemeClr>
                </a:solidFill>
                <a:latin typeface="Times New Roman" panose="02020603050405020304" pitchFamily="18" charset="0"/>
                <a:cs typeface="Times New Roman" panose="02020603050405020304" pitchFamily="18" charset="0"/>
              </a:rPr>
              <a:t>Mezunlar</a:t>
            </a:r>
            <a:r>
              <a:rPr lang="en-US" b="1" dirty="0">
                <a:solidFill>
                  <a:schemeClr val="accent2">
                    <a:lumMod val="50000"/>
                  </a:schemeClr>
                </a:solidFill>
                <a:latin typeface="Times New Roman" panose="02020603050405020304" pitchFamily="18" charset="0"/>
                <a:cs typeface="Times New Roman" panose="02020603050405020304" pitchFamily="18" charset="0"/>
              </a:rPr>
              <a:t> </a:t>
            </a:r>
            <a:r>
              <a:rPr lang="en-US" b="1" dirty="0" err="1">
                <a:solidFill>
                  <a:schemeClr val="accent2">
                    <a:lumMod val="50000"/>
                  </a:schemeClr>
                </a:solidFill>
                <a:latin typeface="Times New Roman" panose="02020603050405020304" pitchFamily="18" charset="0"/>
                <a:cs typeface="Times New Roman" panose="02020603050405020304" pitchFamily="18" charset="0"/>
              </a:rPr>
              <a:t>için</a:t>
            </a:r>
            <a:r>
              <a:rPr lang="en-US" b="1" dirty="0">
                <a:solidFill>
                  <a:schemeClr val="accent2">
                    <a:lumMod val="50000"/>
                  </a:schemeClr>
                </a:solidFill>
                <a:latin typeface="Times New Roman" panose="02020603050405020304" pitchFamily="18" charset="0"/>
                <a:cs typeface="Times New Roman" panose="02020603050405020304" pitchFamily="18" charset="0"/>
              </a:rPr>
              <a:t> </a:t>
            </a:r>
            <a:r>
              <a:rPr lang="en-US" b="1" dirty="0" err="1">
                <a:solidFill>
                  <a:schemeClr val="accent2">
                    <a:lumMod val="50000"/>
                  </a:schemeClr>
                </a:solidFill>
                <a:latin typeface="Times New Roman" panose="02020603050405020304" pitchFamily="18" charset="0"/>
                <a:cs typeface="Times New Roman" panose="02020603050405020304" pitchFamily="18" charset="0"/>
              </a:rPr>
              <a:t>Yeşil</a:t>
            </a:r>
            <a:r>
              <a:rPr lang="en-US" b="1" dirty="0">
                <a:solidFill>
                  <a:schemeClr val="accent2">
                    <a:lumMod val="50000"/>
                  </a:schemeClr>
                </a:solidFill>
                <a:latin typeface="Times New Roman" panose="02020603050405020304" pitchFamily="18" charset="0"/>
                <a:cs typeface="Times New Roman" panose="02020603050405020304" pitchFamily="18" charset="0"/>
              </a:rPr>
              <a:t> </a:t>
            </a:r>
            <a:r>
              <a:rPr lang="en-US" b="1" dirty="0" err="1">
                <a:solidFill>
                  <a:schemeClr val="accent2">
                    <a:lumMod val="50000"/>
                  </a:schemeClr>
                </a:solidFill>
                <a:latin typeface="Times New Roman" panose="02020603050405020304" pitchFamily="18" charset="0"/>
                <a:cs typeface="Times New Roman" panose="02020603050405020304" pitchFamily="18" charset="0"/>
              </a:rPr>
              <a:t>Seyahat</a:t>
            </a:r>
            <a:r>
              <a:rPr lang="en-US" b="1" dirty="0">
                <a:solidFill>
                  <a:schemeClr val="accent2">
                    <a:lumMod val="50000"/>
                  </a:schemeClr>
                </a:solidFill>
                <a:latin typeface="Times New Roman" panose="02020603050405020304" pitchFamily="18" charset="0"/>
                <a:cs typeface="Times New Roman" panose="02020603050405020304" pitchFamily="18" charset="0"/>
              </a:rPr>
              <a:t> </a:t>
            </a:r>
            <a:r>
              <a:rPr lang="en-US" b="1" dirty="0" err="1">
                <a:solidFill>
                  <a:schemeClr val="accent2">
                    <a:lumMod val="50000"/>
                  </a:schemeClr>
                </a:solidFill>
                <a:latin typeface="Times New Roman" panose="02020603050405020304" pitchFamily="18" charset="0"/>
                <a:cs typeface="Times New Roman" panose="02020603050405020304" pitchFamily="18" charset="0"/>
              </a:rPr>
              <a:t>Desteği</a:t>
            </a:r>
            <a:r>
              <a:rPr lang="en-US" b="1" dirty="0">
                <a:solidFill>
                  <a:schemeClr val="accent2">
                    <a:lumMod val="50000"/>
                  </a:schemeClr>
                </a:solidFill>
                <a:latin typeface="Times New Roman" panose="02020603050405020304" pitchFamily="18" charset="0"/>
                <a:cs typeface="Times New Roman" panose="02020603050405020304" pitchFamily="18" charset="0"/>
              </a:rPr>
              <a:t> </a:t>
            </a:r>
            <a:endParaRPr lang="tr-TR" b="1" dirty="0" smtClean="0">
              <a:solidFill>
                <a:schemeClr val="accent2">
                  <a:lumMod val="50000"/>
                </a:schemeClr>
              </a:solidFill>
              <a:latin typeface="Times New Roman" panose="02020603050405020304" pitchFamily="18" charset="0"/>
              <a:cs typeface="Times New Roman" panose="02020603050405020304" pitchFamily="18" charset="0"/>
            </a:endParaRPr>
          </a:p>
          <a:p>
            <a:pPr marL="0" indent="0">
              <a:buNone/>
            </a:pPr>
            <a:r>
              <a:rPr lang="en-US" dirty="0" err="1" smtClean="0">
                <a:solidFill>
                  <a:schemeClr val="accent2">
                    <a:lumMod val="50000"/>
                  </a:schemeClr>
                </a:solidFill>
                <a:latin typeface="Times New Roman" panose="02020603050405020304" pitchFamily="18" charset="0"/>
                <a:cs typeface="Times New Roman" panose="02020603050405020304" pitchFamily="18" charset="0"/>
              </a:rPr>
              <a:t>Yeşil</a:t>
            </a:r>
            <a:r>
              <a:rPr lang="en-US"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seyahat</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seyahatin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düşük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karbon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salınımlı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toplu</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ulaşım</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araçlarının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kullanılarak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gerçekleştirilmesidir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Otobüs</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tren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paylaşımlı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otomobil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kullanımı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yeşil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seyahat</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kapsamında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yer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alır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Yeşil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seyahat</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desteği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alınabilmesi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için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gidişte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dönüşte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yeşil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seyahat</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kullanılması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seyahatin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tamamının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yarısından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fazlasının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yeşil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araçlar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kullanılarak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yapılması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gerekmektedir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Yeşil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seyahati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tercih</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eden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öğrenci</a:t>
            </a:r>
            <a:r>
              <a:rPr lang="en-US" dirty="0">
                <a:solidFill>
                  <a:schemeClr val="accent2">
                    <a:lumMod val="50000"/>
                  </a:schemeClr>
                </a:solidFill>
                <a:latin typeface="Times New Roman" panose="02020603050405020304" pitchFamily="18" charset="0"/>
                <a:cs typeface="Times New Roman" panose="02020603050405020304" pitchFamily="18" charset="0"/>
              </a:rPr>
              <a:t>/</a:t>
            </a:r>
            <a:r>
              <a:rPr lang="en-US" dirty="0" err="1">
                <a:solidFill>
                  <a:schemeClr val="accent2">
                    <a:lumMod val="50000"/>
                  </a:schemeClr>
                </a:solidFill>
                <a:latin typeface="Times New Roman" panose="02020603050405020304" pitchFamily="18" charset="0"/>
                <a:cs typeface="Times New Roman" panose="02020603050405020304" pitchFamily="18" charset="0"/>
              </a:rPr>
              <a:t>yeni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mezunlara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yukarıdaki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tabloda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belirtilen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hibe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miktarına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ilaveten</a:t>
            </a:r>
            <a:r>
              <a:rPr lang="en-US" dirty="0">
                <a:solidFill>
                  <a:schemeClr val="accent2">
                    <a:lumMod val="50000"/>
                  </a:schemeClr>
                </a:solidFill>
                <a:latin typeface="Times New Roman" panose="02020603050405020304" pitchFamily="18" charset="0"/>
                <a:cs typeface="Times New Roman" panose="02020603050405020304" pitchFamily="18" charset="0"/>
              </a:rPr>
              <a:t> 4 </a:t>
            </a:r>
            <a:r>
              <a:rPr lang="en-US" dirty="0" err="1">
                <a:solidFill>
                  <a:schemeClr val="accent2">
                    <a:lumMod val="50000"/>
                  </a:schemeClr>
                </a:solidFill>
                <a:latin typeface="Times New Roman" panose="02020603050405020304" pitchFamily="18" charset="0"/>
                <a:cs typeface="Times New Roman" panose="02020603050405020304" pitchFamily="18" charset="0"/>
              </a:rPr>
              <a:t>güne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kadar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bireysel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destek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hibesi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verilir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Sürdürülebilir</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ulaşım</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araçlarının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yeşil</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seyahat</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kullanılması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durumunda</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seyahat</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hibesini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alan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kişinin</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beyanı</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destekleyici</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belge</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olarak</a:t>
            </a:r>
            <a:r>
              <a:rPr lang="en-US" dirty="0">
                <a:solidFill>
                  <a:schemeClr val="accent2">
                    <a:lumMod val="50000"/>
                  </a:schemeClr>
                </a:solidFill>
                <a:latin typeface="Times New Roman" panose="02020603050405020304" pitchFamily="18" charset="0"/>
                <a:cs typeface="Times New Roman" panose="02020603050405020304" pitchFamily="18" charset="0"/>
              </a:rPr>
              <a:t> </a:t>
            </a:r>
            <a:r>
              <a:rPr lang="en-US" dirty="0" err="1">
                <a:solidFill>
                  <a:schemeClr val="accent2">
                    <a:lumMod val="50000"/>
                  </a:schemeClr>
                </a:solidFill>
                <a:latin typeface="Times New Roman" panose="02020603050405020304" pitchFamily="18" charset="0"/>
                <a:cs typeface="Times New Roman" panose="02020603050405020304" pitchFamily="18" charset="0"/>
              </a:rPr>
              <a:t>kullanılacaktır</a:t>
            </a:r>
            <a:r>
              <a:rPr lang="en-US" dirty="0">
                <a:solidFill>
                  <a:schemeClr val="accent2">
                    <a:lumMod val="50000"/>
                  </a:schemeClr>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565195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4"/>
          <p:cNvSpPr>
            <a:spLocks noGrp="1"/>
          </p:cNvSpPr>
          <p:nvPr>
            <p:ph type="subTitle" idx="1"/>
          </p:nvPr>
        </p:nvSpPr>
        <p:spPr>
          <a:xfrm>
            <a:off x="705316" y="1640940"/>
            <a:ext cx="9290648" cy="1349303"/>
          </a:xfrm>
        </p:spPr>
        <p:txBody>
          <a:bodyPr>
            <a:normAutofit/>
          </a:bodyPr>
          <a:lstStyle/>
          <a:p>
            <a:pPr algn="l"/>
            <a:r>
              <a:rPr lang="tr-TR" sz="2400" b="1" dirty="0" smtClean="0">
                <a:solidFill>
                  <a:schemeClr val="accent2">
                    <a:lumMod val="50000"/>
                  </a:schemeClr>
                </a:solidFill>
                <a:latin typeface="Times New Roman" panose="02020603050405020304" pitchFamily="18" charset="0"/>
                <a:ea typeface="+mj-ea"/>
                <a:cs typeface="Times New Roman" panose="02020603050405020304" pitchFamily="18" charset="0"/>
              </a:rPr>
              <a:t>STAJ HAREKETLİLİĞİ HAKKINDA BİLİNMESİ GEREKENLER NELERDİR?</a:t>
            </a:r>
            <a:endParaRPr lang="tr-TR" sz="2400" b="1" dirty="0">
              <a:solidFill>
                <a:schemeClr val="accent2">
                  <a:lumMod val="50000"/>
                </a:schemeClr>
              </a:solidFill>
              <a:latin typeface="Times New Roman" panose="02020603050405020304" pitchFamily="18" charset="0"/>
              <a:ea typeface="+mj-ea"/>
              <a:cs typeface="Times New Roman" panose="02020603050405020304" pitchFamily="18" charset="0"/>
            </a:endParaRPr>
          </a:p>
        </p:txBody>
      </p:sp>
      <p:sp>
        <p:nvSpPr>
          <p:cNvPr id="7" name="İçerik Yer Tutucusu 2"/>
          <p:cNvSpPr txBox="1">
            <a:spLocks/>
          </p:cNvSpPr>
          <p:nvPr/>
        </p:nvSpPr>
        <p:spPr>
          <a:xfrm>
            <a:off x="774327" y="2315591"/>
            <a:ext cx="8028892" cy="351915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fontAlgn="base">
              <a:lnSpc>
                <a:spcPct val="90000"/>
              </a:lnSpc>
              <a:spcBef>
                <a:spcPct val="20000"/>
              </a:spcBef>
              <a:spcAft>
                <a:spcPct val="0"/>
              </a:spcAft>
              <a:buClr>
                <a:schemeClr val="hlink"/>
              </a:buClr>
              <a:buSzPct val="70000"/>
              <a:defRPr/>
            </a:pPr>
            <a:endParaRPr lang="tr-TR" sz="2400" b="1" dirty="0" smtClean="0">
              <a:solidFill>
                <a:srgbClr val="002060"/>
              </a:solidFill>
            </a:endParaRPr>
          </a:p>
          <a:p>
            <a:pPr algn="l" fontAlgn="base">
              <a:lnSpc>
                <a:spcPct val="90000"/>
              </a:lnSpc>
              <a:spcBef>
                <a:spcPct val="20000"/>
              </a:spcBef>
              <a:spcAft>
                <a:spcPct val="0"/>
              </a:spcAft>
              <a:buClr>
                <a:schemeClr val="hlink"/>
              </a:buClr>
              <a:buSzPct val="70000"/>
              <a:defRPr/>
            </a:pPr>
            <a:r>
              <a:rPr lang="tr-TR" sz="2400" b="1" dirty="0" smtClean="0">
                <a:solidFill>
                  <a:srgbClr val="002060"/>
                </a:solidFill>
                <a:latin typeface="Times New Roman" panose="02020603050405020304" pitchFamily="18" charset="0"/>
                <a:cs typeface="Times New Roman" panose="02020603050405020304" pitchFamily="18" charset="0"/>
              </a:rPr>
              <a:t>Staj </a:t>
            </a:r>
            <a:r>
              <a:rPr lang="tr-TR" sz="2400" b="1" dirty="0">
                <a:solidFill>
                  <a:srgbClr val="002060"/>
                </a:solidFill>
                <a:latin typeface="Times New Roman" panose="02020603050405020304" pitchFamily="18" charset="0"/>
                <a:cs typeface="Times New Roman" panose="02020603050405020304" pitchFamily="18" charset="0"/>
              </a:rPr>
              <a:t>Hareketliliği Nedir</a:t>
            </a:r>
            <a:r>
              <a:rPr lang="tr-TR" sz="2400" b="1" dirty="0" smtClean="0">
                <a:solidFill>
                  <a:srgbClr val="002060"/>
                </a:solidFill>
                <a:latin typeface="Times New Roman" panose="02020603050405020304" pitchFamily="18" charset="0"/>
                <a:cs typeface="Times New Roman" panose="02020603050405020304" pitchFamily="18" charset="0"/>
              </a:rPr>
              <a:t>?</a:t>
            </a:r>
          </a:p>
          <a:p>
            <a:pPr algn="l" fontAlgn="base">
              <a:lnSpc>
                <a:spcPct val="90000"/>
              </a:lnSpc>
              <a:spcBef>
                <a:spcPct val="20000"/>
              </a:spcBef>
              <a:spcAft>
                <a:spcPct val="0"/>
              </a:spcAft>
              <a:buClr>
                <a:schemeClr val="hlink"/>
              </a:buClr>
              <a:buSzPct val="70000"/>
              <a:defRPr/>
            </a:pPr>
            <a:endParaRPr lang="tr-TR" sz="2400" dirty="0">
              <a:solidFill>
                <a:srgbClr val="002060"/>
              </a:solidFill>
              <a:latin typeface="Times New Roman" panose="02020603050405020304" pitchFamily="18" charset="0"/>
              <a:cs typeface="Times New Roman" panose="02020603050405020304" pitchFamily="18" charset="0"/>
            </a:endParaRPr>
          </a:p>
          <a:p>
            <a:pPr algn="l" fontAlgn="base">
              <a:lnSpc>
                <a:spcPct val="90000"/>
              </a:lnSpc>
              <a:spcBef>
                <a:spcPct val="20000"/>
              </a:spcBef>
              <a:spcAft>
                <a:spcPct val="0"/>
              </a:spcAft>
              <a:buClr>
                <a:schemeClr val="hlink"/>
              </a:buClr>
              <a:buSzPct val="70000"/>
              <a:defRPr/>
            </a:pPr>
            <a:r>
              <a:rPr lang="tr-TR" sz="2400" dirty="0">
                <a:solidFill>
                  <a:srgbClr val="002060"/>
                </a:solidFill>
                <a:latin typeface="Times New Roman" panose="02020603050405020304" pitchFamily="18" charset="0"/>
                <a:cs typeface="Times New Roman" panose="02020603050405020304" pitchFamily="18" charset="0"/>
              </a:rPr>
              <a:t>Staj Hareketliliği Faaliyeti, yükseköğretim kurumunda, öğrencinin öğrencisi olduğu mesleki eğitim alanında uygulamalı iş deneyimi elde etmek üzere yurtdışındaki bir işletmede staj yapmasıdır.</a:t>
            </a:r>
          </a:p>
          <a:p>
            <a:pPr algn="l"/>
            <a:endParaRPr lang="tr-TR" dirty="0"/>
          </a:p>
        </p:txBody>
      </p:sp>
      <p:sp>
        <p:nvSpPr>
          <p:cNvPr id="2" name="Metin kutusu 1"/>
          <p:cNvSpPr txBox="1"/>
          <p:nvPr/>
        </p:nvSpPr>
        <p:spPr>
          <a:xfrm>
            <a:off x="774327" y="595729"/>
            <a:ext cx="9221637" cy="707886"/>
          </a:xfrm>
          <a:prstGeom prst="rect">
            <a:avLst/>
          </a:prstGeom>
          <a:noFill/>
        </p:spPr>
        <p:txBody>
          <a:bodyPr wrap="square" rtlCol="0">
            <a:spAutoFit/>
          </a:bodyPr>
          <a:lstStyle/>
          <a:p>
            <a:r>
              <a:rPr lang="tr-TR" sz="4000" b="1" dirty="0" err="1">
                <a:solidFill>
                  <a:schemeClr val="accent2">
                    <a:lumMod val="50000"/>
                  </a:schemeClr>
                </a:solidFill>
                <a:latin typeface="Times New Roman" panose="02020603050405020304" pitchFamily="18" charset="0"/>
                <a:ea typeface="+mj-ea"/>
                <a:cs typeface="Times New Roman" panose="02020603050405020304" pitchFamily="18" charset="0"/>
              </a:rPr>
              <a:t>Erasmus</a:t>
            </a:r>
            <a:r>
              <a:rPr lang="tr-TR" sz="4000" b="1" dirty="0">
                <a:solidFill>
                  <a:schemeClr val="accent2">
                    <a:lumMod val="50000"/>
                  </a:schemeClr>
                </a:solidFill>
                <a:latin typeface="Times New Roman" panose="02020603050405020304" pitchFamily="18" charset="0"/>
                <a:ea typeface="+mj-ea"/>
                <a:cs typeface="Times New Roman" panose="02020603050405020304" pitchFamily="18" charset="0"/>
              </a:rPr>
              <a:t>+ Staj Hareketliliği </a:t>
            </a:r>
          </a:p>
        </p:txBody>
      </p:sp>
    </p:spTree>
    <p:extLst>
      <p:ext uri="{BB962C8B-B14F-4D97-AF65-F5344CB8AC3E}">
        <p14:creationId xmlns:p14="http://schemas.microsoft.com/office/powerpoint/2010/main" val="30734197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841822" y="526211"/>
            <a:ext cx="8795812" cy="966160"/>
          </a:xfrm>
        </p:spPr>
        <p:txBody>
          <a:bodyPr>
            <a:normAutofit fontScale="40000" lnSpcReduction="20000"/>
          </a:bodyPr>
          <a:lstStyle/>
          <a:p>
            <a:pPr algn="l"/>
            <a:r>
              <a:rPr lang="tr-TR" sz="7000" dirty="0">
                <a:solidFill>
                  <a:srgbClr val="003399"/>
                </a:solidFill>
                <a:latin typeface="+mj-lt"/>
              </a:rPr>
              <a:t/>
            </a:r>
            <a:br>
              <a:rPr lang="tr-TR" sz="7000" dirty="0">
                <a:solidFill>
                  <a:srgbClr val="003399"/>
                </a:solidFill>
                <a:latin typeface="+mj-lt"/>
              </a:rPr>
            </a:br>
            <a:r>
              <a:rPr lang="tr-TR" sz="7000" b="1" dirty="0">
                <a:solidFill>
                  <a:schemeClr val="accent2">
                    <a:lumMod val="50000"/>
                  </a:schemeClr>
                </a:solidFill>
                <a:latin typeface="Times New Roman" panose="02020603050405020304" pitchFamily="18" charset="0"/>
                <a:cs typeface="Times New Roman" panose="02020603050405020304" pitchFamily="18" charset="0"/>
              </a:rPr>
              <a:t>Staj </a:t>
            </a:r>
            <a:r>
              <a:rPr lang="tr-TR" sz="7000" b="1" dirty="0" smtClean="0">
                <a:solidFill>
                  <a:schemeClr val="accent2">
                    <a:lumMod val="50000"/>
                  </a:schemeClr>
                </a:solidFill>
                <a:latin typeface="Times New Roman" panose="02020603050405020304" pitchFamily="18" charset="0"/>
                <a:cs typeface="Times New Roman" panose="02020603050405020304" pitchFamily="18" charset="0"/>
              </a:rPr>
              <a:t>Hareketliliğinde Bulunmak İçin Ne Yapmalıyım?</a:t>
            </a:r>
            <a:r>
              <a:rPr lang="tr-TR" sz="7000" b="1" dirty="0">
                <a:solidFill>
                  <a:srgbClr val="002060"/>
                </a:solidFill>
                <a:latin typeface="Times New Roman" panose="02020603050405020304" pitchFamily="18" charset="0"/>
                <a:ea typeface="+mj-ea"/>
                <a:cs typeface="Times New Roman" panose="02020603050405020304" pitchFamily="18" charset="0"/>
              </a:rPr>
              <a:t/>
            </a:r>
            <a:br>
              <a:rPr lang="tr-TR" sz="7000" b="1" dirty="0">
                <a:solidFill>
                  <a:srgbClr val="002060"/>
                </a:solidFill>
                <a:latin typeface="Times New Roman" panose="02020603050405020304" pitchFamily="18" charset="0"/>
                <a:ea typeface="+mj-ea"/>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6" name="İçerik Yer Tutucusu 2"/>
          <p:cNvSpPr txBox="1">
            <a:spLocks/>
          </p:cNvSpPr>
          <p:nvPr/>
        </p:nvSpPr>
        <p:spPr>
          <a:xfrm>
            <a:off x="841822" y="1492371"/>
            <a:ext cx="9399458" cy="4809421"/>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buFont typeface="Wingdings" pitchFamily="2" charset="2"/>
              <a:buChar char="Ø"/>
            </a:pPr>
            <a:r>
              <a:rPr lang="tr-TR" sz="1900" dirty="0">
                <a:solidFill>
                  <a:srgbClr val="002060"/>
                </a:solidFill>
                <a:latin typeface="Times New Roman" panose="02020603050405020304" pitchFamily="18" charset="0"/>
                <a:cs typeface="Times New Roman" panose="02020603050405020304" pitchFamily="18" charset="0"/>
              </a:rPr>
              <a:t>Staj faaliyeti gerçekleştirmek için kurumlar arasında bir </a:t>
            </a:r>
            <a:r>
              <a:rPr lang="tr-TR" sz="1900" dirty="0">
                <a:solidFill>
                  <a:srgbClr val="FF0000"/>
                </a:solidFill>
                <a:latin typeface="Times New Roman" panose="02020603050405020304" pitchFamily="18" charset="0"/>
                <a:cs typeface="Times New Roman" panose="02020603050405020304" pitchFamily="18" charset="0"/>
              </a:rPr>
              <a:t>ikili anlaşmaya ihtiyaç yoktur. </a:t>
            </a:r>
            <a:r>
              <a:rPr lang="tr-TR" sz="1900" dirty="0">
                <a:solidFill>
                  <a:srgbClr val="002060"/>
                </a:solidFill>
                <a:latin typeface="Times New Roman" panose="02020603050405020304" pitchFamily="18" charset="0"/>
                <a:cs typeface="Times New Roman" panose="02020603050405020304" pitchFamily="18" charset="0"/>
              </a:rPr>
              <a:t>Staj yerini öğrencinin şahsen bulması beklenmektedir. </a:t>
            </a:r>
            <a:endParaRPr lang="tr-TR" sz="1900" dirty="0" smtClean="0">
              <a:solidFill>
                <a:srgbClr val="002060"/>
              </a:solidFill>
              <a:latin typeface="Times New Roman" panose="02020603050405020304" pitchFamily="18" charset="0"/>
              <a:cs typeface="Times New Roman" panose="02020603050405020304" pitchFamily="18" charset="0"/>
            </a:endParaRPr>
          </a:p>
          <a:p>
            <a:pPr algn="l">
              <a:buFont typeface="Wingdings" pitchFamily="2" charset="2"/>
              <a:buChar char="Ø"/>
            </a:pPr>
            <a:r>
              <a:rPr lang="tr-TR" sz="1900" dirty="0" smtClean="0">
                <a:solidFill>
                  <a:srgbClr val="002060"/>
                </a:solidFill>
                <a:latin typeface="Times New Roman" panose="02020603050405020304" pitchFamily="18" charset="0"/>
                <a:cs typeface="Times New Roman" panose="02020603050405020304" pitchFamily="18" charset="0"/>
              </a:rPr>
              <a:t>Öğrencilerimizin Staj Faaliyetine </a:t>
            </a:r>
            <a:r>
              <a:rPr lang="tr-TR" sz="1900" dirty="0" smtClean="0">
                <a:solidFill>
                  <a:srgbClr val="FF0000"/>
                </a:solidFill>
                <a:latin typeface="Times New Roman" panose="02020603050405020304" pitchFamily="18" charset="0"/>
                <a:cs typeface="Times New Roman" panose="02020603050405020304" pitchFamily="18" charset="0"/>
              </a:rPr>
              <a:t>Yaz Tatili süresince 2 ay süreyle </a:t>
            </a:r>
            <a:r>
              <a:rPr lang="tr-TR" sz="1900" dirty="0" smtClean="0">
                <a:solidFill>
                  <a:srgbClr val="002060"/>
                </a:solidFill>
                <a:latin typeface="Times New Roman" panose="02020603050405020304" pitchFamily="18" charset="0"/>
                <a:cs typeface="Times New Roman" panose="02020603050405020304" pitchFamily="18" charset="0"/>
              </a:rPr>
              <a:t>katılmaları gerekmektedir. (Mezun durumunda olan öğrencilerimiz devam eden dersleri olmaması durumunda mezuniyetlerinin peşine devam eden aylarda da staj faaliyetine katılabilir.)</a:t>
            </a:r>
            <a:endParaRPr lang="tr-TR" sz="1900" dirty="0">
              <a:solidFill>
                <a:srgbClr val="002060"/>
              </a:solidFill>
              <a:latin typeface="Times New Roman" panose="02020603050405020304" pitchFamily="18" charset="0"/>
              <a:cs typeface="Times New Roman" panose="02020603050405020304" pitchFamily="18" charset="0"/>
            </a:endParaRPr>
          </a:p>
          <a:p>
            <a:pPr algn="l">
              <a:buFont typeface="Wingdings" pitchFamily="2" charset="2"/>
              <a:buChar char="Ø"/>
            </a:pPr>
            <a:r>
              <a:rPr lang="tr-TR" sz="1900" dirty="0" smtClean="0">
                <a:solidFill>
                  <a:srgbClr val="002060"/>
                </a:solidFill>
                <a:latin typeface="Times New Roman" panose="02020603050405020304" pitchFamily="18" charset="0"/>
                <a:cs typeface="Times New Roman" panose="02020603050405020304" pitchFamily="18" charset="0"/>
              </a:rPr>
              <a:t>Staj </a:t>
            </a:r>
            <a:r>
              <a:rPr lang="tr-TR" sz="1900" dirty="0">
                <a:solidFill>
                  <a:srgbClr val="002060"/>
                </a:solidFill>
                <a:latin typeface="Times New Roman" panose="02020603050405020304" pitchFamily="18" charset="0"/>
                <a:cs typeface="Times New Roman" panose="02020603050405020304" pitchFamily="18" charset="0"/>
              </a:rPr>
              <a:t>yapılacak kurumlar </a:t>
            </a:r>
            <a:r>
              <a:rPr lang="tr-TR" sz="1900" dirty="0" err="1">
                <a:solidFill>
                  <a:srgbClr val="002060"/>
                </a:solidFill>
                <a:latin typeface="Times New Roman" panose="02020603050405020304" pitchFamily="18" charset="0"/>
                <a:cs typeface="Times New Roman" panose="02020603050405020304" pitchFamily="18" charset="0"/>
              </a:rPr>
              <a:t>Erasmus</a:t>
            </a:r>
            <a:r>
              <a:rPr lang="tr-TR" sz="1900" dirty="0">
                <a:solidFill>
                  <a:srgbClr val="002060"/>
                </a:solidFill>
                <a:latin typeface="Times New Roman" panose="02020603050405020304" pitchFamily="18" charset="0"/>
                <a:cs typeface="Times New Roman" panose="02020603050405020304" pitchFamily="18" charset="0"/>
              </a:rPr>
              <a:t> program ülkelerinde yer alan, öğrenim alanı ile ilgili herhangi bir kurum, kuruluş veya üniversite olabilir. Staj hareketliliği kapsamında kesinlikle akademik içerikli bir faaliyet gerçekleştirilmemelidir, iş deneyimi kazanmaya yönelik bir eğitim planı yapılmalıdır. </a:t>
            </a:r>
          </a:p>
          <a:p>
            <a:pPr algn="l">
              <a:buFont typeface="Wingdings" pitchFamily="2" charset="2"/>
              <a:buChar char="Ø"/>
            </a:pPr>
            <a:r>
              <a:rPr lang="tr-TR" sz="1900" dirty="0">
                <a:solidFill>
                  <a:srgbClr val="002060"/>
                </a:solidFill>
                <a:latin typeface="Times New Roman" panose="02020603050405020304" pitchFamily="18" charset="0"/>
                <a:cs typeface="Times New Roman" panose="02020603050405020304" pitchFamily="18" charset="0"/>
              </a:rPr>
              <a:t>Avrupa Birliği Kurumları ve AB ajansları, AB programlarını yürüten ve bu kapsamda hibe alan kuruluşlar, misafir olunan ülkedeki ulusal diplomatik temsilciliklerimiz (büyükelçilik ve konsolosluk gibi) staj hareketliliği için uygun değildir.</a:t>
            </a:r>
          </a:p>
          <a:p>
            <a:pPr algn="l">
              <a:buFont typeface="Wingdings" pitchFamily="2" charset="2"/>
              <a:buChar char="Ø"/>
            </a:pPr>
            <a:r>
              <a:rPr lang="tr-TR" sz="1900" dirty="0">
                <a:solidFill>
                  <a:srgbClr val="002060"/>
                </a:solidFill>
                <a:latin typeface="Times New Roman" panose="02020603050405020304" pitchFamily="18" charset="0"/>
                <a:cs typeface="Times New Roman" panose="02020603050405020304" pitchFamily="18" charset="0"/>
              </a:rPr>
              <a:t>Kabul mektubu almak zaman alabildiğinden kurumlar ile önceden iletişime geçmeniz tavsiye edilmektedir. </a:t>
            </a:r>
          </a:p>
        </p:txBody>
      </p:sp>
    </p:spTree>
    <p:extLst>
      <p:ext uri="{BB962C8B-B14F-4D97-AF65-F5344CB8AC3E}">
        <p14:creationId xmlns:p14="http://schemas.microsoft.com/office/powerpoint/2010/main" val="7295674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365730"/>
            <a:ext cx="8596668" cy="796506"/>
          </a:xfrm>
        </p:spPr>
        <p:txBody>
          <a:bodyPr>
            <a:normAutofit fontScale="90000"/>
          </a:bodyPr>
          <a:lstStyle/>
          <a:p>
            <a:r>
              <a:rPr lang="tr-TR" sz="3200" b="1" dirty="0" smtClean="0">
                <a:solidFill>
                  <a:schemeClr val="accent2">
                    <a:lumMod val="50000"/>
                  </a:schemeClr>
                </a:solidFill>
                <a:latin typeface="Times New Roman" panose="02020603050405020304" pitchFamily="18" charset="0"/>
                <a:cs typeface="Times New Roman" panose="02020603050405020304" pitchFamily="18" charset="0"/>
              </a:rPr>
              <a:t>Kendime Uygun Staj Yerlerini Nasıl Bulabilirim?</a:t>
            </a:r>
            <a:endParaRPr lang="tr-TR" sz="3200"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4" y="3187337"/>
            <a:ext cx="10608975" cy="3396342"/>
          </a:xfrm>
        </p:spPr>
        <p:txBody>
          <a:bodyPr>
            <a:normAutofit/>
          </a:bodyPr>
          <a:lstStyle/>
          <a:p>
            <a:pPr marL="0" indent="0">
              <a:buNone/>
            </a:pPr>
            <a:r>
              <a:rPr lang="tr-TR" sz="2000" b="1" u="sng" dirty="0" smtClean="0">
                <a:solidFill>
                  <a:schemeClr val="accent1">
                    <a:lumMod val="75000"/>
                  </a:schemeClr>
                </a:solidFill>
                <a:latin typeface="Times New Roman" panose="02020603050405020304" pitchFamily="18" charset="0"/>
                <a:cs typeface="Times New Roman" panose="02020603050405020304" pitchFamily="18" charset="0"/>
              </a:rPr>
              <a:t>Erasmusintern.org</a:t>
            </a:r>
            <a:r>
              <a:rPr lang="tr-TR" sz="2000" b="1" dirty="0" smtClean="0">
                <a:solidFill>
                  <a:schemeClr val="accent2">
                    <a:lumMod val="50000"/>
                  </a:schemeClr>
                </a:solidFill>
                <a:latin typeface="Times New Roman" panose="02020603050405020304" pitchFamily="18" charset="0"/>
                <a:cs typeface="Times New Roman" panose="02020603050405020304" pitchFamily="18" charset="0"/>
              </a:rPr>
              <a:t> Platformu bu sorunuza en güzel yanıtı vermektedir.</a:t>
            </a:r>
            <a:endParaRPr lang="tr-TR" sz="2000" dirty="0" smtClean="0">
              <a:solidFill>
                <a:schemeClr val="accent2">
                  <a:lumMod val="50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dirty="0" smtClean="0">
                <a:solidFill>
                  <a:schemeClr val="accent2">
                    <a:lumMod val="50000"/>
                  </a:schemeClr>
                </a:solidFill>
                <a:latin typeface="Times New Roman" panose="02020603050405020304" pitchFamily="18" charset="0"/>
                <a:cs typeface="Times New Roman" panose="02020603050405020304" pitchFamily="18" charset="0"/>
              </a:rPr>
              <a:t>ESN </a:t>
            </a:r>
            <a:r>
              <a:rPr lang="tr-TR" dirty="0">
                <a:solidFill>
                  <a:schemeClr val="accent2">
                    <a:lumMod val="50000"/>
                  </a:schemeClr>
                </a:solidFill>
                <a:latin typeface="Times New Roman" panose="02020603050405020304" pitchFamily="18" charset="0"/>
                <a:cs typeface="Times New Roman" panose="02020603050405020304" pitchFamily="18" charset="0"/>
              </a:rPr>
              <a:t>tarafından, </a:t>
            </a:r>
            <a:r>
              <a:rPr lang="tr-TR" dirty="0" err="1">
                <a:solidFill>
                  <a:schemeClr val="accent2">
                    <a:lumMod val="50000"/>
                  </a:schemeClr>
                </a:solidFill>
                <a:latin typeface="Times New Roman" panose="02020603050405020304" pitchFamily="18" charset="0"/>
                <a:cs typeface="Times New Roman" panose="02020603050405020304" pitchFamily="18" charset="0"/>
              </a:rPr>
              <a:t>Erasmus</a:t>
            </a:r>
            <a:r>
              <a:rPr lang="tr-TR" dirty="0">
                <a:solidFill>
                  <a:schemeClr val="accent2">
                    <a:lumMod val="50000"/>
                  </a:schemeClr>
                </a:solidFill>
                <a:latin typeface="Times New Roman" panose="02020603050405020304" pitchFamily="18" charset="0"/>
                <a:cs typeface="Times New Roman" panose="02020603050405020304" pitchFamily="18" charset="0"/>
              </a:rPr>
              <a:t>+ kapsamında staj yeri arayan öğrencileri ve stajyer arayan kuruluşları buluşturmayı hedefleyen bir web platformu </a:t>
            </a:r>
            <a:r>
              <a:rPr lang="tr-TR" dirty="0" err="1">
                <a:solidFill>
                  <a:schemeClr val="accent2">
                    <a:lumMod val="50000"/>
                  </a:schemeClr>
                </a:solidFill>
                <a:latin typeface="Times New Roman" panose="02020603050405020304" pitchFamily="18" charset="0"/>
                <a:cs typeface="Times New Roman" panose="02020603050405020304" pitchFamily="18" charset="0"/>
              </a:rPr>
              <a:t>geliştirilmiştir:</a:t>
            </a:r>
            <a:r>
              <a:rPr lang="tr-TR" dirty="0" err="1">
                <a:solidFill>
                  <a:schemeClr val="accent2">
                    <a:lumMod val="50000"/>
                  </a:schemeClr>
                </a:solidFill>
                <a:latin typeface="Times New Roman" panose="02020603050405020304" pitchFamily="18" charset="0"/>
                <a:cs typeface="Times New Roman" panose="02020603050405020304" pitchFamily="18" charset="0"/>
                <a:hlinkClick r:id="rId2"/>
              </a:rPr>
              <a:t>http</a:t>
            </a:r>
            <a:r>
              <a:rPr lang="tr-TR" dirty="0">
                <a:solidFill>
                  <a:schemeClr val="accent2">
                    <a:lumMod val="50000"/>
                  </a:schemeClr>
                </a:solidFill>
                <a:latin typeface="Times New Roman" panose="02020603050405020304" pitchFamily="18" charset="0"/>
                <a:cs typeface="Times New Roman" panose="02020603050405020304" pitchFamily="18" charset="0"/>
                <a:hlinkClick r:id="rId2"/>
              </a:rPr>
              <a:t>://erasmusintern.org</a:t>
            </a:r>
            <a:r>
              <a:rPr lang="tr-TR" dirty="0" smtClean="0">
                <a:solidFill>
                  <a:schemeClr val="accent2">
                    <a:lumMod val="50000"/>
                  </a:schemeClr>
                </a:solidFill>
                <a:latin typeface="Times New Roman" panose="02020603050405020304" pitchFamily="18" charset="0"/>
                <a:cs typeface="Times New Roman" panose="02020603050405020304" pitchFamily="18" charset="0"/>
                <a:hlinkClick r:id="rId2"/>
              </a:rPr>
              <a:t>/</a:t>
            </a:r>
            <a:endParaRPr lang="tr-TR" dirty="0" smtClean="0">
              <a:solidFill>
                <a:schemeClr val="accent2">
                  <a:lumMod val="50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dirty="0">
                <a:solidFill>
                  <a:schemeClr val="accent2">
                    <a:lumMod val="50000"/>
                  </a:schemeClr>
                </a:solidFill>
                <a:latin typeface="Times New Roman" panose="02020603050405020304" pitchFamily="18" charset="0"/>
                <a:cs typeface="Times New Roman" panose="02020603050405020304" pitchFamily="18" charset="0"/>
              </a:rPr>
              <a:t>Bu platformun kullanımı </a:t>
            </a:r>
            <a:r>
              <a:rPr lang="tr-TR" dirty="0" err="1">
                <a:solidFill>
                  <a:schemeClr val="accent2">
                    <a:lumMod val="50000"/>
                  </a:schemeClr>
                </a:solidFill>
                <a:latin typeface="Times New Roman" panose="02020603050405020304" pitchFamily="18" charset="0"/>
                <a:cs typeface="Times New Roman" panose="02020603050405020304" pitchFamily="18" charset="0"/>
              </a:rPr>
              <a:t>Erasmus</a:t>
            </a:r>
            <a:r>
              <a:rPr lang="tr-TR" dirty="0">
                <a:solidFill>
                  <a:schemeClr val="accent2">
                    <a:lumMod val="50000"/>
                  </a:schemeClr>
                </a:solidFill>
                <a:latin typeface="Times New Roman" panose="02020603050405020304" pitchFamily="18" charset="0"/>
                <a:cs typeface="Times New Roman" panose="02020603050405020304" pitchFamily="18" charset="0"/>
              </a:rPr>
              <a:t>+ Programına dahil ülkelerin çoğunluğu tarafından kabul görmektedir.</a:t>
            </a:r>
          </a:p>
          <a:p>
            <a:pPr>
              <a:buFont typeface="Wingdings" panose="05000000000000000000" pitchFamily="2" charset="2"/>
              <a:buChar char="Ø"/>
            </a:pPr>
            <a:r>
              <a:rPr lang="tr-TR" dirty="0">
                <a:solidFill>
                  <a:schemeClr val="accent2">
                    <a:lumMod val="50000"/>
                  </a:schemeClr>
                </a:solidFill>
                <a:latin typeface="Times New Roman" panose="02020603050405020304" pitchFamily="18" charset="0"/>
                <a:cs typeface="Times New Roman" panose="02020603050405020304" pitchFamily="18" charset="0"/>
              </a:rPr>
              <a:t>Staj yeri arayan öğrenciler platforma üye olup bir profil oluşturarak staj yeri teklifi sunan uygun buldukları kuruluşlara başvurabilmekte, stajyer arayan kuruluşlar ise platformda staj yeri tekliflerini oluşturarak yayımlayabilmekte ve stajyerlerin profillerini inceleyerek uygun bulduğu öğrencilere staj yeri teklifinde bulunabilmektedirler.</a:t>
            </a:r>
          </a:p>
          <a:p>
            <a:pPr>
              <a:buFont typeface="Wingdings" panose="05000000000000000000" pitchFamily="2" charset="2"/>
              <a:buChar char="Ø"/>
            </a:pPr>
            <a:r>
              <a:rPr lang="tr-TR" dirty="0">
                <a:solidFill>
                  <a:schemeClr val="accent2">
                    <a:lumMod val="50000"/>
                  </a:schemeClr>
                </a:solidFill>
                <a:latin typeface="Times New Roman" panose="02020603050405020304" pitchFamily="18" charset="0"/>
                <a:cs typeface="Times New Roman" panose="02020603050405020304" pitchFamily="18" charset="0"/>
              </a:rPr>
              <a:t>Öğrencilerimizin alanlarına, bilgi ve becerilerine uygun staj yerleri bulabilmesini sağlamak amacıyla bu platforma üye </a:t>
            </a:r>
            <a:r>
              <a:rPr lang="tr-TR" dirty="0" smtClean="0">
                <a:solidFill>
                  <a:schemeClr val="accent2">
                    <a:lumMod val="50000"/>
                  </a:schemeClr>
                </a:solidFill>
                <a:latin typeface="Times New Roman" panose="02020603050405020304" pitchFamily="18" charset="0"/>
                <a:cs typeface="Times New Roman" panose="02020603050405020304" pitchFamily="18" charset="0"/>
              </a:rPr>
              <a:t>olup bir profil oluşturup  </a:t>
            </a:r>
            <a:r>
              <a:rPr lang="tr-TR" dirty="0">
                <a:solidFill>
                  <a:schemeClr val="accent2">
                    <a:lumMod val="50000"/>
                  </a:schemeClr>
                </a:solidFill>
                <a:latin typeface="Times New Roman" panose="02020603050405020304" pitchFamily="18" charset="0"/>
                <a:cs typeface="Times New Roman" panose="02020603050405020304" pitchFamily="18" charset="0"/>
              </a:rPr>
              <a:t>ilanları takip etmeleri tavsiye edilmektedir</a:t>
            </a:r>
            <a:r>
              <a:rPr lang="tr-TR" dirty="0" smtClean="0">
                <a:solidFill>
                  <a:schemeClr val="accent2">
                    <a:lumMod val="50000"/>
                  </a:schemeClr>
                </a:solidFill>
                <a:latin typeface="Times New Roman" panose="02020603050405020304" pitchFamily="18" charset="0"/>
                <a:cs typeface="Times New Roman" panose="02020603050405020304" pitchFamily="18" charset="0"/>
              </a:rPr>
              <a:t>.</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99276" y="1162236"/>
            <a:ext cx="5365090" cy="177097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673841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73128" y="872732"/>
            <a:ext cx="8933579" cy="1077218"/>
          </a:xfrm>
          <a:prstGeom prst="rect">
            <a:avLst/>
          </a:prstGeom>
        </p:spPr>
        <p:txBody>
          <a:bodyPr wrap="square">
            <a:spAutoFit/>
          </a:bodyPr>
          <a:lstStyle/>
          <a:p>
            <a:r>
              <a:rPr lang="tr-TR" sz="3200" b="1" dirty="0" smtClean="0">
                <a:solidFill>
                  <a:schemeClr val="accent2">
                    <a:lumMod val="50000"/>
                  </a:schemeClr>
                </a:solidFill>
                <a:latin typeface="Times New Roman" panose="02020603050405020304" pitchFamily="18" charset="0"/>
                <a:ea typeface="+mj-ea"/>
                <a:cs typeface="Times New Roman" panose="02020603050405020304" pitchFamily="18" charset="0"/>
              </a:rPr>
              <a:t>Belirlenen Miktardaki Hibelerin Ödemesi Nasıl Yapılır?</a:t>
            </a:r>
            <a:endParaRPr lang="tr-TR" sz="3200" b="1" dirty="0">
              <a:solidFill>
                <a:schemeClr val="accent2">
                  <a:lumMod val="50000"/>
                </a:schemeClr>
              </a:solidFill>
              <a:latin typeface="Times New Roman" panose="02020603050405020304" pitchFamily="18" charset="0"/>
              <a:ea typeface="+mj-ea"/>
              <a:cs typeface="Times New Roman" panose="02020603050405020304" pitchFamily="18" charset="0"/>
            </a:endParaRPr>
          </a:p>
        </p:txBody>
      </p:sp>
      <p:sp>
        <p:nvSpPr>
          <p:cNvPr id="5" name="Rectangle 3"/>
          <p:cNvSpPr txBox="1">
            <a:spLocks noChangeArrowheads="1"/>
          </p:cNvSpPr>
          <p:nvPr/>
        </p:nvSpPr>
        <p:spPr>
          <a:xfrm>
            <a:off x="773128" y="2518776"/>
            <a:ext cx="8676964" cy="374134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342900" indent="-342900" algn="just">
              <a:lnSpc>
                <a:spcPct val="90000"/>
              </a:lnSpc>
              <a:buClr>
                <a:srgbClr val="FF0000"/>
              </a:buClr>
              <a:buSzTx/>
              <a:buFont typeface="Wingdings" panose="05000000000000000000" pitchFamily="2" charset="2"/>
              <a:buChar char="Ø"/>
            </a:pPr>
            <a:r>
              <a:rPr lang="tr-TR" sz="2000" dirty="0">
                <a:solidFill>
                  <a:srgbClr val="002060"/>
                </a:solidFill>
                <a:latin typeface="Times New Roman" panose="02020603050405020304" pitchFamily="18" charset="0"/>
                <a:cs typeface="Times New Roman" panose="02020603050405020304" pitchFamily="18" charset="0"/>
              </a:rPr>
              <a:t>Öğrenci hibeleri 2 taksitte ödenir: </a:t>
            </a:r>
            <a:r>
              <a:rPr lang="tr-TR" sz="2000" dirty="0">
                <a:solidFill>
                  <a:srgbClr val="FF0000"/>
                </a:solidFill>
                <a:latin typeface="Times New Roman" panose="02020603050405020304" pitchFamily="18" charset="0"/>
                <a:cs typeface="Times New Roman" panose="02020603050405020304" pitchFamily="18" charset="0"/>
              </a:rPr>
              <a:t>%80+%20</a:t>
            </a:r>
          </a:p>
          <a:p>
            <a:pPr marL="342900" indent="-342900" algn="l">
              <a:lnSpc>
                <a:spcPct val="90000"/>
              </a:lnSpc>
              <a:buClr>
                <a:srgbClr val="FF0000"/>
              </a:buClr>
              <a:buSzTx/>
              <a:buFont typeface="Wingdings" panose="05000000000000000000" pitchFamily="2" charset="2"/>
              <a:buChar char="Ø"/>
            </a:pPr>
            <a:endParaRPr lang="tr-TR" sz="2000" dirty="0" smtClean="0">
              <a:solidFill>
                <a:srgbClr val="002060"/>
              </a:solidFill>
              <a:latin typeface="Times New Roman" panose="02020603050405020304" pitchFamily="18" charset="0"/>
              <a:cs typeface="Times New Roman" panose="02020603050405020304" pitchFamily="18" charset="0"/>
            </a:endParaRP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latin typeface="Times New Roman" panose="02020603050405020304" pitchFamily="18" charset="0"/>
                <a:cs typeface="Times New Roman" panose="02020603050405020304" pitchFamily="18" charset="0"/>
              </a:rPr>
              <a:t>Gitmeden </a:t>
            </a:r>
            <a:r>
              <a:rPr lang="tr-TR" sz="2000" dirty="0">
                <a:solidFill>
                  <a:srgbClr val="002060"/>
                </a:solidFill>
                <a:latin typeface="Times New Roman" panose="02020603050405020304" pitchFamily="18" charset="0"/>
                <a:cs typeface="Times New Roman" panose="02020603050405020304" pitchFamily="18" charset="0"/>
              </a:rPr>
              <a:t>önce toplam hibenin </a:t>
            </a:r>
            <a:r>
              <a:rPr lang="tr-TR" sz="2000" dirty="0">
                <a:solidFill>
                  <a:srgbClr val="FF0000"/>
                </a:solidFill>
                <a:latin typeface="Times New Roman" panose="02020603050405020304" pitchFamily="18" charset="0"/>
                <a:cs typeface="Times New Roman" panose="02020603050405020304" pitchFamily="18" charset="0"/>
              </a:rPr>
              <a:t>%80</a:t>
            </a:r>
            <a:r>
              <a:rPr lang="tr-TR" sz="2000" dirty="0">
                <a:solidFill>
                  <a:srgbClr val="002060"/>
                </a:solidFill>
                <a:latin typeface="Times New Roman" panose="02020603050405020304" pitchFamily="18" charset="0"/>
                <a:cs typeface="Times New Roman" panose="02020603050405020304" pitchFamily="18" charset="0"/>
              </a:rPr>
              <a:t>’i öğrencinin </a:t>
            </a:r>
            <a:r>
              <a:rPr lang="tr-TR" sz="2000" dirty="0" smtClean="0">
                <a:solidFill>
                  <a:srgbClr val="002060"/>
                </a:solidFill>
                <a:latin typeface="Times New Roman" panose="02020603050405020304" pitchFamily="18" charset="0"/>
                <a:cs typeface="Times New Roman" panose="02020603050405020304" pitchFamily="18" charset="0"/>
              </a:rPr>
              <a:t>hesabına </a:t>
            </a:r>
            <a:r>
              <a:rPr lang="tr-TR" sz="2000" dirty="0">
                <a:solidFill>
                  <a:srgbClr val="002060"/>
                </a:solidFill>
                <a:latin typeface="Times New Roman" panose="02020603050405020304" pitchFamily="18" charset="0"/>
                <a:cs typeface="Times New Roman" panose="02020603050405020304" pitchFamily="18" charset="0"/>
              </a:rPr>
              <a:t>yatırılır. </a:t>
            </a:r>
            <a:endParaRPr lang="tr-TR" sz="2000" dirty="0" smtClean="0">
              <a:solidFill>
                <a:srgbClr val="002060"/>
              </a:solidFill>
              <a:latin typeface="Times New Roman" panose="02020603050405020304" pitchFamily="18" charset="0"/>
              <a:cs typeface="Times New Roman" panose="02020603050405020304" pitchFamily="18" charset="0"/>
            </a:endParaRPr>
          </a:p>
          <a:p>
            <a:pPr algn="l">
              <a:lnSpc>
                <a:spcPct val="90000"/>
              </a:lnSpc>
              <a:buClr>
                <a:srgbClr val="FF0000"/>
              </a:buClr>
              <a:buSzTx/>
            </a:pPr>
            <a:r>
              <a:rPr lang="tr-TR" sz="2000" dirty="0" smtClean="0">
                <a:solidFill>
                  <a:srgbClr val="002060"/>
                </a:solidFill>
                <a:latin typeface="Times New Roman" panose="02020603050405020304" pitchFamily="18" charset="0"/>
                <a:cs typeface="Times New Roman" panose="02020603050405020304" pitchFamily="18" charset="0"/>
              </a:rPr>
              <a:t> </a:t>
            </a: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latin typeface="Times New Roman" panose="02020603050405020304" pitchFamily="18" charset="0"/>
                <a:cs typeface="Times New Roman" panose="02020603050405020304" pitchFamily="18" charset="0"/>
              </a:rPr>
              <a:t>  Kalan </a:t>
            </a:r>
            <a:r>
              <a:rPr lang="tr-TR" sz="2000" dirty="0">
                <a:solidFill>
                  <a:srgbClr val="FF0000"/>
                </a:solidFill>
                <a:latin typeface="Times New Roman" panose="02020603050405020304" pitchFamily="18" charset="0"/>
                <a:cs typeface="Times New Roman" panose="02020603050405020304" pitchFamily="18" charset="0"/>
              </a:rPr>
              <a:t>%20</a:t>
            </a:r>
            <a:r>
              <a:rPr lang="tr-TR" sz="2000" dirty="0">
                <a:solidFill>
                  <a:srgbClr val="002060"/>
                </a:solidFill>
                <a:latin typeface="Times New Roman" panose="02020603050405020304" pitchFamily="18" charset="0"/>
                <a:cs typeface="Times New Roman" panose="02020603050405020304" pitchFamily="18" charset="0"/>
              </a:rPr>
              <a:t>’lik hibe, öğrencinin geri </a:t>
            </a:r>
            <a:r>
              <a:rPr lang="tr-TR" sz="2000" dirty="0" smtClean="0">
                <a:solidFill>
                  <a:srgbClr val="002060"/>
                </a:solidFill>
                <a:latin typeface="Times New Roman" panose="02020603050405020304" pitchFamily="18" charset="0"/>
                <a:cs typeface="Times New Roman" panose="02020603050405020304" pitchFamily="18" charset="0"/>
              </a:rPr>
              <a:t>döndükten sonraki </a:t>
            </a:r>
            <a:r>
              <a:rPr lang="tr-TR" sz="2000" dirty="0">
                <a:solidFill>
                  <a:srgbClr val="002060"/>
                </a:solidFill>
                <a:latin typeface="Times New Roman" panose="02020603050405020304" pitchFamily="18" charset="0"/>
                <a:cs typeface="Times New Roman" panose="02020603050405020304" pitchFamily="18" charset="0"/>
              </a:rPr>
              <a:t>katılım sertifikasındaki </a:t>
            </a:r>
            <a:r>
              <a:rPr lang="tr-TR" sz="2000" dirty="0" smtClean="0">
                <a:solidFill>
                  <a:srgbClr val="002060"/>
                </a:solidFill>
                <a:latin typeface="Times New Roman" panose="02020603050405020304" pitchFamily="18" charset="0"/>
                <a:cs typeface="Times New Roman" panose="02020603050405020304" pitchFamily="18" charset="0"/>
              </a:rPr>
              <a:t>tarih, dönüş evraklarını eksiksiz bir şekilde teslim etmesi, başarı oranı ve OLS katılımı </a:t>
            </a:r>
            <a:r>
              <a:rPr lang="tr-TR" sz="2000" dirty="0">
                <a:solidFill>
                  <a:srgbClr val="002060"/>
                </a:solidFill>
                <a:latin typeface="Times New Roman" panose="02020603050405020304" pitchFamily="18" charset="0"/>
                <a:cs typeface="Times New Roman" panose="02020603050405020304" pitchFamily="18" charset="0"/>
              </a:rPr>
              <a:t>dikkate alınarak ödenir. </a:t>
            </a:r>
          </a:p>
          <a:p>
            <a:pPr marL="342900" indent="-342900" algn="just">
              <a:lnSpc>
                <a:spcPct val="90000"/>
              </a:lnSpc>
              <a:buClr>
                <a:srgbClr val="FF0000"/>
              </a:buClr>
              <a:buSzTx/>
              <a:buFont typeface="Wingdings" panose="05000000000000000000" pitchFamily="2" charset="2"/>
              <a:buChar char="Ø"/>
            </a:pPr>
            <a:endParaRPr lang="tr-TR" sz="2000" dirty="0" smtClean="0">
              <a:solidFill>
                <a:srgbClr val="002060"/>
              </a:solidFill>
            </a:endParaRPr>
          </a:p>
          <a:p>
            <a:pPr algn="just">
              <a:lnSpc>
                <a:spcPct val="90000"/>
              </a:lnSpc>
              <a:buClr>
                <a:srgbClr val="FF0000"/>
              </a:buClr>
              <a:buSzTx/>
              <a:buFont typeface="Wingdings" pitchFamily="2" charset="2"/>
              <a:buChar char="§"/>
            </a:pPr>
            <a:endParaRPr lang="tr-TR" sz="2400" dirty="0"/>
          </a:p>
        </p:txBody>
      </p:sp>
    </p:spTree>
    <p:extLst>
      <p:ext uri="{BB962C8B-B14F-4D97-AF65-F5344CB8AC3E}">
        <p14:creationId xmlns:p14="http://schemas.microsoft.com/office/powerpoint/2010/main" val="37441195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accent2">
                    <a:lumMod val="50000"/>
                  </a:schemeClr>
                </a:solidFill>
                <a:latin typeface="Times New Roman" panose="02020603050405020304" pitchFamily="18" charset="0"/>
                <a:cs typeface="Times New Roman" panose="02020603050405020304" pitchFamily="18" charset="0"/>
              </a:rPr>
              <a:t>ÇEVRİMİÇİ DİL DESTEĞİ: (Online </a:t>
            </a:r>
            <a:r>
              <a:rPr lang="tr-TR" b="1" dirty="0" err="1">
                <a:solidFill>
                  <a:schemeClr val="accent2">
                    <a:lumMod val="50000"/>
                  </a:schemeClr>
                </a:solidFill>
                <a:latin typeface="Times New Roman" panose="02020603050405020304" pitchFamily="18" charset="0"/>
                <a:cs typeface="Times New Roman" panose="02020603050405020304" pitchFamily="18" charset="0"/>
              </a:rPr>
              <a:t>Linguistic</a:t>
            </a:r>
            <a:r>
              <a:rPr lang="tr-TR" b="1" dirty="0">
                <a:solidFill>
                  <a:schemeClr val="accent2">
                    <a:lumMod val="50000"/>
                  </a:schemeClr>
                </a:solidFill>
                <a:latin typeface="Times New Roman" panose="02020603050405020304" pitchFamily="18" charset="0"/>
                <a:cs typeface="Times New Roman" panose="02020603050405020304" pitchFamily="18" charset="0"/>
              </a:rPr>
              <a:t> </a:t>
            </a:r>
            <a:r>
              <a:rPr lang="tr-TR" b="1" dirty="0" err="1" smtClean="0">
                <a:solidFill>
                  <a:schemeClr val="accent2">
                    <a:lumMod val="50000"/>
                  </a:schemeClr>
                </a:solidFill>
                <a:latin typeface="Times New Roman" panose="02020603050405020304" pitchFamily="18" charset="0"/>
                <a:cs typeface="Times New Roman" panose="02020603050405020304" pitchFamily="18" charset="0"/>
              </a:rPr>
              <a:t>Support</a:t>
            </a:r>
            <a:r>
              <a:rPr lang="tr-TR" b="1" dirty="0" smtClean="0">
                <a:solidFill>
                  <a:schemeClr val="accent2">
                    <a:lumMod val="50000"/>
                  </a:schemeClr>
                </a:solidFill>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ea typeface="Tahoma" panose="020B0604030504040204" pitchFamily="34" charset="0"/>
                <a:cs typeface="Times New Roman" panose="02020603050405020304" pitchFamily="18" charset="0"/>
              </a:rPr>
              <a:t> </a:t>
            </a:r>
            <a:r>
              <a:rPr lang="tr-TR" dirty="0" smtClean="0">
                <a:latin typeface="Imprint MT Shadow" panose="04020605060303030202" pitchFamily="82" charset="0"/>
                <a:ea typeface="Tahoma" panose="020B0604030504040204" pitchFamily="34" charset="0"/>
                <a:cs typeface="Times New Roman" panose="02020603050405020304" pitchFamily="18" charset="0"/>
              </a:rPr>
              <a:t> </a:t>
            </a:r>
            <a:r>
              <a:rPr lang="tr-TR" dirty="0" smtClean="0">
                <a:latin typeface="Times New Roman" panose="02020603050405020304" pitchFamily="18" charset="0"/>
                <a:ea typeface="Tahoma" panose="020B0604030504040204" pitchFamily="34" charset="0"/>
                <a:cs typeface="Times New Roman" panose="02020603050405020304" pitchFamily="18" charset="0"/>
              </a:rPr>
              <a:t/>
            </a:r>
            <a:br>
              <a:rPr lang="tr-TR" dirty="0" smtClean="0">
                <a:latin typeface="Times New Roman" panose="02020603050405020304" pitchFamily="18" charset="0"/>
                <a:ea typeface="Tahoma" panose="020B0604030504040204" pitchFamily="34" charset="0"/>
                <a:cs typeface="Times New Roman" panose="02020603050405020304" pitchFamily="18" charset="0"/>
              </a:rPr>
            </a:br>
            <a:endParaRPr lang="en-US" dirty="0"/>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000" dirty="0" smtClean="0">
                <a:solidFill>
                  <a:srgbClr val="002060"/>
                </a:solidFill>
                <a:latin typeface="Times New Roman" panose="02020603050405020304" pitchFamily="18" charset="0"/>
                <a:ea typeface="Tahoma" panose="020B0604030504040204" pitchFamily="34" charset="0"/>
                <a:cs typeface="Times New Roman" panose="02020603050405020304" pitchFamily="18" charset="0"/>
              </a:rPr>
              <a:t>Öğrenim </a:t>
            </a:r>
            <a:r>
              <a:rPr lang="tr-TR" sz="20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veya staj hareketliliği gerçekleştirmek için seçilmiş </a:t>
            </a:r>
            <a:r>
              <a:rPr lang="tr-TR" sz="2000" dirty="0" smtClean="0">
                <a:solidFill>
                  <a:srgbClr val="002060"/>
                </a:solidFill>
                <a:latin typeface="Times New Roman" panose="02020603050405020304" pitchFamily="18" charset="0"/>
                <a:ea typeface="Tahoma" panose="020B0604030504040204" pitchFamily="34" charset="0"/>
                <a:cs typeface="Times New Roman" panose="02020603050405020304" pitchFamily="18" charset="0"/>
              </a:rPr>
              <a:t>öğrenciler</a:t>
            </a:r>
            <a:r>
              <a:rPr lang="tr-TR" sz="20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 faaliyetlerine başlamadan önce ve faaliyetlerini </a:t>
            </a:r>
            <a:r>
              <a:rPr lang="tr-TR" sz="2000" dirty="0" smtClean="0">
                <a:solidFill>
                  <a:srgbClr val="002060"/>
                </a:solidFill>
                <a:latin typeface="Times New Roman" panose="02020603050405020304" pitchFamily="18" charset="0"/>
                <a:ea typeface="Tahoma" panose="020B0604030504040204" pitchFamily="34" charset="0"/>
                <a:cs typeface="Times New Roman" panose="02020603050405020304" pitchFamily="18" charset="0"/>
              </a:rPr>
              <a:t>tamamladıktan </a:t>
            </a:r>
            <a:r>
              <a:rPr lang="tr-TR" sz="20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sonra ayrı ayrı olmak üzere, Çevrimiçi Dil Desteği </a:t>
            </a:r>
            <a:r>
              <a:rPr lang="tr-TR" sz="2000" dirty="0" smtClean="0">
                <a:solidFill>
                  <a:srgbClr val="002060"/>
                </a:solidFill>
                <a:latin typeface="Times New Roman" panose="02020603050405020304" pitchFamily="18" charset="0"/>
                <a:ea typeface="Tahoma" panose="020B0604030504040204" pitchFamily="34" charset="0"/>
                <a:cs typeface="Times New Roman" panose="02020603050405020304" pitchFamily="18" charset="0"/>
              </a:rPr>
              <a:t>Sistemi </a:t>
            </a:r>
            <a:r>
              <a:rPr lang="tr-TR" sz="20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üzerinden sınav olurlar</a:t>
            </a:r>
            <a:r>
              <a:rPr lang="tr-TR" sz="2000" dirty="0" smtClean="0">
                <a:solidFill>
                  <a:srgbClr val="002060"/>
                </a:solidFill>
                <a:latin typeface="Times New Roman" panose="02020603050405020304" pitchFamily="18" charset="0"/>
                <a:ea typeface="Tahoma" panose="020B0604030504040204" pitchFamily="34" charset="0"/>
                <a:cs typeface="Times New Roman" panose="02020603050405020304" pitchFamily="18" charset="0"/>
              </a:rPr>
              <a:t>.</a:t>
            </a:r>
          </a:p>
          <a:p>
            <a:pPr algn="just"/>
            <a:r>
              <a:rPr lang="en-US" sz="2000" dirty="0">
                <a:solidFill>
                  <a:srgbClr val="002060"/>
                </a:solidFill>
                <a:latin typeface="Times New Roman" panose="02020603050405020304" pitchFamily="18" charset="0"/>
                <a:cs typeface="Times New Roman" panose="02020603050405020304" pitchFamily="18" charset="0"/>
              </a:rPr>
              <a:t>Online Language Support (OLS) </a:t>
            </a:r>
            <a:r>
              <a:rPr lang="en-US" sz="2000" dirty="0" err="1">
                <a:solidFill>
                  <a:srgbClr val="002060"/>
                </a:solidFill>
                <a:latin typeface="Times New Roman" panose="02020603050405020304" pitchFamily="18" charset="0"/>
                <a:cs typeface="Times New Roman" panose="02020603050405020304" pitchFamily="18" charset="0"/>
              </a:rPr>
              <a:t>sistemi</a:t>
            </a:r>
            <a:r>
              <a:rPr lang="en-US" sz="2000" dirty="0">
                <a:solidFill>
                  <a:srgbClr val="002060"/>
                </a:solidFill>
                <a:latin typeface="Times New Roman" panose="02020603050405020304" pitchFamily="18" charset="0"/>
                <a:cs typeface="Times New Roman" panose="02020603050405020304" pitchFamily="18" charset="0"/>
              </a:rPr>
              <a:t> 1 </a:t>
            </a:r>
            <a:r>
              <a:rPr lang="en-US" sz="2000" dirty="0" err="1">
                <a:solidFill>
                  <a:srgbClr val="002060"/>
                </a:solidFill>
                <a:latin typeface="Times New Roman" panose="02020603050405020304" pitchFamily="18" charset="0"/>
                <a:cs typeface="Times New Roman" panose="02020603050405020304" pitchFamily="18" charset="0"/>
              </a:rPr>
              <a:t>Temmuz</a:t>
            </a:r>
            <a:r>
              <a:rPr lang="en-US" sz="2000" dirty="0">
                <a:solidFill>
                  <a:srgbClr val="002060"/>
                </a:solidFill>
                <a:latin typeface="Times New Roman" panose="02020603050405020304" pitchFamily="18" charset="0"/>
                <a:cs typeface="Times New Roman" panose="02020603050405020304" pitchFamily="18" charset="0"/>
              </a:rPr>
              <a:t> 2022 </a:t>
            </a:r>
            <a:r>
              <a:rPr lang="en-US" sz="2000" dirty="0" err="1">
                <a:solidFill>
                  <a:srgbClr val="002060"/>
                </a:solidFill>
                <a:latin typeface="Times New Roman" panose="02020603050405020304" pitchFamily="18" charset="0"/>
                <a:cs typeface="Times New Roman" panose="02020603050405020304" pitchFamily="18" charset="0"/>
              </a:rPr>
              <a:t>tarihinde</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erişime</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kapatılmıştır</a:t>
            </a:r>
            <a:r>
              <a:rPr lang="en-US" sz="2000" dirty="0">
                <a:solidFill>
                  <a:srgbClr val="002060"/>
                </a:solidFill>
                <a:latin typeface="Times New Roman" panose="02020603050405020304" pitchFamily="18" charset="0"/>
                <a:cs typeface="Times New Roman" panose="02020603050405020304" pitchFamily="18" charset="0"/>
              </a:rPr>
              <a:t>. 1 </a:t>
            </a:r>
            <a:r>
              <a:rPr lang="en-US" sz="2000" dirty="0" err="1">
                <a:solidFill>
                  <a:srgbClr val="002060"/>
                </a:solidFill>
                <a:latin typeface="Times New Roman" panose="02020603050405020304" pitchFamily="18" charset="0"/>
                <a:cs typeface="Times New Roman" panose="02020603050405020304" pitchFamily="18" charset="0"/>
              </a:rPr>
              <a:t>Temmuz</a:t>
            </a:r>
            <a:r>
              <a:rPr lang="en-US" sz="2000" dirty="0">
                <a:solidFill>
                  <a:srgbClr val="002060"/>
                </a:solidFill>
                <a:latin typeface="Times New Roman" panose="02020603050405020304" pitchFamily="18" charset="0"/>
                <a:cs typeface="Times New Roman" panose="02020603050405020304" pitchFamily="18" charset="0"/>
              </a:rPr>
              <a:t> 2022 </a:t>
            </a:r>
            <a:r>
              <a:rPr lang="en-US" sz="2000" dirty="0" err="1">
                <a:solidFill>
                  <a:srgbClr val="002060"/>
                </a:solidFill>
                <a:latin typeface="Times New Roman" panose="02020603050405020304" pitchFamily="18" charset="0"/>
                <a:cs typeface="Times New Roman" panose="02020603050405020304" pitchFamily="18" charset="0"/>
              </a:rPr>
              <a:t>tarihinden</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sonra</a:t>
            </a:r>
            <a:r>
              <a:rPr lang="en-US" sz="2000" dirty="0">
                <a:solidFill>
                  <a:srgbClr val="002060"/>
                </a:solidFill>
                <a:latin typeface="Times New Roman" panose="02020603050405020304" pitchFamily="18" charset="0"/>
                <a:cs typeface="Times New Roman" panose="02020603050405020304" pitchFamily="18" charset="0"/>
              </a:rPr>
              <a:t> OLS </a:t>
            </a:r>
            <a:r>
              <a:rPr lang="en-US" sz="2000" dirty="0" err="1">
                <a:solidFill>
                  <a:srgbClr val="002060"/>
                </a:solidFill>
                <a:latin typeface="Times New Roman" panose="02020603050405020304" pitchFamily="18" charset="0"/>
                <a:cs typeface="Times New Roman" panose="02020603050405020304" pitchFamily="18" charset="0"/>
              </a:rPr>
              <a:t>yerine</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EU|Academy</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kullanılmaya</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başlanmıştır</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Öğrencilerimizin</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EU|Academy</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üzerinden</a:t>
            </a:r>
            <a:r>
              <a:rPr lang="en-US" sz="2000" dirty="0">
                <a:solidFill>
                  <a:srgbClr val="002060"/>
                </a:solidFill>
                <a:latin typeface="Times New Roman" panose="02020603050405020304" pitchFamily="18" charset="0"/>
                <a:cs typeface="Times New Roman" panose="02020603050405020304" pitchFamily="18" charset="0"/>
              </a:rPr>
              <a:t> OLS </a:t>
            </a:r>
            <a:r>
              <a:rPr lang="en-US" sz="2000" dirty="0" err="1">
                <a:solidFill>
                  <a:srgbClr val="002060"/>
                </a:solidFill>
                <a:latin typeface="Times New Roman" panose="02020603050405020304" pitchFamily="18" charset="0"/>
                <a:cs typeface="Times New Roman" panose="02020603050405020304" pitchFamily="18" charset="0"/>
              </a:rPr>
              <a:t>sınavlarını</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yapmaları</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gerekmektedir</a:t>
            </a:r>
            <a:r>
              <a:rPr lang="en-US" sz="2000" dirty="0">
                <a:solidFill>
                  <a:srgbClr val="002060"/>
                </a:solidFill>
                <a:latin typeface="Times New Roman" panose="02020603050405020304" pitchFamily="18" charset="0"/>
                <a:cs typeface="Times New Roman" panose="02020603050405020304" pitchFamily="18" charset="0"/>
              </a:rPr>
              <a:t>. </a:t>
            </a:r>
            <a:endParaRPr lang="tr-TR" sz="2000" dirty="0" smtClean="0">
              <a:solidFill>
                <a:srgbClr val="002060"/>
              </a:solidFill>
              <a:latin typeface="Times New Roman" panose="02020603050405020304" pitchFamily="18" charset="0"/>
              <a:cs typeface="Times New Roman" panose="02020603050405020304" pitchFamily="18" charset="0"/>
            </a:endParaRPr>
          </a:p>
          <a:p>
            <a:pPr algn="just"/>
            <a:r>
              <a:rPr lang="tr-TR" sz="2000" dirty="0">
                <a:solidFill>
                  <a:srgbClr val="002060"/>
                </a:solidFill>
                <a:latin typeface="Times New Roman" panose="02020603050405020304" pitchFamily="18" charset="0"/>
                <a:cs typeface="Times New Roman" panose="02020603050405020304" pitchFamily="18" charset="0"/>
              </a:rPr>
              <a:t>Gerekli talimatlar ve yönlendirmeler Dış İlişkiler ana sayfasında </a:t>
            </a:r>
            <a:r>
              <a:rPr lang="tr-TR" sz="2000" dirty="0" smtClean="0">
                <a:solidFill>
                  <a:srgbClr val="002060"/>
                </a:solidFill>
                <a:latin typeface="Times New Roman" panose="02020603050405020304" pitchFamily="18" charset="0"/>
                <a:cs typeface="Times New Roman" panose="02020603050405020304" pitchFamily="18" charset="0"/>
              </a:rPr>
              <a:t>«</a:t>
            </a:r>
            <a:r>
              <a:rPr lang="tr-TR" sz="2000" u="sng" dirty="0" smtClean="0">
                <a:solidFill>
                  <a:srgbClr val="FF0000"/>
                </a:solidFill>
                <a:latin typeface="Times New Roman" panose="02020603050405020304" pitchFamily="18" charset="0"/>
                <a:cs typeface="Times New Roman" panose="02020603050405020304" pitchFamily="18" charset="0"/>
              </a:rPr>
              <a:t>Yeni </a:t>
            </a:r>
            <a:r>
              <a:rPr lang="tr-TR" sz="2000" u="sng" dirty="0">
                <a:solidFill>
                  <a:srgbClr val="FF0000"/>
                </a:solidFill>
                <a:latin typeface="Times New Roman" panose="02020603050405020304" pitchFamily="18" charset="0"/>
                <a:cs typeface="Times New Roman" panose="02020603050405020304" pitchFamily="18" charset="0"/>
              </a:rPr>
              <a:t>OLS Sistemi (EU Academy) </a:t>
            </a:r>
            <a:r>
              <a:rPr lang="tr-TR" sz="2000" u="sng" dirty="0" smtClean="0">
                <a:solidFill>
                  <a:srgbClr val="FF0000"/>
                </a:solidFill>
                <a:latin typeface="Times New Roman" panose="02020603050405020304" pitchFamily="18" charset="0"/>
                <a:cs typeface="Times New Roman" panose="02020603050405020304" pitchFamily="18" charset="0"/>
              </a:rPr>
              <a:t>Hakkında</a:t>
            </a:r>
            <a:r>
              <a:rPr lang="tr-TR" sz="2000" dirty="0" smtClean="0">
                <a:solidFill>
                  <a:srgbClr val="002060"/>
                </a:solidFill>
                <a:latin typeface="Times New Roman" panose="02020603050405020304" pitchFamily="18" charset="0"/>
                <a:cs typeface="Times New Roman" panose="02020603050405020304" pitchFamily="18" charset="0"/>
              </a:rPr>
              <a:t>» adındaki menüde bulunabilir.</a:t>
            </a:r>
            <a:endParaRPr lang="en-US"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29157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8"/>
            <a:ext cx="8596668" cy="1008185"/>
          </a:xfrm>
        </p:spPr>
        <p:txBody>
          <a:bodyPr/>
          <a:lstStyle/>
          <a:p>
            <a:r>
              <a:rPr lang="tr-TR" altLang="en-US" b="1" dirty="0">
                <a:solidFill>
                  <a:schemeClr val="accent2">
                    <a:lumMod val="50000"/>
                  </a:schemeClr>
                </a:solidFill>
                <a:latin typeface="Times New Roman" panose="02020603050405020304" pitchFamily="18" charset="0"/>
                <a:cs typeface="Times New Roman" panose="02020603050405020304" pitchFamily="18" charset="0"/>
              </a:rPr>
              <a:t>Gidilen üniversiteye ücret ödenir mi?</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err="1">
                <a:solidFill>
                  <a:schemeClr val="accent2">
                    <a:lumMod val="50000"/>
                  </a:schemeClr>
                </a:solidFill>
                <a:latin typeface="Times New Roman" panose="02020603050405020304" pitchFamily="18" charset="0"/>
                <a:cs typeface="Times New Roman" panose="02020603050405020304" pitchFamily="18" charset="0"/>
              </a:rPr>
              <a:t>Erasmus</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 öğrencileri misafir oldukları üniversitede </a:t>
            </a:r>
            <a:r>
              <a:rPr lang="tr-TR" altLang="en-US" sz="2000" b="1" dirty="0">
                <a:solidFill>
                  <a:srgbClr val="FF0000"/>
                </a:solidFill>
                <a:latin typeface="Times New Roman" panose="02020603050405020304" pitchFamily="18" charset="0"/>
                <a:cs typeface="Times New Roman" panose="02020603050405020304" pitchFamily="18" charset="0"/>
              </a:rPr>
              <a:t>öğrenim ücreti ödemezler.</a:t>
            </a:r>
          </a:p>
          <a:p>
            <a:pPr>
              <a:buFont typeface="Wingdings" panose="05000000000000000000" pitchFamily="2" charset="2"/>
              <a:buChar char="Ø"/>
            </a:pPr>
            <a:endParaRPr lang="tr-TR" altLang="en-US" sz="2000" dirty="0">
              <a:solidFill>
                <a:schemeClr val="accent2">
                  <a:lumMod val="50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Ancak ulaşım, yemek, konaklama gibi yaşam masrafları öğrencinin kendi sorumluluğundadır. </a:t>
            </a:r>
          </a:p>
          <a:p>
            <a:endParaRPr lang="tr-TR" dirty="0"/>
          </a:p>
        </p:txBody>
      </p:sp>
    </p:spTree>
    <p:extLst>
      <p:ext uri="{BB962C8B-B14F-4D97-AF65-F5344CB8AC3E}">
        <p14:creationId xmlns:p14="http://schemas.microsoft.com/office/powerpoint/2010/main" val="15780706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609600"/>
            <a:ext cx="9521743" cy="1320800"/>
          </a:xfrm>
        </p:spPr>
        <p:txBody>
          <a:bodyPr/>
          <a:lstStyle/>
          <a:p>
            <a:r>
              <a:rPr lang="tr-TR" altLang="en-US" b="1" dirty="0">
                <a:solidFill>
                  <a:schemeClr val="accent2">
                    <a:lumMod val="50000"/>
                  </a:schemeClr>
                </a:solidFill>
                <a:latin typeface="Times New Roman" panose="02020603050405020304" pitchFamily="18" charset="0"/>
                <a:cs typeface="Times New Roman" panose="02020603050405020304" pitchFamily="18" charset="0"/>
              </a:rPr>
              <a:t>Yurtdışında alınan derslere </a:t>
            </a:r>
            <a:r>
              <a:rPr lang="tr-TR" altLang="en-US" b="1" dirty="0" smtClean="0">
                <a:solidFill>
                  <a:schemeClr val="accent2">
                    <a:lumMod val="50000"/>
                  </a:schemeClr>
                </a:solidFill>
                <a:latin typeface="Times New Roman" panose="02020603050405020304" pitchFamily="18" charset="0"/>
                <a:cs typeface="Times New Roman" panose="02020603050405020304" pitchFamily="18" charset="0"/>
              </a:rPr>
              <a:t>ETÜ denklik </a:t>
            </a:r>
            <a:r>
              <a:rPr lang="tr-TR" altLang="en-US" b="1" dirty="0">
                <a:solidFill>
                  <a:schemeClr val="accent2">
                    <a:lumMod val="50000"/>
                  </a:schemeClr>
                </a:solidFill>
                <a:latin typeface="Times New Roman" panose="02020603050405020304" pitchFamily="18" charset="0"/>
                <a:cs typeface="Times New Roman" panose="02020603050405020304" pitchFamily="18" charset="0"/>
              </a:rPr>
              <a:t>veriyor mu?</a:t>
            </a:r>
            <a:r>
              <a:rPr lang="tr-TR" altLang="en-US" dirty="0">
                <a:solidFill>
                  <a:schemeClr val="accent2">
                    <a:lumMod val="50000"/>
                  </a:schemeClr>
                </a:solidFill>
                <a:latin typeface="Times New Roman" panose="02020603050405020304" pitchFamily="18" charset="0"/>
                <a:cs typeface="Times New Roman" panose="02020603050405020304" pitchFamily="18" charset="0"/>
              </a:rPr>
              <a:t> </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516560" y="2130444"/>
            <a:ext cx="9521742" cy="3880773"/>
          </a:xfrm>
        </p:spPr>
        <p:txBody>
          <a:bodyPr>
            <a:normAutofit/>
          </a:bodyPr>
          <a:lstStyle/>
          <a:p>
            <a:pPr>
              <a:buFont typeface="Wingdings" panose="05000000000000000000" pitchFamily="2" charset="2"/>
              <a:buChar char="Ø"/>
            </a:pPr>
            <a:r>
              <a:rPr lang="en-US" altLang="en-US" sz="2000" b="1" dirty="0">
                <a:solidFill>
                  <a:srgbClr val="FF0000"/>
                </a:solidFill>
                <a:latin typeface="Times New Roman" panose="02020603050405020304" pitchFamily="18" charset="0"/>
                <a:cs typeface="Times New Roman" panose="02020603050405020304" pitchFamily="18" charset="0"/>
              </a:rPr>
              <a:t>EVET</a:t>
            </a:r>
            <a:r>
              <a:rPr lang="tr-TR" altLang="en-US" sz="2000" b="1" dirty="0">
                <a:solidFill>
                  <a:srgbClr val="FF0000"/>
                </a:solidFill>
                <a:latin typeface="Times New Roman" panose="02020603050405020304" pitchFamily="18" charset="0"/>
                <a:cs typeface="Times New Roman" panose="02020603050405020304" pitchFamily="18" charset="0"/>
              </a:rPr>
              <a:t>, Karşı kurumdan aldığınız </a:t>
            </a:r>
            <a:r>
              <a:rPr lang="tr-TR" altLang="en-US" sz="2000" b="1" dirty="0" smtClean="0">
                <a:solidFill>
                  <a:srgbClr val="FF0000"/>
                </a:solidFill>
                <a:latin typeface="Times New Roman" panose="02020603050405020304" pitchFamily="18" charset="0"/>
                <a:cs typeface="Times New Roman" panose="02020603050405020304" pitchFamily="18" charset="0"/>
              </a:rPr>
              <a:t>dersler üniversitemiz sistemine </a:t>
            </a:r>
            <a:r>
              <a:rPr lang="tr-TR" altLang="en-US" sz="2000" b="1" dirty="0">
                <a:solidFill>
                  <a:srgbClr val="FF0000"/>
                </a:solidFill>
                <a:latin typeface="Times New Roman" panose="02020603050405020304" pitchFamily="18" charset="0"/>
                <a:cs typeface="Times New Roman" panose="02020603050405020304" pitchFamily="18" charset="0"/>
              </a:rPr>
              <a:t>birebir girilmektedir</a:t>
            </a:r>
            <a:r>
              <a:rPr lang="tr-TR" altLang="en-US" sz="2000" b="1" dirty="0" smtClean="0">
                <a:solidFill>
                  <a:srgbClr val="FF0000"/>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endParaRPr lang="tr-TR" altLang="en-US" sz="2000" b="1" dirty="0">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Yurtdışında alacağınız dersleri, </a:t>
            </a:r>
            <a:r>
              <a:rPr lang="tr-TR" altLang="en-US" sz="2000" dirty="0" err="1">
                <a:solidFill>
                  <a:schemeClr val="accent2">
                    <a:lumMod val="50000"/>
                  </a:schemeClr>
                </a:solidFill>
                <a:latin typeface="Times New Roman" panose="02020603050405020304" pitchFamily="18" charset="0"/>
                <a:cs typeface="Times New Roman" panose="02020603050405020304" pitchFamily="18" charset="0"/>
              </a:rPr>
              <a:t>Erasmus</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 bölüm koordinatörünüze danışarak belirlemelisiniz. </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Bunun için İntibak Formu doldurulur ve Fakülte Yönetim Kurulunca onaylanır.</a:t>
            </a:r>
            <a:endParaRPr lang="tr-TR" altLang="en-US" sz="2000" dirty="0">
              <a:solidFill>
                <a:schemeClr val="accent2">
                  <a:lumMod val="50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Yurtdışında aldığınız dersler, yönetmelik gereğince üniversitemiz not sistemine çevrilerek </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ETÜ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not ortalamanıza dahil edilmektedir. </a:t>
            </a:r>
            <a:endPar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sz="2000" dirty="0">
                <a:solidFill>
                  <a:srgbClr val="002060"/>
                </a:solidFill>
                <a:latin typeface="Times New Roman" panose="02020603050405020304" pitchFamily="18" charset="0"/>
                <a:cs typeface="Times New Roman" panose="02020603050405020304" pitchFamily="18" charset="0"/>
              </a:rPr>
              <a:t>Buna göre, öğrenci faaliyeti sonunda misafir olunan kurumda başarılı olduğu derslerden ev sahibi kurumda da başarılı sayılırken; başarısız olunan dersler </a:t>
            </a:r>
            <a:r>
              <a:rPr lang="tr-TR" sz="2000" dirty="0" err="1" smtClean="0">
                <a:solidFill>
                  <a:srgbClr val="002060"/>
                </a:solidFill>
                <a:latin typeface="Times New Roman" panose="02020603050405020304" pitchFamily="18" charset="0"/>
                <a:cs typeface="Times New Roman" panose="02020603050405020304" pitchFamily="18" charset="0"/>
              </a:rPr>
              <a:t>ETÜ’de</a:t>
            </a:r>
            <a:r>
              <a:rPr lang="tr-TR" sz="2000" dirty="0" smtClean="0">
                <a:solidFill>
                  <a:srgbClr val="002060"/>
                </a:solidFill>
                <a:latin typeface="Times New Roman" panose="02020603050405020304" pitchFamily="18" charset="0"/>
                <a:cs typeface="Times New Roman" panose="02020603050405020304" pitchFamily="18" charset="0"/>
              </a:rPr>
              <a:t> tekrar </a:t>
            </a:r>
            <a:r>
              <a:rPr lang="tr-TR" sz="2000" dirty="0">
                <a:solidFill>
                  <a:srgbClr val="002060"/>
                </a:solidFill>
                <a:latin typeface="Times New Roman" panose="02020603050405020304" pitchFamily="18" charset="0"/>
                <a:cs typeface="Times New Roman" panose="02020603050405020304" pitchFamily="18" charset="0"/>
              </a:rPr>
              <a:t>edilir. </a:t>
            </a:r>
          </a:p>
          <a:p>
            <a:endParaRPr lang="tr-TR" altLang="en-US" dirty="0">
              <a:latin typeface="Comic Sans MS" panose="030F0702030302020204" pitchFamily="66" charset="0"/>
            </a:endParaRPr>
          </a:p>
          <a:p>
            <a:endParaRPr lang="tr-TR" dirty="0"/>
          </a:p>
        </p:txBody>
      </p:sp>
    </p:spTree>
    <p:extLst>
      <p:ext uri="{BB962C8B-B14F-4D97-AF65-F5344CB8AC3E}">
        <p14:creationId xmlns:p14="http://schemas.microsoft.com/office/powerpoint/2010/main" val="42426895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4751" y="836023"/>
            <a:ext cx="9541840" cy="1320800"/>
          </a:xfrm>
        </p:spPr>
        <p:txBody>
          <a:bodyPr>
            <a:normAutofit/>
          </a:bodyPr>
          <a:lstStyle/>
          <a:p>
            <a:r>
              <a:rPr lang="tr-TR" altLang="en-US" b="1" dirty="0">
                <a:solidFill>
                  <a:schemeClr val="accent2">
                    <a:lumMod val="50000"/>
                  </a:schemeClr>
                </a:solidFill>
                <a:latin typeface="Times New Roman" panose="02020603050405020304" pitchFamily="18" charset="0"/>
                <a:cs typeface="Times New Roman" panose="02020603050405020304" pitchFamily="18" charset="0"/>
              </a:rPr>
              <a:t>Gittiğim üniversitede hangi </a:t>
            </a:r>
            <a:r>
              <a:rPr lang="tr-TR" altLang="en-US" b="1" dirty="0" smtClean="0">
                <a:solidFill>
                  <a:schemeClr val="accent2">
                    <a:lumMod val="50000"/>
                  </a:schemeClr>
                </a:solidFill>
                <a:latin typeface="Times New Roman" panose="02020603050405020304" pitchFamily="18" charset="0"/>
                <a:cs typeface="Times New Roman" panose="02020603050405020304" pitchFamily="18" charset="0"/>
              </a:rPr>
              <a:t>dilde ders </a:t>
            </a:r>
            <a:r>
              <a:rPr lang="tr-TR" altLang="en-US" b="1" dirty="0">
                <a:solidFill>
                  <a:schemeClr val="accent2">
                    <a:lumMod val="50000"/>
                  </a:schemeClr>
                </a:solidFill>
                <a:latin typeface="Times New Roman" panose="02020603050405020304" pitchFamily="18" charset="0"/>
                <a:cs typeface="Times New Roman" panose="02020603050405020304" pitchFamily="18" charset="0"/>
              </a:rPr>
              <a:t>alacağım?</a:t>
            </a:r>
            <a:r>
              <a:rPr lang="tr-TR" altLang="en-US" dirty="0">
                <a:solidFill>
                  <a:schemeClr val="accent2">
                    <a:lumMod val="50000"/>
                  </a:schemeClr>
                </a:solidFill>
                <a:latin typeface="Times New Roman" panose="02020603050405020304" pitchFamily="18" charset="0"/>
                <a:cs typeface="Times New Roman" panose="02020603050405020304" pitchFamily="18" charset="0"/>
              </a:rPr>
              <a:t> </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797914" y="2482136"/>
            <a:ext cx="8596668" cy="3880773"/>
          </a:xfrm>
        </p:spPr>
        <p:txBody>
          <a:bodyPr/>
          <a:lstStyle/>
          <a:p>
            <a:pPr>
              <a:buFont typeface="Wingdings" panose="05000000000000000000" pitchFamily="2" charset="2"/>
              <a:buChar char="Ø"/>
              <a:defRPr/>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Avrupa’daki üniversitelerin çoğu kendi dillerinde eğitim yapmakta olup, fakat çoğunlukla üniversiteler </a:t>
            </a:r>
            <a:r>
              <a:rPr lang="tr-TR" altLang="en-US" sz="2000" dirty="0" err="1">
                <a:solidFill>
                  <a:schemeClr val="accent2">
                    <a:lumMod val="50000"/>
                  </a:schemeClr>
                </a:solidFill>
                <a:latin typeface="Times New Roman" panose="02020603050405020304" pitchFamily="18" charset="0"/>
                <a:cs typeface="Times New Roman" panose="02020603050405020304" pitchFamily="18" charset="0"/>
              </a:rPr>
              <a:t>Erasmus</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 Öğrencileri için İngilizce ders seçeneği sunmaktadır. </a:t>
            </a:r>
          </a:p>
          <a:p>
            <a:pPr>
              <a:buFont typeface="Wingdings" panose="05000000000000000000" pitchFamily="2" charset="2"/>
              <a:buChar char="Ø"/>
              <a:defRPr/>
            </a:pPr>
            <a:endParaRPr lang="tr-TR" altLang="en-US" sz="2000" dirty="0">
              <a:solidFill>
                <a:schemeClr val="accent2">
                  <a:lumMod val="50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Başvuru yapmadan önce tercih edilen üniversitenin eğitim dili araştırılmalıdır.</a:t>
            </a:r>
          </a:p>
          <a:p>
            <a:endParaRPr lang="tr-TR" dirty="0"/>
          </a:p>
        </p:txBody>
      </p:sp>
    </p:spTree>
    <p:extLst>
      <p:ext uri="{BB962C8B-B14F-4D97-AF65-F5344CB8AC3E}">
        <p14:creationId xmlns:p14="http://schemas.microsoft.com/office/powerpoint/2010/main" val="19495474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036320"/>
            <a:ext cx="8596668" cy="1320800"/>
          </a:xfrm>
        </p:spPr>
        <p:txBody>
          <a:bodyPr/>
          <a:lstStyle/>
          <a:p>
            <a:r>
              <a:rPr lang="tr-TR" altLang="en-US" b="1" dirty="0">
                <a:solidFill>
                  <a:schemeClr val="accent2">
                    <a:lumMod val="50000"/>
                  </a:schemeClr>
                </a:solidFill>
                <a:latin typeface="Times New Roman" panose="02020603050405020304" pitchFamily="18" charset="0"/>
                <a:cs typeface="Times New Roman" panose="02020603050405020304" pitchFamily="18" charset="0"/>
              </a:rPr>
              <a:t>Pasaportumu ücretsiz alabilir miyim?</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4" y="2431895"/>
            <a:ext cx="8596668" cy="2803297"/>
          </a:xfrm>
        </p:spPr>
        <p:txBody>
          <a:bodyPr/>
          <a:lstStyle/>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Eğitim amacıyla yurtdışına çıkacak olan öğrenciler, pasaport harcından muaftırlar. </a:t>
            </a: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Y</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eni yönetmeliğe göre Erasmus+ faaliyetinden faydalanacak öğrenciler Öğrenci İşleri Daire Başkanlığından/E-Devletten temin edebileceği öğrenci belgesi ile pasaport harcı ödemeden sadece defter ücreti yatırarak pasaport alabilmektedirler. (Ekim 2025 tarihi itibariyle pasaport defter bedelinin 1.351,00 TL olduğu bilinmektedir.)</a:t>
            </a:r>
            <a:endParaRPr lang="tr-TR" altLang="en-US" sz="2000" dirty="0">
              <a:solidFill>
                <a:schemeClr val="accent2">
                  <a:lumMod val="50000"/>
                </a:schemeClr>
              </a:solidFill>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8766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9044" y="170292"/>
            <a:ext cx="7766936" cy="1646302"/>
          </a:xfrm>
        </p:spPr>
        <p:txBody>
          <a:bodyPr/>
          <a:lstStyle/>
          <a:p>
            <a:pPr algn="l"/>
            <a:r>
              <a:rPr lang="tr-TR" sz="4400" b="1" dirty="0" err="1">
                <a:solidFill>
                  <a:schemeClr val="accent2">
                    <a:lumMod val="50000"/>
                  </a:schemeClr>
                </a:solidFill>
                <a:latin typeface="Times New Roman" panose="02020603050405020304" pitchFamily="18" charset="0"/>
                <a:cs typeface="Times New Roman" panose="02020603050405020304" pitchFamily="18" charset="0"/>
              </a:rPr>
              <a:t>Erasmus</a:t>
            </a:r>
            <a:r>
              <a:rPr lang="tr-TR" sz="4400" b="1" dirty="0">
                <a:solidFill>
                  <a:schemeClr val="accent2">
                    <a:lumMod val="50000"/>
                  </a:schemeClr>
                </a:solidFill>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150540" y="1345475"/>
            <a:ext cx="8568226" cy="4204628"/>
          </a:xfrm>
        </p:spPr>
        <p:txBody>
          <a:bodyPr>
            <a:normAutofit/>
          </a:bodyPr>
          <a:lstStyle/>
          <a:p>
            <a:pPr marL="0" lvl="1" algn="l" defTabSz="488950">
              <a:lnSpc>
                <a:spcPct val="90000"/>
              </a:lnSpc>
              <a:spcBef>
                <a:spcPct val="0"/>
              </a:spcBef>
              <a:spcAft>
                <a:spcPct val="15000"/>
              </a:spcAft>
            </a:pPr>
            <a:endParaRPr lang="tr-TR" sz="2600" dirty="0" smtClean="0">
              <a:solidFill>
                <a:srgbClr val="002060"/>
              </a:solidFill>
            </a:endParaRPr>
          </a:p>
          <a:p>
            <a:pPr marL="0" lvl="1" algn="l" defTabSz="488950">
              <a:lnSpc>
                <a:spcPct val="90000"/>
              </a:lnSpc>
              <a:spcBef>
                <a:spcPct val="0"/>
              </a:spcBef>
              <a:spcAft>
                <a:spcPct val="15000"/>
              </a:spcAft>
            </a:pPr>
            <a:r>
              <a:rPr lang="tr-TR" sz="2600" dirty="0" err="1" smtClean="0">
                <a:solidFill>
                  <a:srgbClr val="002060"/>
                </a:solidFill>
                <a:latin typeface="Times New Roman" panose="02020603050405020304" pitchFamily="18" charset="0"/>
                <a:cs typeface="Times New Roman" panose="02020603050405020304" pitchFamily="18" charset="0"/>
              </a:rPr>
              <a:t>Erasmus</a:t>
            </a:r>
            <a:r>
              <a:rPr lang="tr-TR" sz="2600" dirty="0">
                <a:solidFill>
                  <a:srgbClr val="002060"/>
                </a:solidFill>
                <a:latin typeface="Times New Roman" panose="02020603050405020304" pitchFamily="18" charset="0"/>
                <a:cs typeface="Times New Roman" panose="02020603050405020304" pitchFamily="18" charset="0"/>
              </a:rPr>
              <a:t>+ Programı eğitim, gençlik ve spor alanındaki projeleri destekleyerek Avrupa’da; </a:t>
            </a:r>
            <a:endParaRPr lang="tr-TR" sz="2600" dirty="0" smtClean="0">
              <a:solidFill>
                <a:srgbClr val="002060"/>
              </a:solidFill>
              <a:latin typeface="Times New Roman" panose="02020603050405020304" pitchFamily="18" charset="0"/>
              <a:cs typeface="Times New Roman" panose="02020603050405020304" pitchFamily="18" charset="0"/>
            </a:endParaRPr>
          </a:p>
          <a:p>
            <a:pPr marL="0" lvl="1" algn="l" defTabSz="488950">
              <a:lnSpc>
                <a:spcPct val="90000"/>
              </a:lnSpc>
              <a:spcBef>
                <a:spcPct val="0"/>
              </a:spcBef>
              <a:spcAft>
                <a:spcPct val="15000"/>
              </a:spcAft>
            </a:pPr>
            <a:endParaRPr lang="tr-TR" sz="2600" dirty="0">
              <a:solidFill>
                <a:srgbClr val="002060"/>
              </a:solidFill>
              <a:latin typeface="Times New Roman" panose="02020603050405020304" pitchFamily="18" charset="0"/>
              <a:cs typeface="Times New Roman" panose="02020603050405020304" pitchFamily="18" charset="0"/>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latin typeface="Times New Roman" panose="02020603050405020304" pitchFamily="18" charset="0"/>
                <a:cs typeface="Times New Roman" panose="02020603050405020304" pitchFamily="18" charset="0"/>
              </a:rPr>
              <a:t>İş piyasalarının ve rekabetçi bir ekonominin ihtiyaç duyduğu becerilere sahip öğrenci yetiştirmeyi, </a:t>
            </a:r>
            <a:endParaRPr lang="tr-TR" sz="2600" dirty="0" smtClean="0">
              <a:solidFill>
                <a:srgbClr val="002060"/>
              </a:solidFill>
              <a:latin typeface="Times New Roman" panose="02020603050405020304" pitchFamily="18" charset="0"/>
              <a:cs typeface="Times New Roman" panose="02020603050405020304" pitchFamily="18" charset="0"/>
            </a:endParaRPr>
          </a:p>
          <a:p>
            <a:pPr marL="0" lvl="1" algn="l" defTabSz="488950">
              <a:lnSpc>
                <a:spcPct val="90000"/>
              </a:lnSpc>
              <a:spcBef>
                <a:spcPct val="0"/>
              </a:spcBef>
              <a:spcAft>
                <a:spcPct val="15000"/>
              </a:spcAft>
            </a:pPr>
            <a:endParaRPr lang="tr-TR" sz="2600" dirty="0">
              <a:solidFill>
                <a:srgbClr val="002060"/>
              </a:solidFill>
              <a:latin typeface="Times New Roman" panose="02020603050405020304" pitchFamily="18" charset="0"/>
              <a:cs typeface="Times New Roman" panose="02020603050405020304" pitchFamily="18" charset="0"/>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latin typeface="Times New Roman" panose="02020603050405020304" pitchFamily="18" charset="0"/>
                <a:cs typeface="Times New Roman" panose="02020603050405020304" pitchFamily="18" charset="0"/>
              </a:rPr>
              <a:t>Beşeri ve sosyal sermayenin gelişimine katkı sağlamayı </a:t>
            </a:r>
            <a:r>
              <a:rPr lang="tr-TR" sz="2600" dirty="0" smtClean="0">
                <a:solidFill>
                  <a:srgbClr val="002060"/>
                </a:solidFill>
                <a:latin typeface="Times New Roman" panose="02020603050405020304" pitchFamily="18" charset="0"/>
                <a:cs typeface="Times New Roman" panose="02020603050405020304" pitchFamily="18" charset="0"/>
              </a:rPr>
              <a:t>hedefleyen </a:t>
            </a:r>
            <a:r>
              <a:rPr lang="tr-TR" sz="2600" dirty="0">
                <a:solidFill>
                  <a:srgbClr val="002060"/>
                </a:solidFill>
                <a:latin typeface="Times New Roman" panose="02020603050405020304" pitchFamily="18" charset="0"/>
                <a:cs typeface="Times New Roman" panose="02020603050405020304" pitchFamily="18" charset="0"/>
              </a:rPr>
              <a:t>bir değişim programıdır.</a:t>
            </a:r>
          </a:p>
          <a:p>
            <a:endParaRPr lang="tr-TR" dirty="0"/>
          </a:p>
        </p:txBody>
      </p:sp>
    </p:spTree>
    <p:extLst>
      <p:ext uri="{BB962C8B-B14F-4D97-AF65-F5344CB8AC3E}">
        <p14:creationId xmlns:p14="http://schemas.microsoft.com/office/powerpoint/2010/main" val="2937162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6023"/>
            <a:ext cx="8596668" cy="1038330"/>
          </a:xfrm>
        </p:spPr>
        <p:txBody>
          <a:bodyPr/>
          <a:lstStyle/>
          <a:p>
            <a:r>
              <a:rPr lang="tr-TR" altLang="en-US" b="1" dirty="0">
                <a:solidFill>
                  <a:schemeClr val="accent2">
                    <a:lumMod val="50000"/>
                  </a:schemeClr>
                </a:solidFill>
                <a:latin typeface="Times New Roman" panose="02020603050405020304" pitchFamily="18" charset="0"/>
                <a:cs typeface="Times New Roman" panose="02020603050405020304" pitchFamily="18" charset="0"/>
              </a:rPr>
              <a:t>Nasıl vize alacağım?</a:t>
            </a:r>
            <a:r>
              <a:rPr lang="tr-TR" altLang="en-US" dirty="0">
                <a:solidFill>
                  <a:schemeClr val="accent2">
                    <a:lumMod val="50000"/>
                  </a:schemeClr>
                </a:solidFill>
                <a:latin typeface="Times New Roman" panose="02020603050405020304" pitchFamily="18" charset="0"/>
                <a:cs typeface="Times New Roman" panose="02020603050405020304" pitchFamily="18" charset="0"/>
              </a:rPr>
              <a:t> </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Başvuru dosyanız yurtdışındaki üniversiteye iletildikten sonra, sizi misafir edecek olan üniversite Kabul Mektubunuzu (</a:t>
            </a:r>
            <a:r>
              <a:rPr lang="tr-TR" altLang="en-US" sz="2000" dirty="0" err="1">
                <a:solidFill>
                  <a:schemeClr val="accent2">
                    <a:lumMod val="50000"/>
                  </a:schemeClr>
                </a:solidFill>
                <a:latin typeface="Times New Roman" panose="02020603050405020304" pitchFamily="18" charset="0"/>
                <a:cs typeface="Times New Roman" panose="02020603050405020304" pitchFamily="18" charset="0"/>
              </a:rPr>
              <a:t>Acceptance</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 </a:t>
            </a:r>
            <a:r>
              <a:rPr lang="tr-TR" altLang="en-US" sz="2000" dirty="0" err="1">
                <a:solidFill>
                  <a:schemeClr val="accent2">
                    <a:lumMod val="50000"/>
                  </a:schemeClr>
                </a:solidFill>
                <a:latin typeface="Times New Roman" panose="02020603050405020304" pitchFamily="18" charset="0"/>
                <a:cs typeface="Times New Roman" panose="02020603050405020304" pitchFamily="18" charset="0"/>
              </a:rPr>
              <a:t>Letter</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 gönderir.  </a:t>
            </a: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Vize için en önemli belge </a:t>
            </a:r>
            <a:r>
              <a:rPr lang="tr-TR" altLang="en-US" sz="2000" dirty="0">
                <a:solidFill>
                  <a:srgbClr val="FF0000"/>
                </a:solidFill>
                <a:latin typeface="Times New Roman" panose="02020603050405020304" pitchFamily="18" charset="0"/>
                <a:cs typeface="Times New Roman" panose="02020603050405020304" pitchFamily="18" charset="0"/>
              </a:rPr>
              <a:t>Kabul Mektubudur</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  Bu belge geldikten sonra, ilgili ülkenin Büyükelçiliği / </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Konsolosluğu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ile temasa geçip, vize ile ilgili belgeler </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hakkında bilgi toplanarak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randevu alınması ve </a:t>
            </a:r>
            <a:r>
              <a:rPr lang="tr-TR" altLang="en-US" sz="2000" b="1" u="sng" dirty="0">
                <a:solidFill>
                  <a:srgbClr val="FF0000"/>
                </a:solidFill>
                <a:latin typeface="Times New Roman" panose="02020603050405020304" pitchFamily="18" charset="0"/>
                <a:cs typeface="Times New Roman" panose="02020603050405020304" pitchFamily="18" charset="0"/>
              </a:rPr>
              <a:t>şahsen</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 başvuru yapılması zorunludur.  </a:t>
            </a:r>
          </a:p>
          <a:p>
            <a:pPr>
              <a:buFont typeface="Wingdings" panose="05000000000000000000" pitchFamily="2" charset="2"/>
              <a:buChar char="Ø"/>
            </a:pP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AB </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ülkelerinin vize prosedürü gereğince </a:t>
            </a:r>
            <a:r>
              <a:rPr lang="tr-TR" altLang="en-US" sz="2000" b="1" u="sng" dirty="0" smtClean="0">
                <a:solidFill>
                  <a:srgbClr val="FF0000"/>
                </a:solidFill>
                <a:latin typeface="Times New Roman" panose="02020603050405020304" pitchFamily="18" charset="0"/>
                <a:cs typeface="Times New Roman" panose="02020603050405020304" pitchFamily="18" charset="0"/>
              </a:rPr>
              <a:t>ETÜ </a:t>
            </a:r>
            <a:r>
              <a:rPr lang="tr-TR" altLang="en-US" sz="2000" b="1" u="sng" dirty="0">
                <a:solidFill>
                  <a:srgbClr val="FF0000"/>
                </a:solidFill>
                <a:latin typeface="Times New Roman" panose="02020603050405020304" pitchFamily="18" charset="0"/>
                <a:cs typeface="Times New Roman" panose="02020603050405020304" pitchFamily="18" charset="0"/>
              </a:rPr>
              <a:t>sizin adınıza vizeye </a:t>
            </a:r>
            <a:r>
              <a:rPr lang="tr-TR" altLang="en-US" sz="2000" b="1" u="sng" dirty="0" smtClean="0">
                <a:solidFill>
                  <a:srgbClr val="FF0000"/>
                </a:solidFill>
                <a:latin typeface="Times New Roman" panose="02020603050405020304" pitchFamily="18" charset="0"/>
                <a:cs typeface="Times New Roman" panose="02020603050405020304" pitchFamily="18" charset="0"/>
              </a:rPr>
              <a:t>başvuramaz ya da aracılık işlemi yapamaz!</a:t>
            </a:r>
            <a:endParaRPr lang="tr-TR" altLang="en-US" sz="2000" b="1" u="sng" dirty="0">
              <a:solidFill>
                <a:srgbClr val="FF0000"/>
              </a:solidFill>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1248663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9789"/>
            <a:ext cx="8596668" cy="1320800"/>
          </a:xfrm>
        </p:spPr>
        <p:txBody>
          <a:bodyPr/>
          <a:lstStyle/>
          <a:p>
            <a:r>
              <a:rPr lang="tr-TR" altLang="en-US" b="1" dirty="0">
                <a:solidFill>
                  <a:schemeClr val="accent2">
                    <a:lumMod val="50000"/>
                  </a:schemeClr>
                </a:solidFill>
                <a:latin typeface="Times New Roman" panose="02020603050405020304" pitchFamily="18" charset="0"/>
                <a:cs typeface="Times New Roman" panose="02020603050405020304" pitchFamily="18" charset="0"/>
              </a:rPr>
              <a:t>Nerede kalacağım?</a:t>
            </a:r>
            <a:r>
              <a:rPr lang="tr-TR" altLang="en-US" dirty="0">
                <a:solidFill>
                  <a:schemeClr val="accent2">
                    <a:lumMod val="50000"/>
                  </a:schemeClr>
                </a:solidFill>
                <a:latin typeface="Times New Roman" panose="02020603050405020304" pitchFamily="18" charset="0"/>
                <a:cs typeface="Times New Roman" panose="02020603050405020304" pitchFamily="18" charset="0"/>
              </a:rPr>
              <a:t> </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Konaklama seçenekleri gidilen ülke ve üniversiteye göre değişir</a:t>
            </a:r>
            <a:r>
              <a:rPr lang="tr-TR" altLang="en-US" sz="2000" dirty="0" smtClean="0">
                <a:solidFill>
                  <a:schemeClr val="accent2">
                    <a:lumMod val="50000"/>
                  </a:schemeClr>
                </a:solidFill>
                <a:latin typeface="Times New Roman" panose="02020603050405020304" pitchFamily="18" charset="0"/>
                <a:cs typeface="Times New Roman" panose="02020603050405020304" pitchFamily="18" charset="0"/>
              </a:rPr>
              <a:t>.</a:t>
            </a:r>
          </a:p>
          <a:p>
            <a:pPr marL="0" indent="0">
              <a:buNone/>
            </a:pPr>
            <a:endParaRPr lang="tr-TR" altLang="en-US" sz="2000" dirty="0">
              <a:solidFill>
                <a:schemeClr val="accent2">
                  <a:lumMod val="50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Bazı kurumların kendi yurtları olmakla beraber, bazıları merkezi öğrenci yurtları ile çalışırlar. </a:t>
            </a:r>
          </a:p>
          <a:p>
            <a:pPr>
              <a:buFont typeface="Wingdings" panose="05000000000000000000" pitchFamily="2" charset="2"/>
              <a:buChar char="Ø"/>
            </a:pPr>
            <a:endParaRPr lang="tr-TR" altLang="en-US" sz="2000" dirty="0">
              <a:solidFill>
                <a:schemeClr val="accent2">
                  <a:lumMod val="50000"/>
                </a:schemeClr>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Yurtta kalmak için gideceğiniz üniversitenin </a:t>
            </a:r>
            <a:r>
              <a:rPr lang="tr-TR" altLang="en-US" sz="2000" dirty="0">
                <a:solidFill>
                  <a:srgbClr val="FF0000"/>
                </a:solidFill>
                <a:latin typeface="Times New Roman" panose="02020603050405020304" pitchFamily="18" charset="0"/>
                <a:cs typeface="Times New Roman" panose="02020603050405020304" pitchFamily="18" charset="0"/>
              </a:rPr>
              <a:t>Yurt Başvuru Formu (</a:t>
            </a:r>
            <a:r>
              <a:rPr lang="tr-TR" altLang="en-US" sz="2000" dirty="0" err="1" smtClean="0">
                <a:solidFill>
                  <a:srgbClr val="FF0000"/>
                </a:solidFill>
                <a:latin typeface="Times New Roman" panose="02020603050405020304" pitchFamily="18" charset="0"/>
                <a:cs typeface="Times New Roman" panose="02020603050405020304" pitchFamily="18" charset="0"/>
              </a:rPr>
              <a:t>Accommodation</a:t>
            </a:r>
            <a:r>
              <a:rPr lang="tr-TR" altLang="en-US" sz="2000" dirty="0" smtClean="0">
                <a:solidFill>
                  <a:srgbClr val="FF0000"/>
                </a:solidFill>
                <a:latin typeface="Times New Roman" panose="02020603050405020304" pitchFamily="18" charset="0"/>
                <a:cs typeface="Times New Roman" panose="02020603050405020304" pitchFamily="18" charset="0"/>
              </a:rPr>
              <a:t> </a:t>
            </a:r>
            <a:r>
              <a:rPr lang="tr-TR" altLang="en-US" sz="2000" dirty="0">
                <a:solidFill>
                  <a:srgbClr val="FF0000"/>
                </a:solidFill>
                <a:latin typeface="Times New Roman" panose="02020603050405020304" pitchFamily="18" charset="0"/>
                <a:cs typeface="Times New Roman" panose="02020603050405020304" pitchFamily="18" charset="0"/>
              </a:rPr>
              <a:t>Form)</a:t>
            </a: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’unu doldurmanız gerekmektedir. </a:t>
            </a:r>
          </a:p>
        </p:txBody>
      </p:sp>
    </p:spTree>
    <p:extLst>
      <p:ext uri="{BB962C8B-B14F-4D97-AF65-F5344CB8AC3E}">
        <p14:creationId xmlns:p14="http://schemas.microsoft.com/office/powerpoint/2010/main" val="5206641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836023"/>
            <a:ext cx="9994015" cy="1320800"/>
          </a:xfrm>
        </p:spPr>
        <p:txBody>
          <a:bodyPr/>
          <a:lstStyle/>
          <a:p>
            <a:r>
              <a:rPr lang="tr-TR" altLang="en-US" b="1" dirty="0" err="1">
                <a:solidFill>
                  <a:schemeClr val="accent2">
                    <a:lumMod val="50000"/>
                  </a:schemeClr>
                </a:solidFill>
                <a:latin typeface="Times New Roman" panose="02020603050405020304" pitchFamily="18" charset="0"/>
                <a:cs typeface="Times New Roman" panose="02020603050405020304" pitchFamily="18" charset="0"/>
              </a:rPr>
              <a:t>Erasmus</a:t>
            </a:r>
            <a:r>
              <a:rPr lang="tr-TR" altLang="en-US" b="1" dirty="0">
                <a:solidFill>
                  <a:schemeClr val="accent2">
                    <a:lumMod val="50000"/>
                  </a:schemeClr>
                </a:solidFill>
                <a:latin typeface="Times New Roman" panose="02020603050405020304" pitchFamily="18" charset="0"/>
                <a:cs typeface="Times New Roman" panose="02020603050405020304" pitchFamily="18" charset="0"/>
              </a:rPr>
              <a:t> programına </a:t>
            </a:r>
            <a:r>
              <a:rPr lang="tr-TR" altLang="en-US" b="1" dirty="0" smtClean="0">
                <a:solidFill>
                  <a:schemeClr val="accent2">
                    <a:lumMod val="50000"/>
                  </a:schemeClr>
                </a:solidFill>
                <a:latin typeface="Times New Roman" panose="02020603050405020304" pitchFamily="18" charset="0"/>
                <a:cs typeface="Times New Roman" panose="02020603050405020304" pitchFamily="18" charset="0"/>
              </a:rPr>
              <a:t>katılırsam okulum </a:t>
            </a:r>
            <a:r>
              <a:rPr lang="tr-TR" altLang="en-US" b="1" dirty="0">
                <a:solidFill>
                  <a:schemeClr val="accent2">
                    <a:lumMod val="50000"/>
                  </a:schemeClr>
                </a:solidFill>
                <a:latin typeface="Times New Roman" panose="02020603050405020304" pitchFamily="18" charset="0"/>
                <a:cs typeface="Times New Roman" panose="02020603050405020304" pitchFamily="18" charset="0"/>
              </a:rPr>
              <a:t>uzar mı?</a:t>
            </a:r>
            <a:endParaRPr lang="tr-TR"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3" y="2371604"/>
            <a:ext cx="8596668" cy="3880773"/>
          </a:xfrm>
        </p:spPr>
        <p:txBody>
          <a:bodyPr/>
          <a:lstStyle/>
          <a:p>
            <a:pPr>
              <a:lnSpc>
                <a:spcPct val="80000"/>
              </a:lnSpc>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Böyle bir genelleme yapılamaz.  </a:t>
            </a:r>
            <a:endParaRPr lang="en-US" altLang="en-US" sz="2000" dirty="0">
              <a:solidFill>
                <a:schemeClr val="accent2">
                  <a:lumMod val="50000"/>
                </a:schemeClr>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Char char="Ø"/>
            </a:pPr>
            <a:endParaRPr lang="tr-TR" altLang="en-US" sz="2000" b="1" i="1" u="sng" dirty="0">
              <a:solidFill>
                <a:schemeClr val="accent2">
                  <a:lumMod val="50000"/>
                </a:schemeClr>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Char char="Ø"/>
            </a:pPr>
            <a:r>
              <a:rPr lang="tr-TR" altLang="en-US" sz="2000" b="1" i="1" u="sng" dirty="0">
                <a:solidFill>
                  <a:schemeClr val="accent2">
                    <a:lumMod val="50000"/>
                  </a:schemeClr>
                </a:solidFill>
                <a:latin typeface="Times New Roman" panose="02020603050405020304" pitchFamily="18" charset="0"/>
                <a:cs typeface="Times New Roman" panose="02020603050405020304" pitchFamily="18" charset="0"/>
              </a:rPr>
              <a:t>Temel amaç maksimum düzeyde ders eşdeğerliğini sağlayarak programdan faydalanmaktır. </a:t>
            </a:r>
          </a:p>
          <a:p>
            <a:pPr>
              <a:lnSpc>
                <a:spcPct val="80000"/>
              </a:lnSpc>
              <a:buFont typeface="Wingdings" panose="05000000000000000000" pitchFamily="2" charset="2"/>
              <a:buChar char="Ø"/>
            </a:pPr>
            <a:endParaRPr lang="tr-TR" altLang="en-US" sz="2000" dirty="0">
              <a:solidFill>
                <a:srgbClr val="FF0000"/>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Okulunuzun zamanında bitmesi sizin yurtdışında geçireceğiniz dönemdeki akademik başarınıza bağlıdır.  </a:t>
            </a:r>
          </a:p>
          <a:p>
            <a:endParaRPr lang="tr-TR" dirty="0"/>
          </a:p>
        </p:txBody>
      </p:sp>
    </p:spTree>
    <p:extLst>
      <p:ext uri="{BB962C8B-B14F-4D97-AF65-F5344CB8AC3E}">
        <p14:creationId xmlns:p14="http://schemas.microsoft.com/office/powerpoint/2010/main" val="20683699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863588" y="623774"/>
            <a:ext cx="9852412" cy="948907"/>
          </a:xfrm>
        </p:spPr>
        <p:txBody>
          <a:bodyPr>
            <a:noAutofit/>
          </a:bodyPr>
          <a:lstStyle/>
          <a:p>
            <a:pPr algn="l"/>
            <a:r>
              <a:rPr lang="tr-TR" sz="3600" b="1" dirty="0">
                <a:solidFill>
                  <a:schemeClr val="accent2">
                    <a:lumMod val="50000"/>
                  </a:schemeClr>
                </a:solidFill>
                <a:latin typeface="Times New Roman" panose="02020603050405020304" pitchFamily="18" charset="0"/>
                <a:cs typeface="Times New Roman" panose="02020603050405020304" pitchFamily="18" charset="0"/>
              </a:rPr>
              <a:t>PEKİ HANGİ DURUMLARDA HİBEMDE KESİNTİ YAPILIR?</a:t>
            </a:r>
          </a:p>
        </p:txBody>
      </p:sp>
      <p:sp>
        <p:nvSpPr>
          <p:cNvPr id="5" name="Rectangle 3"/>
          <p:cNvSpPr txBox="1">
            <a:spLocks noChangeArrowheads="1"/>
          </p:cNvSpPr>
          <p:nvPr/>
        </p:nvSpPr>
        <p:spPr>
          <a:xfrm>
            <a:off x="863588" y="1954537"/>
            <a:ext cx="8963700" cy="4171943"/>
          </a:xfrm>
          <a:prstGeom prst="rect">
            <a:avLst/>
          </a:prstGeom>
        </p:spPr>
        <p:txBody>
          <a:bodyPr vert="horz" lIns="91440" tIns="45720" rIns="91440" bIns="45720" rtlCol="0" anchor="t">
            <a:normAutofit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r>
              <a:rPr lang="tr-TR" sz="2000" dirty="0">
                <a:solidFill>
                  <a:srgbClr val="002060"/>
                </a:solidFill>
                <a:latin typeface="Times New Roman" panose="02020603050405020304" pitchFamily="18" charset="0"/>
                <a:cs typeface="Times New Roman" panose="02020603050405020304" pitchFamily="18" charset="0"/>
              </a:rPr>
              <a:t>Öğrencilerin, mücbir sebeplerle (sağlık sebepleri, doğal afet gibi) planlanan hareketlilik faaliyeti döneminden erken dönmesi durumunda, öğrencinin yurtdışında kaldığı süre karşılığı hibe miktarı öğrencide bırakılmak üzere, fazladan ödenen hibenin iadesi istenir</a:t>
            </a:r>
            <a:r>
              <a:rPr lang="tr-TR" sz="2000" dirty="0" smtClean="0">
                <a:solidFill>
                  <a:srgbClr val="002060"/>
                </a:solidFill>
                <a:latin typeface="Times New Roman" panose="02020603050405020304" pitchFamily="18" charset="0"/>
                <a:cs typeface="Times New Roman" panose="02020603050405020304" pitchFamily="18" charset="0"/>
              </a:rPr>
              <a:t>.</a:t>
            </a:r>
          </a:p>
          <a:p>
            <a:pPr algn="just"/>
            <a:endParaRPr lang="tr-TR" sz="2000" dirty="0">
              <a:solidFill>
                <a:srgbClr val="002060"/>
              </a:solidFill>
              <a:latin typeface="Times New Roman" panose="02020603050405020304" pitchFamily="18" charset="0"/>
              <a:cs typeface="Times New Roman" panose="02020603050405020304" pitchFamily="18" charset="0"/>
            </a:endParaRPr>
          </a:p>
          <a:p>
            <a:pPr algn="just"/>
            <a:r>
              <a:rPr lang="tr-TR" sz="2000" dirty="0">
                <a:solidFill>
                  <a:schemeClr val="accent2">
                    <a:lumMod val="50000"/>
                  </a:schemeClr>
                </a:solidFill>
                <a:latin typeface="Times New Roman" panose="02020603050405020304" pitchFamily="18" charset="0"/>
                <a:cs typeface="Times New Roman" panose="02020603050405020304" pitchFamily="18" charset="0"/>
              </a:rPr>
              <a:t>Öğrenim Anlaşmasında belirlenen ders programının en az üçte ikisinden başarılı olamayan veya sorumluluklarını yerine getirmediği tespit edilen öğrencinin kalan %20 ödemesinin yapılmaması; veya yapılmış bulunan ödemesinin iadesinin istenmesi hakkı saklıdır. </a:t>
            </a:r>
            <a:endParaRPr lang="tr-TR" sz="2000" dirty="0" smtClean="0">
              <a:solidFill>
                <a:schemeClr val="accent2">
                  <a:lumMod val="50000"/>
                </a:schemeClr>
              </a:solidFill>
              <a:latin typeface="Times New Roman" panose="02020603050405020304" pitchFamily="18" charset="0"/>
              <a:cs typeface="Times New Roman" panose="02020603050405020304" pitchFamily="18" charset="0"/>
            </a:endParaRPr>
          </a:p>
          <a:p>
            <a:pPr algn="just"/>
            <a:endParaRPr lang="tr-TR" sz="2000" dirty="0" smtClean="0">
              <a:solidFill>
                <a:schemeClr val="accent2">
                  <a:lumMod val="50000"/>
                </a:schemeClr>
              </a:solidFill>
              <a:latin typeface="Times New Roman" panose="02020603050405020304" pitchFamily="18" charset="0"/>
              <a:cs typeface="Times New Roman" panose="02020603050405020304" pitchFamily="18" charset="0"/>
            </a:endParaRPr>
          </a:p>
          <a:p>
            <a:pPr algn="just"/>
            <a:r>
              <a:rPr lang="tr-TR" sz="2000" dirty="0" smtClean="0">
                <a:solidFill>
                  <a:schemeClr val="accent2">
                    <a:lumMod val="50000"/>
                  </a:schemeClr>
                </a:solidFill>
                <a:latin typeface="Times New Roman" panose="02020603050405020304" pitchFamily="18" charset="0"/>
                <a:cs typeface="Times New Roman" panose="02020603050405020304" pitchFamily="18" charset="0"/>
              </a:rPr>
              <a:t>OLS Lisansını tamamlamayan adaylardan kurumumuz tarafından belirlenecek tutarlarda kesinti yapılır.</a:t>
            </a:r>
            <a:endParaRPr lang="tr-TR" sz="2000" dirty="0">
              <a:solidFill>
                <a:schemeClr val="accent2">
                  <a:lumMod val="50000"/>
                </a:schemeClr>
              </a:solidFill>
              <a:latin typeface="Times New Roman" panose="02020603050405020304" pitchFamily="18" charset="0"/>
              <a:cs typeface="Times New Roman" panose="02020603050405020304" pitchFamily="18" charset="0"/>
            </a:endParaRPr>
          </a:p>
          <a:p>
            <a:pPr algn="just"/>
            <a:endParaRPr lang="tr-TR" sz="2800" dirty="0"/>
          </a:p>
        </p:txBody>
      </p:sp>
    </p:spTree>
    <p:extLst>
      <p:ext uri="{BB962C8B-B14F-4D97-AF65-F5344CB8AC3E}">
        <p14:creationId xmlns:p14="http://schemas.microsoft.com/office/powerpoint/2010/main" val="26694719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8013" y="419476"/>
            <a:ext cx="11286308" cy="886097"/>
          </a:xfrm>
        </p:spPr>
        <p:txBody>
          <a:bodyPr>
            <a:normAutofit fontScale="90000"/>
          </a:bodyPr>
          <a:lstStyle/>
          <a:p>
            <a:r>
              <a:rPr lang="tr-TR" sz="2800" b="1" dirty="0">
                <a:solidFill>
                  <a:schemeClr val="accent2">
                    <a:lumMod val="50000"/>
                  </a:schemeClr>
                </a:solidFill>
                <a:latin typeface="Times New Roman" panose="02020603050405020304" pitchFamily="18" charset="0"/>
                <a:cs typeface="Times New Roman" panose="02020603050405020304" pitchFamily="18" charset="0"/>
              </a:rPr>
              <a:t>ETÜ </a:t>
            </a:r>
            <a:r>
              <a:rPr lang="tr-TR" sz="2800" b="1" dirty="0" smtClean="0">
                <a:solidFill>
                  <a:schemeClr val="accent2">
                    <a:lumMod val="50000"/>
                  </a:schemeClr>
                </a:solidFill>
                <a:latin typeface="Times New Roman" panose="02020603050405020304" pitchFamily="18" charset="0"/>
                <a:cs typeface="Times New Roman" panose="02020603050405020304" pitchFamily="18" charset="0"/>
              </a:rPr>
              <a:t>ERASMUS </a:t>
            </a:r>
            <a:r>
              <a:rPr lang="tr-TR" sz="2800" b="1" dirty="0">
                <a:solidFill>
                  <a:schemeClr val="accent2">
                    <a:lumMod val="50000"/>
                  </a:schemeClr>
                </a:solidFill>
                <a:latin typeface="Times New Roman" panose="02020603050405020304" pitchFamily="18" charset="0"/>
                <a:cs typeface="Times New Roman" panose="02020603050405020304" pitchFamily="18" charset="0"/>
              </a:rPr>
              <a:t>WEB </a:t>
            </a:r>
            <a:r>
              <a:rPr lang="tr-TR" sz="2800" b="1" dirty="0" smtClean="0">
                <a:solidFill>
                  <a:schemeClr val="accent2">
                    <a:lumMod val="50000"/>
                  </a:schemeClr>
                </a:solidFill>
                <a:latin typeface="Times New Roman" panose="02020603050405020304" pitchFamily="18" charset="0"/>
                <a:cs typeface="Times New Roman" panose="02020603050405020304" pitchFamily="18" charset="0"/>
              </a:rPr>
              <a:t>SAYFASINA NASIL ERİŞEBİLİRİM?</a:t>
            </a:r>
            <a:r>
              <a:rPr lang="tr-TR" b="1" dirty="0">
                <a:solidFill>
                  <a:srgbClr val="002060"/>
                </a:solidFill>
                <a:latin typeface="Times New Roman" panose="02020603050405020304" pitchFamily="18" charset="0"/>
                <a:cs typeface="Times New Roman" panose="02020603050405020304" pitchFamily="18" charset="0"/>
              </a:rPr>
              <a:t/>
            </a:r>
            <a:br>
              <a:rPr lang="tr-TR" b="1" dirty="0">
                <a:solidFill>
                  <a:srgbClr val="002060"/>
                </a:solidFill>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9303" y="1592314"/>
            <a:ext cx="9249908" cy="4101180"/>
          </a:xfrm>
        </p:spPr>
      </p:pic>
    </p:spTree>
    <p:extLst>
      <p:ext uri="{BB962C8B-B14F-4D97-AF65-F5344CB8AC3E}">
        <p14:creationId xmlns:p14="http://schemas.microsoft.com/office/powerpoint/2010/main" val="1753079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577" y="522514"/>
            <a:ext cx="11139753" cy="49976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797669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9354940" cy="628650"/>
          </a:xfrm>
        </p:spPr>
        <p:txBody>
          <a:bodyPr>
            <a:normAutofit/>
          </a:bodyPr>
          <a:lstStyle/>
          <a:p>
            <a:r>
              <a:rPr lang="tr-TR" sz="3000" b="1" dirty="0">
                <a:solidFill>
                  <a:schemeClr val="accent2">
                    <a:lumMod val="50000"/>
                  </a:schemeClr>
                </a:solidFill>
                <a:latin typeface="Times New Roman" panose="02020603050405020304" pitchFamily="18" charset="0"/>
                <a:cs typeface="Times New Roman" panose="02020603050405020304" pitchFamily="18" charset="0"/>
              </a:rPr>
              <a:t>Türkiye Ulusal Ajansı ve </a:t>
            </a:r>
            <a:r>
              <a:rPr lang="tr-TR" sz="3000" b="1" dirty="0" err="1" smtClean="0">
                <a:solidFill>
                  <a:schemeClr val="accent2">
                    <a:lumMod val="50000"/>
                  </a:schemeClr>
                </a:solidFill>
                <a:latin typeface="Times New Roman" panose="02020603050405020304" pitchFamily="18" charset="0"/>
                <a:cs typeface="Times New Roman" panose="02020603050405020304" pitchFamily="18" charset="0"/>
              </a:rPr>
              <a:t>Erasmus</a:t>
            </a:r>
            <a:r>
              <a:rPr lang="tr-TR" sz="3000" b="1" dirty="0" smtClean="0">
                <a:solidFill>
                  <a:schemeClr val="accent2">
                    <a:lumMod val="50000"/>
                  </a:schemeClr>
                </a:solidFill>
                <a:latin typeface="Times New Roman" panose="02020603050405020304" pitchFamily="18" charset="0"/>
                <a:cs typeface="Times New Roman" panose="02020603050405020304" pitchFamily="18" charset="0"/>
              </a:rPr>
              <a:t> Uygulama </a:t>
            </a:r>
            <a:r>
              <a:rPr lang="tr-TR" sz="3000" b="1" dirty="0">
                <a:solidFill>
                  <a:schemeClr val="accent2">
                    <a:lumMod val="50000"/>
                  </a:schemeClr>
                </a:solidFill>
                <a:latin typeface="Times New Roman" panose="02020603050405020304" pitchFamily="18" charset="0"/>
                <a:cs typeface="Times New Roman" panose="02020603050405020304" pitchFamily="18" charset="0"/>
              </a:rPr>
              <a:t>El Kitabı</a:t>
            </a:r>
            <a:endParaRPr lang="en-GB" sz="3000" b="1"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1370" y="1854979"/>
            <a:ext cx="9197657" cy="4118861"/>
          </a:xfrm>
        </p:spPr>
      </p:pic>
    </p:spTree>
    <p:extLst>
      <p:ext uri="{BB962C8B-B14F-4D97-AF65-F5344CB8AC3E}">
        <p14:creationId xmlns:p14="http://schemas.microsoft.com/office/powerpoint/2010/main" val="27543404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000" b="1" dirty="0">
                <a:solidFill>
                  <a:schemeClr val="accent2">
                    <a:lumMod val="50000"/>
                  </a:schemeClr>
                </a:solidFill>
                <a:latin typeface="Times New Roman" panose="02020603050405020304" pitchFamily="18" charset="0"/>
                <a:cs typeface="Times New Roman" panose="02020603050405020304" pitchFamily="18" charset="0"/>
              </a:rPr>
              <a:t>Türkiye Ulusal Ajansı’nın </a:t>
            </a:r>
            <a:r>
              <a:rPr lang="tr-TR" sz="3000" b="1" dirty="0" smtClean="0">
                <a:solidFill>
                  <a:schemeClr val="accent2">
                    <a:lumMod val="50000"/>
                  </a:schemeClr>
                </a:solidFill>
                <a:latin typeface="Times New Roman" panose="02020603050405020304" pitchFamily="18" charset="0"/>
                <a:cs typeface="Times New Roman" panose="02020603050405020304" pitchFamily="18" charset="0"/>
              </a:rPr>
              <a:t>TURNAPORTAL üzerinden sağladığı imkanlar</a:t>
            </a:r>
            <a:endParaRPr lang="en-US" sz="3000"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07962" y="1690327"/>
            <a:ext cx="8596668" cy="3880773"/>
          </a:xfrm>
        </p:spPr>
        <p:txBody>
          <a:bodyPr/>
          <a:lstStyle/>
          <a:p>
            <a:r>
              <a:rPr lang="tr-TR" dirty="0" smtClean="0">
                <a:latin typeface="Times New Roman" panose="02020603050405020304" pitchFamily="18" charset="0"/>
                <a:cs typeface="Times New Roman" panose="02020603050405020304" pitchFamily="18" charset="0"/>
              </a:rPr>
              <a:t>Turnaportal.ua.gov.tr üzerinden Türkiye Ulusal Ajansı ve ETÜ hareketliliğe katılması kesinleşen katılımcılara Vize Kolaylaştırıcı Yazı desteği sunmaktadır.</a:t>
            </a:r>
            <a:endParaRPr lang="tr-TR" dirty="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Türkiye Ulusal Ajansı ile THY arasında imzalanan işbirliği protokolü kapsamında programdan faydalanacak katılımcılara indirim ve ekstra bagaj hakkı gibi imkanlar tanınmaktadır. Detaylı bilgi için</a:t>
            </a:r>
            <a:r>
              <a:rPr lang="tr-TR" dirty="0">
                <a:latin typeface="Times New Roman" panose="02020603050405020304" pitchFamily="18" charset="0"/>
                <a:cs typeface="Times New Roman" panose="02020603050405020304" pitchFamily="18" charset="0"/>
              </a:rPr>
              <a:t>: </a:t>
            </a:r>
            <a:r>
              <a:rPr lang="tr-TR" dirty="0">
                <a:hlinkClick r:id="rId2"/>
              </a:rPr>
              <a:t>https://ua.gov.tr/haber/turkiye-ulusal-ajansi-ile-turk-hava-yollari-arasinda-imzalanan-isbirligi-protokolune-iliskin-duyuru-1</a:t>
            </a:r>
            <a:r>
              <a:rPr lang="tr-TR" dirty="0" smtClean="0">
                <a:hlinkClick r:id="rId2"/>
              </a:rPr>
              <a:t>/</a:t>
            </a:r>
            <a:r>
              <a:rPr lang="tr-TR" dirty="0" smtClean="0"/>
              <a:t> </a:t>
            </a:r>
            <a:endParaRPr lang="en-US"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4584" y="4002066"/>
            <a:ext cx="8530046" cy="256462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7065632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84068"/>
            <a:ext cx="8596668" cy="1320800"/>
          </a:xfrm>
        </p:spPr>
        <p:txBody>
          <a:bodyPr/>
          <a:lstStyle/>
          <a:p>
            <a:r>
              <a:rPr lang="tr-TR" b="1" dirty="0" smtClean="0">
                <a:solidFill>
                  <a:schemeClr val="accent2">
                    <a:lumMod val="50000"/>
                  </a:schemeClr>
                </a:solidFill>
                <a:latin typeface="Times New Roman" panose="02020603050405020304" pitchFamily="18" charset="0"/>
                <a:cs typeface="Times New Roman" panose="02020603050405020304" pitchFamily="18" charset="0"/>
              </a:rPr>
              <a:t>Son ve Önemli Bir Hatırlatma Olarak..</a:t>
            </a:r>
            <a:endParaRPr lang="tr-TR"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ctr">
              <a:buNone/>
            </a:pPr>
            <a:r>
              <a:rPr lang="tr-TR" altLang="en-US" sz="2400" b="1" u="sng" dirty="0" err="1">
                <a:solidFill>
                  <a:schemeClr val="accent2">
                    <a:lumMod val="50000"/>
                  </a:schemeClr>
                </a:solidFill>
                <a:latin typeface="Times New Roman" panose="02020603050405020304" pitchFamily="18" charset="0"/>
                <a:cs typeface="Times New Roman" panose="02020603050405020304" pitchFamily="18" charset="0"/>
              </a:rPr>
              <a:t>Erasmus</a:t>
            </a:r>
            <a:r>
              <a:rPr lang="tr-TR" altLang="en-US" sz="2400" b="1" u="sng" dirty="0">
                <a:solidFill>
                  <a:schemeClr val="accent2">
                    <a:lumMod val="50000"/>
                  </a:schemeClr>
                </a:solidFill>
                <a:latin typeface="Times New Roman" panose="02020603050405020304" pitchFamily="18" charset="0"/>
                <a:cs typeface="Times New Roman" panose="02020603050405020304" pitchFamily="18" charset="0"/>
              </a:rPr>
              <a:t> Programı, </a:t>
            </a:r>
          </a:p>
          <a:p>
            <a:pPr>
              <a:buNone/>
            </a:pPr>
            <a:endParaRPr lang="tr-TR" altLang="en-US" sz="2000" b="1" u="sng" dirty="0">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Bir Yabancı Dil Öğrenme Programı</a:t>
            </a:r>
            <a:r>
              <a:rPr lang="tr-TR" altLang="en-US" sz="2000" b="1" dirty="0">
                <a:solidFill>
                  <a:schemeClr val="accent2">
                    <a:lumMod val="50000"/>
                  </a:schemeClr>
                </a:solidFill>
                <a:latin typeface="Times New Roman" panose="02020603050405020304" pitchFamily="18" charset="0"/>
                <a:cs typeface="Times New Roman" panose="02020603050405020304" pitchFamily="18" charset="0"/>
              </a:rPr>
              <a:t> </a:t>
            </a:r>
            <a:r>
              <a:rPr lang="tr-TR" altLang="en-US" sz="2000" b="1" dirty="0">
                <a:solidFill>
                  <a:srgbClr val="FF0000"/>
                </a:solidFill>
                <a:latin typeface="Times New Roman" panose="02020603050405020304" pitchFamily="18" charset="0"/>
                <a:cs typeface="Times New Roman" panose="02020603050405020304" pitchFamily="18" charset="0"/>
              </a:rPr>
              <a:t>Değildir!</a:t>
            </a: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Bir Burs Programı</a:t>
            </a:r>
            <a:r>
              <a:rPr lang="tr-TR" altLang="en-US" sz="2000" b="1" dirty="0">
                <a:solidFill>
                  <a:schemeClr val="accent2">
                    <a:lumMod val="50000"/>
                  </a:schemeClr>
                </a:solidFill>
                <a:latin typeface="Times New Roman" panose="02020603050405020304" pitchFamily="18" charset="0"/>
                <a:cs typeface="Times New Roman" panose="02020603050405020304" pitchFamily="18" charset="0"/>
              </a:rPr>
              <a:t> </a:t>
            </a:r>
            <a:r>
              <a:rPr lang="tr-TR" altLang="en-US" sz="2000" b="1" dirty="0">
                <a:solidFill>
                  <a:srgbClr val="FF0000"/>
                </a:solidFill>
                <a:latin typeface="Times New Roman" panose="02020603050405020304" pitchFamily="18" charset="0"/>
                <a:cs typeface="Times New Roman" panose="02020603050405020304" pitchFamily="18" charset="0"/>
              </a:rPr>
              <a:t>Değildir!</a:t>
            </a:r>
          </a:p>
          <a:p>
            <a:pPr>
              <a:buFont typeface="Wingdings" panose="05000000000000000000" pitchFamily="2" charset="2"/>
              <a:buChar char="Ø"/>
            </a:pPr>
            <a:r>
              <a:rPr lang="tr-TR" altLang="en-US" sz="2000" dirty="0">
                <a:solidFill>
                  <a:schemeClr val="accent2">
                    <a:lumMod val="50000"/>
                  </a:schemeClr>
                </a:solidFill>
                <a:latin typeface="Times New Roman" panose="02020603050405020304" pitchFamily="18" charset="0"/>
                <a:cs typeface="Times New Roman" panose="02020603050405020304" pitchFamily="18" charset="0"/>
              </a:rPr>
              <a:t>Bir Diploma Programı</a:t>
            </a:r>
            <a:r>
              <a:rPr lang="tr-TR" altLang="en-US" sz="2000" b="1" dirty="0">
                <a:solidFill>
                  <a:schemeClr val="accent2">
                    <a:lumMod val="50000"/>
                  </a:schemeClr>
                </a:solidFill>
                <a:latin typeface="Times New Roman" panose="02020603050405020304" pitchFamily="18" charset="0"/>
                <a:cs typeface="Times New Roman" panose="02020603050405020304" pitchFamily="18" charset="0"/>
              </a:rPr>
              <a:t> </a:t>
            </a:r>
            <a:r>
              <a:rPr lang="tr-TR" altLang="en-US" sz="2000" b="1" dirty="0">
                <a:solidFill>
                  <a:srgbClr val="FF0000"/>
                </a:solidFill>
                <a:latin typeface="Times New Roman" panose="02020603050405020304" pitchFamily="18" charset="0"/>
                <a:cs typeface="Times New Roman" panose="02020603050405020304" pitchFamily="18" charset="0"/>
              </a:rPr>
              <a:t>Değildir!</a:t>
            </a:r>
            <a:endParaRPr lang="tr-TR" sz="2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32893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30404" y="1280160"/>
            <a:ext cx="8120259" cy="1384664"/>
          </a:xfrm>
        </p:spPr>
        <p:txBody>
          <a:bodyPr/>
          <a:lstStyle/>
          <a:p>
            <a:pPr algn="ctr"/>
            <a:r>
              <a:rPr lang="tr-TR" sz="4000" dirty="0" smtClean="0">
                <a:solidFill>
                  <a:schemeClr val="accent2">
                    <a:lumMod val="50000"/>
                  </a:schemeClr>
                </a:solidFill>
                <a:latin typeface="Times New Roman" panose="02020603050405020304" pitchFamily="18" charset="0"/>
                <a:cs typeface="Times New Roman" panose="02020603050405020304" pitchFamily="18" charset="0"/>
              </a:rPr>
              <a:t>KATILIMINIZDAN DOLAYI TEŞEKKÜR EDERİZ.</a:t>
            </a:r>
            <a:endParaRPr lang="tr-TR" sz="4000"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70340" y="4519749"/>
            <a:ext cx="9640388" cy="1406902"/>
          </a:xfrm>
        </p:spPr>
        <p:txBody>
          <a:bodyPr>
            <a:normAutofit lnSpcReduction="10000"/>
          </a:bodyPr>
          <a:lstStyle/>
          <a:p>
            <a:pPr algn="ctr"/>
            <a:r>
              <a:rPr lang="tr-TR" sz="2400" b="1" dirty="0" smtClean="0">
                <a:solidFill>
                  <a:schemeClr val="accent2">
                    <a:lumMod val="50000"/>
                  </a:schemeClr>
                </a:solidFill>
                <a:latin typeface="Times New Roman" panose="02020603050405020304" pitchFamily="18" charset="0"/>
                <a:cs typeface="Times New Roman" panose="02020603050405020304" pitchFamily="18" charset="0"/>
              </a:rPr>
              <a:t>DIŞ İLİŞKİLER VE ERASMUS </a:t>
            </a:r>
          </a:p>
          <a:p>
            <a:pPr algn="ctr"/>
            <a:r>
              <a:rPr lang="tr-TR" sz="2400" b="1" dirty="0" smtClean="0">
                <a:solidFill>
                  <a:schemeClr val="accent2">
                    <a:lumMod val="50000"/>
                  </a:schemeClr>
                </a:solidFill>
                <a:latin typeface="Times New Roman" panose="02020603050405020304" pitchFamily="18" charset="0"/>
                <a:cs typeface="Times New Roman" panose="02020603050405020304" pitchFamily="18" charset="0"/>
              </a:rPr>
              <a:t>KOORDİNATÖRLÜĞÜ</a:t>
            </a:r>
          </a:p>
          <a:p>
            <a:pPr algn="ctr"/>
            <a:r>
              <a:rPr lang="tr-TR" sz="2400" b="1" dirty="0" smtClean="0">
                <a:solidFill>
                  <a:schemeClr val="accent2">
                    <a:lumMod val="50000"/>
                  </a:schemeClr>
                </a:solidFill>
                <a:latin typeface="Times New Roman" panose="02020603050405020304" pitchFamily="18" charset="0"/>
                <a:cs typeface="Times New Roman" panose="02020603050405020304" pitchFamily="18" charset="0"/>
              </a:rPr>
              <a:t>2025-2026</a:t>
            </a:r>
          </a:p>
          <a:p>
            <a:pPr algn="ctr"/>
            <a:endParaRPr lang="tr-TR" sz="2800" b="1" dirty="0" smtClean="0">
              <a:solidFill>
                <a:srgbClr val="002060"/>
              </a:solidFill>
              <a:latin typeface="Imprint MT Shadow" panose="04020605060303030202" pitchFamily="82" charset="0"/>
            </a:endParaRPr>
          </a:p>
        </p:txBody>
      </p:sp>
    </p:spTree>
    <p:extLst>
      <p:ext uri="{BB962C8B-B14F-4D97-AF65-F5344CB8AC3E}">
        <p14:creationId xmlns:p14="http://schemas.microsoft.com/office/powerpoint/2010/main" val="2169785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altLang="en-US" sz="3200" b="1" dirty="0">
                <a:solidFill>
                  <a:srgbClr val="002060"/>
                </a:solidFill>
                <a:latin typeface="Times New Roman" panose="02020603050405020304" pitchFamily="18" charset="0"/>
                <a:cs typeface="Times New Roman" panose="02020603050405020304" pitchFamily="18" charset="0"/>
              </a:rPr>
              <a:t>Topluma</a:t>
            </a:r>
            <a:r>
              <a:rPr lang="tr-TR" altLang="en-US" b="1" dirty="0">
                <a:solidFill>
                  <a:schemeClr val="accent2">
                    <a:lumMod val="50000"/>
                  </a:schemeClr>
                </a:solidFill>
                <a:latin typeface="Times New Roman" panose="02020603050405020304" pitchFamily="18" charset="0"/>
                <a:cs typeface="Times New Roman" panose="02020603050405020304" pitchFamily="18" charset="0"/>
              </a:rPr>
              <a:t> </a:t>
            </a:r>
            <a:r>
              <a:rPr lang="tr-TR" altLang="en-US" sz="3200" b="1" dirty="0">
                <a:solidFill>
                  <a:srgbClr val="002060"/>
                </a:solidFill>
                <a:latin typeface="Times New Roman" panose="02020603050405020304" pitchFamily="18" charset="0"/>
                <a:cs typeface="Times New Roman" panose="02020603050405020304" pitchFamily="18" charset="0"/>
              </a:rPr>
              <a:t>Kazandırdıkları</a:t>
            </a:r>
            <a:r>
              <a:rPr lang="tr-TR" altLang="en-US" b="1" dirty="0">
                <a:solidFill>
                  <a:schemeClr val="accent2">
                    <a:lumMod val="50000"/>
                  </a:schemeClr>
                </a:solidFill>
                <a:latin typeface="Times New Roman" panose="02020603050405020304" pitchFamily="18" charset="0"/>
                <a:cs typeface="Times New Roman" panose="02020603050405020304" pitchFamily="18" charset="0"/>
              </a:rPr>
              <a:t> </a:t>
            </a:r>
            <a:r>
              <a:rPr lang="tr-TR" altLang="en-US" b="1" dirty="0"/>
              <a:t/>
            </a:r>
            <a:br>
              <a:rPr lang="tr-TR" altLang="en-US" b="1" dirty="0"/>
            </a:br>
            <a:endParaRPr lang="tr-TR" dirty="0"/>
          </a:p>
        </p:txBody>
      </p:sp>
      <p:sp>
        <p:nvSpPr>
          <p:cNvPr id="3" name="İçerik Yer Tutucusu 2"/>
          <p:cNvSpPr>
            <a:spLocks noGrp="1"/>
          </p:cNvSpPr>
          <p:nvPr>
            <p:ph idx="1"/>
          </p:nvPr>
        </p:nvSpPr>
        <p:spPr>
          <a:xfrm>
            <a:off x="677333" y="1436915"/>
            <a:ext cx="9054495" cy="4023359"/>
          </a:xfrm>
        </p:spPr>
        <p:txBody>
          <a:bodyPr/>
          <a:lstStyle/>
          <a:p>
            <a:pPr marL="0" lvl="1" indent="0" defTabSz="488950">
              <a:lnSpc>
                <a:spcPct val="90000"/>
              </a:lnSpc>
              <a:spcBef>
                <a:spcPct val="0"/>
              </a:spcBef>
              <a:spcAft>
                <a:spcPct val="15000"/>
              </a:spcAft>
              <a:buFont typeface="Wingdings" panose="05000000000000000000" pitchFamily="2" charset="2"/>
              <a:buChar char="Ø"/>
            </a:pPr>
            <a:endParaRPr lang="tr-TR" altLang="en-US" sz="2600" dirty="0" smtClean="0">
              <a:solidFill>
                <a:srgbClr val="002060"/>
              </a:solidFill>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smtClean="0">
                <a:solidFill>
                  <a:srgbClr val="002060"/>
                </a:solidFill>
                <a:latin typeface="Times New Roman" panose="02020603050405020304" pitchFamily="18" charset="0"/>
                <a:cs typeface="Times New Roman" panose="02020603050405020304" pitchFamily="18" charset="0"/>
              </a:rPr>
              <a:t>AB </a:t>
            </a:r>
            <a:r>
              <a:rPr lang="tr-TR" altLang="en-US" sz="2600" dirty="0">
                <a:solidFill>
                  <a:srgbClr val="002060"/>
                </a:solidFill>
                <a:latin typeface="Times New Roman" panose="02020603050405020304" pitchFamily="18" charset="0"/>
                <a:cs typeface="Times New Roman" panose="02020603050405020304" pitchFamily="18" charset="0"/>
              </a:rPr>
              <a:t>ile entegrasyon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Eğitimde kalitenin artırılması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Üniversite şehrine ekonomik ve kültürel canlılık kazandırması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Kültürlerin etkileşimi, farklı kültürleri tanıyarak önyargıların kırılması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Türkiye'nin tanıtımı </a:t>
            </a:r>
          </a:p>
          <a:p>
            <a:pPr marL="0" indent="0">
              <a:buNone/>
            </a:pPr>
            <a:endParaRPr lang="tr-TR" dirty="0"/>
          </a:p>
        </p:txBody>
      </p:sp>
    </p:spTree>
    <p:extLst>
      <p:ext uri="{BB962C8B-B14F-4D97-AF65-F5344CB8AC3E}">
        <p14:creationId xmlns:p14="http://schemas.microsoft.com/office/powerpoint/2010/main" val="3272537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75095"/>
            <a:ext cx="8596668" cy="1320800"/>
          </a:xfrm>
        </p:spPr>
        <p:txBody>
          <a:bodyPr/>
          <a:lstStyle/>
          <a:p>
            <a:r>
              <a:rPr lang="tr-TR" altLang="en-US" sz="3200" b="1" dirty="0">
                <a:solidFill>
                  <a:srgbClr val="002060"/>
                </a:solidFill>
                <a:latin typeface="Times New Roman" panose="02020603050405020304" pitchFamily="18" charset="0"/>
                <a:cs typeface="Times New Roman" panose="02020603050405020304" pitchFamily="18" charset="0"/>
              </a:rPr>
              <a:t>Üniversitelere Kazandırdıkları</a:t>
            </a:r>
            <a:r>
              <a:rPr lang="tr-TR" altLang="en-US" b="1" dirty="0">
                <a:latin typeface="Times New Roman" panose="02020603050405020304" pitchFamily="18" charset="0"/>
                <a:cs typeface="Times New Roman" panose="02020603050405020304" pitchFamily="18" charset="0"/>
              </a:rPr>
              <a:t/>
            </a:r>
            <a:br>
              <a:rPr lang="tr-TR" altLang="en-US" b="1"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4" y="1306287"/>
            <a:ext cx="8596668" cy="4735076"/>
          </a:xfrm>
        </p:spPr>
        <p:txBody>
          <a:bodyPr>
            <a:normAutofit/>
          </a:bodyPr>
          <a:lstStyle/>
          <a:p>
            <a:pPr marL="0" lvl="1" indent="0" defTabSz="488950">
              <a:lnSpc>
                <a:spcPct val="90000"/>
              </a:lnSpc>
              <a:spcBef>
                <a:spcPct val="0"/>
              </a:spcBef>
              <a:spcAft>
                <a:spcPct val="15000"/>
              </a:spcAft>
              <a:buFont typeface="Wingdings" panose="05000000000000000000" pitchFamily="2" charset="2"/>
              <a:buChar char="Ø"/>
            </a:pPr>
            <a:endParaRPr lang="tr-TR" altLang="en-US" sz="2600" dirty="0" smtClean="0">
              <a:solidFill>
                <a:srgbClr val="002060"/>
              </a:solidFill>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smtClean="0">
                <a:solidFill>
                  <a:srgbClr val="002060"/>
                </a:solidFill>
                <a:latin typeface="Times New Roman" panose="02020603050405020304" pitchFamily="18" charset="0"/>
                <a:cs typeface="Times New Roman" panose="02020603050405020304" pitchFamily="18" charset="0"/>
              </a:rPr>
              <a:t>Uluslararası </a:t>
            </a:r>
            <a:r>
              <a:rPr lang="tr-TR" altLang="en-US" sz="2600" dirty="0">
                <a:solidFill>
                  <a:srgbClr val="002060"/>
                </a:solidFill>
                <a:latin typeface="Times New Roman" panose="02020603050405020304" pitchFamily="18" charset="0"/>
                <a:cs typeface="Times New Roman" panose="02020603050405020304" pitchFamily="18" charset="0"/>
              </a:rPr>
              <a:t>tecrübe ve itibar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Tanıtım / </a:t>
            </a:r>
            <a:r>
              <a:rPr lang="tr-TR" altLang="en-US" sz="2600" dirty="0" err="1">
                <a:solidFill>
                  <a:srgbClr val="002060"/>
                </a:solidFill>
                <a:latin typeface="Times New Roman" panose="02020603050405020304" pitchFamily="18" charset="0"/>
                <a:cs typeface="Times New Roman" panose="02020603050405020304" pitchFamily="18" charset="0"/>
              </a:rPr>
              <a:t>uluslararasılaşma</a:t>
            </a:r>
            <a:endParaRPr lang="tr-TR" altLang="en-US" sz="2600" dirty="0">
              <a:solidFill>
                <a:srgbClr val="002060"/>
              </a:solidFill>
              <a:latin typeface="Times New Roman" panose="02020603050405020304" pitchFamily="18" charset="0"/>
              <a:cs typeface="Times New Roman" panose="02020603050405020304" pitchFamily="18" charset="0"/>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Projelere ve değişime kaynak temini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Kendini yenileme / geliştirme yoluyla kalitenin arttırılması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Üniversiteler arası rekabet</a:t>
            </a:r>
            <a:endParaRPr lang="tr-TR" sz="2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008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Times New Roman" panose="02020603050405020304" pitchFamily="18" charset="0"/>
                <a:cs typeface="Times New Roman" panose="02020603050405020304" pitchFamily="18" charset="0"/>
              </a:rPr>
              <a:t>Öğrencilere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32411"/>
            <a:ext cx="8596668" cy="4708951"/>
          </a:xfrm>
        </p:spPr>
        <p:txBody>
          <a:bodyPr/>
          <a:lstStyle/>
          <a:p>
            <a:pPr marL="0" lvl="1" indent="0" defTabSz="488950">
              <a:lnSpc>
                <a:spcPct val="90000"/>
              </a:lnSpc>
              <a:spcBef>
                <a:spcPct val="0"/>
              </a:spcBef>
              <a:spcAft>
                <a:spcPct val="15000"/>
              </a:spcAft>
              <a:buFont typeface="Wingdings" panose="05000000000000000000" pitchFamily="2" charset="2"/>
              <a:buChar char="Ø"/>
            </a:pPr>
            <a:endParaRPr lang="tr-TR" altLang="en-US" sz="2600" dirty="0" smtClean="0">
              <a:solidFill>
                <a:srgbClr val="002060"/>
              </a:solidFill>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smtClean="0">
                <a:solidFill>
                  <a:srgbClr val="002060"/>
                </a:solidFill>
                <a:latin typeface="Times New Roman" panose="02020603050405020304" pitchFamily="18" charset="0"/>
                <a:cs typeface="Times New Roman" panose="02020603050405020304" pitchFamily="18" charset="0"/>
              </a:rPr>
              <a:t>Yurtdışı </a:t>
            </a:r>
            <a:r>
              <a:rPr lang="tr-TR" altLang="en-US" sz="2600" dirty="0">
                <a:solidFill>
                  <a:srgbClr val="002060"/>
                </a:solidFill>
                <a:latin typeface="Times New Roman" panose="02020603050405020304" pitchFamily="18" charset="0"/>
                <a:cs typeface="Times New Roman" panose="02020603050405020304" pitchFamily="18" charset="0"/>
              </a:rPr>
              <a:t>deneyimi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Çok kültürlü ortamda ders işleme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Değişik kültürleri tanıma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Kendi kültürünü tanıtma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Yeni arkadaşlar edinme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Eğitim sonrası iş/mesleki bağlantılar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Farklı bir okulda öğrenci olabilme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latin typeface="Times New Roman" panose="02020603050405020304" pitchFamily="18" charset="0"/>
                <a:cs typeface="Times New Roman" panose="02020603050405020304" pitchFamily="18" charset="0"/>
              </a:rPr>
              <a:t>Farklı bir sistem görebilme </a:t>
            </a:r>
          </a:p>
          <a:p>
            <a:endParaRPr lang="tr-TR" dirty="0"/>
          </a:p>
        </p:txBody>
      </p:sp>
    </p:spTree>
    <p:extLst>
      <p:ext uri="{BB962C8B-B14F-4D97-AF65-F5344CB8AC3E}">
        <p14:creationId xmlns:p14="http://schemas.microsoft.com/office/powerpoint/2010/main" val="448416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67277" y="764379"/>
            <a:ext cx="6096000" cy="800219"/>
          </a:xfrm>
          <a:prstGeom prst="rect">
            <a:avLst/>
          </a:prstGeom>
        </p:spPr>
        <p:txBody>
          <a:bodyPr>
            <a:spAutoFit/>
          </a:bodyPr>
          <a:lstStyle/>
          <a:p>
            <a:r>
              <a:rPr lang="tr-TR" sz="2800" b="1" dirty="0">
                <a:solidFill>
                  <a:schemeClr val="accent2">
                    <a:lumMod val="50000"/>
                  </a:schemeClr>
                </a:solidFill>
                <a:latin typeface="Times New Roman" panose="02020603050405020304" pitchFamily="18" charset="0"/>
                <a:ea typeface="+mj-ea"/>
                <a:cs typeface="Times New Roman" panose="02020603050405020304" pitchFamily="18" charset="0"/>
              </a:rPr>
              <a:t>PROGRAMA DAHİL ÜLKELER</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58" name="İçerik Yer Tutucusu 2"/>
          <p:cNvSpPr txBox="1">
            <a:spLocks/>
          </p:cNvSpPr>
          <p:nvPr/>
        </p:nvSpPr>
        <p:spPr>
          <a:xfrm>
            <a:off x="764284" y="1768657"/>
            <a:ext cx="8028892"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endParaRPr lang="tr-TR" sz="2400" dirty="0" smtClean="0">
              <a:solidFill>
                <a:srgbClr val="002060"/>
              </a:solidFill>
            </a:endParaRPr>
          </a:p>
          <a:p>
            <a:pPr marL="457200" indent="-457200" algn="l">
              <a:buFont typeface="Wingdings" panose="05000000000000000000" pitchFamily="2" charset="2"/>
              <a:buChar char="Ø"/>
            </a:pPr>
            <a:r>
              <a:rPr lang="tr-TR" sz="2400" dirty="0" smtClean="0">
                <a:solidFill>
                  <a:srgbClr val="002060"/>
                </a:solidFill>
                <a:latin typeface="Times New Roman" panose="02020603050405020304" pitchFamily="18" charset="0"/>
                <a:cs typeface="Times New Roman" panose="02020603050405020304" pitchFamily="18" charset="0"/>
              </a:rPr>
              <a:t>27 </a:t>
            </a:r>
            <a:r>
              <a:rPr lang="tr-TR" sz="2400" dirty="0">
                <a:solidFill>
                  <a:srgbClr val="002060"/>
                </a:solidFill>
                <a:latin typeface="Times New Roman" panose="02020603050405020304" pitchFamily="18" charset="0"/>
                <a:cs typeface="Times New Roman" panose="02020603050405020304" pitchFamily="18" charset="0"/>
              </a:rPr>
              <a:t>Avrupa Birliği üyesi ülke </a:t>
            </a:r>
          </a:p>
          <a:p>
            <a:pPr marL="457200" indent="-457200" algn="l">
              <a:buFont typeface="Wingdings" panose="05000000000000000000" pitchFamily="2" charset="2"/>
              <a:buChar char="Ø"/>
            </a:pPr>
            <a:r>
              <a:rPr lang="tr-TR" sz="2400" dirty="0" smtClean="0">
                <a:solidFill>
                  <a:srgbClr val="002060"/>
                </a:solidFill>
                <a:latin typeface="Times New Roman" panose="02020603050405020304" pitchFamily="18" charset="0"/>
                <a:cs typeface="Times New Roman" panose="02020603050405020304" pitchFamily="18" charset="0"/>
              </a:rPr>
              <a:t>2 </a:t>
            </a:r>
            <a:r>
              <a:rPr lang="tr-TR" sz="2400" dirty="0">
                <a:solidFill>
                  <a:srgbClr val="002060"/>
                </a:solidFill>
                <a:latin typeface="Times New Roman" panose="02020603050405020304" pitchFamily="18" charset="0"/>
                <a:cs typeface="Times New Roman" panose="02020603050405020304" pitchFamily="18" charset="0"/>
              </a:rPr>
              <a:t>AB adayı ülke: Türkiye ve Makedonya  </a:t>
            </a:r>
          </a:p>
          <a:p>
            <a:pPr marL="457200" indent="-457200" algn="l">
              <a:buFont typeface="Wingdings" panose="05000000000000000000" pitchFamily="2" charset="2"/>
              <a:buChar char="Ø"/>
            </a:pPr>
            <a:r>
              <a:rPr lang="tr-TR" sz="2400" dirty="0">
                <a:solidFill>
                  <a:srgbClr val="002060"/>
                </a:solidFill>
                <a:latin typeface="Times New Roman" panose="02020603050405020304" pitchFamily="18" charset="0"/>
                <a:cs typeface="Times New Roman" panose="02020603050405020304" pitchFamily="18" charset="0"/>
              </a:rPr>
              <a:t>Program Üyesi </a:t>
            </a:r>
            <a:r>
              <a:rPr lang="tr-TR" sz="2400">
                <a:solidFill>
                  <a:srgbClr val="002060"/>
                </a:solidFill>
                <a:latin typeface="Times New Roman" panose="02020603050405020304" pitchFamily="18" charset="0"/>
                <a:cs typeface="Times New Roman" panose="02020603050405020304" pitchFamily="18" charset="0"/>
              </a:rPr>
              <a:t>T</a:t>
            </a:r>
            <a:r>
              <a:rPr lang="tr-TR" sz="2400" smtClean="0">
                <a:solidFill>
                  <a:srgbClr val="002060"/>
                </a:solidFill>
                <a:latin typeface="Times New Roman" panose="02020603050405020304" pitchFamily="18" charset="0"/>
                <a:cs typeface="Times New Roman" panose="02020603050405020304" pitchFamily="18" charset="0"/>
              </a:rPr>
              <a:t>oplam </a:t>
            </a:r>
            <a:r>
              <a:rPr lang="tr-TR" sz="2400" smtClean="0">
                <a:solidFill>
                  <a:srgbClr val="002060"/>
                </a:solidFill>
                <a:latin typeface="Times New Roman" panose="02020603050405020304" pitchFamily="18" charset="0"/>
                <a:cs typeface="Times New Roman" panose="02020603050405020304" pitchFamily="18" charset="0"/>
              </a:rPr>
              <a:t>29</a:t>
            </a:r>
            <a:r>
              <a:rPr lang="tr-TR" sz="2400" smtClean="0">
                <a:solidFill>
                  <a:srgbClr val="002060"/>
                </a:solidFill>
                <a:latin typeface="Times New Roman" panose="02020603050405020304" pitchFamily="18" charset="0"/>
                <a:cs typeface="Times New Roman" panose="02020603050405020304" pitchFamily="18" charset="0"/>
              </a:rPr>
              <a:t> </a:t>
            </a:r>
            <a:r>
              <a:rPr lang="tr-TR" sz="2400" dirty="0">
                <a:solidFill>
                  <a:srgbClr val="002060"/>
                </a:solidFill>
                <a:latin typeface="Times New Roman" panose="02020603050405020304" pitchFamily="18" charset="0"/>
                <a:cs typeface="Times New Roman" panose="02020603050405020304" pitchFamily="18" charset="0"/>
              </a:rPr>
              <a:t>ülke </a:t>
            </a:r>
          </a:p>
          <a:p>
            <a:pPr algn="l"/>
            <a:endParaRPr lang="tr-TR" sz="2400" dirty="0">
              <a:solidFill>
                <a:srgbClr val="002060"/>
              </a:solidFill>
            </a:endParaRPr>
          </a:p>
          <a:p>
            <a:pPr algn="l"/>
            <a:endParaRPr lang="tr-TR" sz="2400" dirty="0">
              <a:solidFill>
                <a:srgbClr val="002060"/>
              </a:solidFill>
            </a:endParaRPr>
          </a:p>
        </p:txBody>
      </p:sp>
    </p:spTree>
    <p:extLst>
      <p:ext uri="{BB962C8B-B14F-4D97-AF65-F5344CB8AC3E}">
        <p14:creationId xmlns:p14="http://schemas.microsoft.com/office/powerpoint/2010/main" val="235017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47680" y="777115"/>
            <a:ext cx="7766936" cy="634776"/>
          </a:xfrm>
        </p:spPr>
        <p:txBody>
          <a:bodyPr/>
          <a:lstStyle/>
          <a:p>
            <a:pPr algn="l"/>
            <a:r>
              <a:rPr lang="tr-TR" sz="3200" b="1" dirty="0">
                <a:solidFill>
                  <a:srgbClr val="002060"/>
                </a:solidFill>
                <a:latin typeface="Times New Roman" panose="02020603050405020304" pitchFamily="18" charset="0"/>
                <a:cs typeface="Times New Roman" panose="02020603050405020304" pitchFamily="18" charset="0"/>
              </a:rPr>
              <a:t>GİDEN ÖĞRENCİ HAREKETLİLİĞİ</a:t>
            </a:r>
          </a:p>
        </p:txBody>
      </p:sp>
      <p:sp>
        <p:nvSpPr>
          <p:cNvPr id="6" name="Rectangle 3"/>
          <p:cNvSpPr txBox="1">
            <a:spLocks noChangeArrowheads="1"/>
          </p:cNvSpPr>
          <p:nvPr/>
        </p:nvSpPr>
        <p:spPr>
          <a:xfrm>
            <a:off x="847680" y="1593669"/>
            <a:ext cx="9019801" cy="4385101"/>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lnSpc>
                <a:spcPct val="90000"/>
              </a:lnSpc>
              <a:defRPr/>
            </a:pPr>
            <a:r>
              <a:rPr lang="tr-TR" sz="2400" b="1" dirty="0">
                <a:solidFill>
                  <a:schemeClr val="accent2">
                    <a:lumMod val="50000"/>
                  </a:schemeClr>
                </a:solidFill>
                <a:latin typeface="Times New Roman" panose="02020603050405020304" pitchFamily="18" charset="0"/>
                <a:cs typeface="Times New Roman" panose="02020603050405020304" pitchFamily="18" charset="0"/>
              </a:rPr>
              <a:t>Başvurunun kabulü için gereken asgari şartlar:</a:t>
            </a:r>
          </a:p>
          <a:p>
            <a:pPr algn="l">
              <a:lnSpc>
                <a:spcPct val="90000"/>
              </a:lnSpc>
              <a:defRPr/>
            </a:pPr>
            <a:endParaRPr lang="tr-TR" sz="2400" dirty="0">
              <a:solidFill>
                <a:srgbClr val="002060"/>
              </a:solidFill>
              <a:latin typeface="Times New Roman" panose="02020603050405020304" pitchFamily="18" charset="0"/>
              <a:cs typeface="Times New Roman" panose="02020603050405020304" pitchFamily="18" charset="0"/>
            </a:endParaRPr>
          </a:p>
          <a:p>
            <a:pPr marL="342900" indent="-342900" algn="l">
              <a:lnSpc>
                <a:spcPct val="90000"/>
              </a:lnSpc>
              <a:buFont typeface="Arial" panose="020B0604020202020204" pitchFamily="34" charset="0"/>
              <a:buChar char="•"/>
              <a:defRPr/>
            </a:pPr>
            <a:r>
              <a:rPr lang="tr-TR" sz="2400" dirty="0" err="1" smtClean="0">
                <a:solidFill>
                  <a:srgbClr val="002060"/>
                </a:solidFill>
                <a:latin typeface="Times New Roman" panose="02020603050405020304" pitchFamily="18" charset="0"/>
                <a:cs typeface="Times New Roman" panose="02020603050405020304" pitchFamily="18" charset="0"/>
              </a:rPr>
              <a:t>ETÜ’de</a:t>
            </a:r>
            <a:r>
              <a:rPr lang="tr-TR" sz="2400" dirty="0" smtClean="0">
                <a:solidFill>
                  <a:srgbClr val="002060"/>
                </a:solidFill>
                <a:latin typeface="Times New Roman" panose="02020603050405020304" pitchFamily="18" charset="0"/>
                <a:cs typeface="Times New Roman" panose="02020603050405020304" pitchFamily="18" charset="0"/>
              </a:rPr>
              <a:t> tam </a:t>
            </a:r>
            <a:r>
              <a:rPr lang="tr-TR" sz="2400" dirty="0">
                <a:solidFill>
                  <a:srgbClr val="002060"/>
                </a:solidFill>
                <a:latin typeface="Times New Roman" panose="02020603050405020304" pitchFamily="18" charset="0"/>
                <a:cs typeface="Times New Roman" panose="02020603050405020304" pitchFamily="18" charset="0"/>
              </a:rPr>
              <a:t>zamanlı kayıtlı öğrenci </a:t>
            </a:r>
            <a:r>
              <a:rPr lang="tr-TR" sz="2400" dirty="0" smtClean="0">
                <a:solidFill>
                  <a:srgbClr val="002060"/>
                </a:solidFill>
                <a:latin typeface="Times New Roman" panose="02020603050405020304" pitchFamily="18" charset="0"/>
                <a:cs typeface="Times New Roman" panose="02020603050405020304" pitchFamily="18" charset="0"/>
              </a:rPr>
              <a:t>olmak, </a:t>
            </a:r>
          </a:p>
          <a:p>
            <a:pPr algn="l">
              <a:lnSpc>
                <a:spcPct val="90000"/>
              </a:lnSpc>
              <a:defRPr/>
            </a:pPr>
            <a:endParaRPr lang="tr-TR" sz="2400" dirty="0">
              <a:solidFill>
                <a:srgbClr val="002060"/>
              </a:solidFill>
              <a:latin typeface="Times New Roman" panose="02020603050405020304" pitchFamily="18" charset="0"/>
              <a:cs typeface="Times New Roman" panose="02020603050405020304" pitchFamily="18" charset="0"/>
            </a:endParaRPr>
          </a:p>
          <a:p>
            <a:pPr marL="342900" indent="-342900" algn="l">
              <a:lnSpc>
                <a:spcPct val="90000"/>
              </a:lnSpc>
              <a:buFont typeface="Arial" panose="020B0604020202020204" pitchFamily="34" charset="0"/>
              <a:buChar char="•"/>
              <a:defRPr/>
            </a:pPr>
            <a:r>
              <a:rPr lang="tr-TR" sz="2400" dirty="0">
                <a:solidFill>
                  <a:srgbClr val="002060"/>
                </a:solidFill>
                <a:latin typeface="Times New Roman" panose="02020603050405020304" pitchFamily="18" charset="0"/>
                <a:cs typeface="Times New Roman" panose="02020603050405020304" pitchFamily="18" charset="0"/>
              </a:rPr>
              <a:t>Akademik Genel Not Ortalamasının(AGNO)Lisans öğrencileri için asgari </a:t>
            </a:r>
            <a:r>
              <a:rPr lang="tr-TR" sz="2400" dirty="0">
                <a:solidFill>
                  <a:srgbClr val="FF0000"/>
                </a:solidFill>
                <a:latin typeface="Times New Roman" panose="02020603050405020304" pitchFamily="18" charset="0"/>
                <a:cs typeface="Times New Roman" panose="02020603050405020304" pitchFamily="18" charset="0"/>
              </a:rPr>
              <a:t>2.20/4.00</a:t>
            </a:r>
            <a:r>
              <a:rPr lang="tr-TR" sz="2400" dirty="0">
                <a:solidFill>
                  <a:srgbClr val="002060"/>
                </a:solidFill>
                <a:latin typeface="Times New Roman" panose="02020603050405020304" pitchFamily="18" charset="0"/>
                <a:cs typeface="Times New Roman" panose="02020603050405020304" pitchFamily="18" charset="0"/>
              </a:rPr>
              <a:t>; Yüksek Lisans ve Doktora öğrencileri için asgari </a:t>
            </a:r>
            <a:r>
              <a:rPr lang="tr-TR" sz="2400" dirty="0">
                <a:solidFill>
                  <a:srgbClr val="FF0000"/>
                </a:solidFill>
                <a:latin typeface="Times New Roman" panose="02020603050405020304" pitchFamily="18" charset="0"/>
                <a:cs typeface="Times New Roman" panose="02020603050405020304" pitchFamily="18" charset="0"/>
              </a:rPr>
              <a:t>2.50/4.00</a:t>
            </a:r>
            <a:r>
              <a:rPr lang="tr-TR" sz="2400" dirty="0">
                <a:solidFill>
                  <a:srgbClr val="002060"/>
                </a:solidFill>
                <a:latin typeface="Times New Roman" panose="02020603050405020304" pitchFamily="18" charset="0"/>
                <a:cs typeface="Times New Roman" panose="02020603050405020304" pitchFamily="18" charset="0"/>
              </a:rPr>
              <a:t> </a:t>
            </a:r>
            <a:r>
              <a:rPr lang="tr-TR" sz="2400" dirty="0" smtClean="0">
                <a:solidFill>
                  <a:srgbClr val="002060"/>
                </a:solidFill>
                <a:latin typeface="Times New Roman" panose="02020603050405020304" pitchFamily="18" charset="0"/>
                <a:cs typeface="Times New Roman" panose="02020603050405020304" pitchFamily="18" charset="0"/>
              </a:rPr>
              <a:t>olması</a:t>
            </a:r>
          </a:p>
          <a:p>
            <a:pPr algn="l">
              <a:lnSpc>
                <a:spcPct val="90000"/>
              </a:lnSpc>
              <a:defRPr/>
            </a:pPr>
            <a:endParaRPr lang="tr-TR" sz="2400" dirty="0">
              <a:solidFill>
                <a:srgbClr val="002060"/>
              </a:solidFill>
            </a:endParaRPr>
          </a:p>
          <a:p>
            <a:pPr marL="971550" lvl="1" indent="-571500" algn="just">
              <a:buClr>
                <a:schemeClr val="accent5">
                  <a:lumMod val="50000"/>
                </a:schemeClr>
              </a:buClr>
              <a:buFont typeface="Wingdings" pitchFamily="2" charset="2"/>
              <a:buChar char="Ø"/>
            </a:pPr>
            <a:endParaRPr lang="tr-TR" sz="2200" dirty="0" smtClean="0"/>
          </a:p>
        </p:txBody>
      </p:sp>
    </p:spTree>
    <p:extLst>
      <p:ext uri="{BB962C8B-B14F-4D97-AF65-F5344CB8AC3E}">
        <p14:creationId xmlns:p14="http://schemas.microsoft.com/office/powerpoint/2010/main" val="2469833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2831" y="374469"/>
            <a:ext cx="8596668" cy="957943"/>
          </a:xfrm>
        </p:spPr>
        <p:txBody>
          <a:bodyPr/>
          <a:lstStyle/>
          <a:p>
            <a:r>
              <a:rPr lang="tr-TR" dirty="0" smtClean="0">
                <a:solidFill>
                  <a:schemeClr val="accent2">
                    <a:lumMod val="50000"/>
                  </a:schemeClr>
                </a:solidFill>
                <a:latin typeface="Times New Roman" panose="02020603050405020304" pitchFamily="18" charset="0"/>
                <a:cs typeface="Times New Roman" panose="02020603050405020304" pitchFamily="18" charset="0"/>
              </a:rPr>
              <a:t>Başvuruların Alınması</a:t>
            </a:r>
            <a:endParaRPr lang="en-U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572831" y="966652"/>
            <a:ext cx="8596668" cy="4290939"/>
          </a:xfrm>
        </p:spPr>
        <p:txBody>
          <a:bodyPr/>
          <a:lstStyle/>
          <a:p>
            <a:pPr marL="0" indent="0">
              <a:buNone/>
            </a:pPr>
            <a:r>
              <a:rPr lang="en-US" sz="2200" dirty="0" err="1" smtClean="0">
                <a:solidFill>
                  <a:srgbClr val="002060"/>
                </a:solidFill>
                <a:latin typeface="Times New Roman" panose="02020603050405020304" pitchFamily="18" charset="0"/>
                <a:cs typeface="Times New Roman" panose="02020603050405020304" pitchFamily="18" charset="0"/>
              </a:rPr>
              <a:t>Başvurular</a:t>
            </a:r>
            <a:r>
              <a:rPr lang="en-US" sz="2200" dirty="0" smtClean="0">
                <a:solidFill>
                  <a:srgbClr val="002060"/>
                </a:solidFill>
                <a:latin typeface="Times New Roman" panose="02020603050405020304" pitchFamily="18" charset="0"/>
                <a:cs typeface="Times New Roman" panose="02020603050405020304" pitchFamily="18" charset="0"/>
              </a:rPr>
              <a:t> </a:t>
            </a:r>
            <a:r>
              <a:rPr lang="en-US" sz="2200" dirty="0">
                <a:solidFill>
                  <a:srgbClr val="002060"/>
                </a:solidFill>
                <a:latin typeface="Times New Roman" panose="02020603050405020304" pitchFamily="18" charset="0"/>
                <a:cs typeface="Times New Roman" panose="02020603050405020304" pitchFamily="18" charset="0"/>
              </a:rPr>
              <a:t>E-</a:t>
            </a:r>
            <a:r>
              <a:rPr lang="en-US" sz="2200" dirty="0" err="1">
                <a:solidFill>
                  <a:srgbClr val="002060"/>
                </a:solidFill>
                <a:latin typeface="Times New Roman" panose="02020603050405020304" pitchFamily="18" charset="0"/>
                <a:cs typeface="Times New Roman" panose="02020603050405020304" pitchFamily="18" charset="0"/>
              </a:rPr>
              <a:t>Devlet</a:t>
            </a:r>
            <a:r>
              <a:rPr lang="en-US" sz="2200" dirty="0">
                <a:solidFill>
                  <a:srgbClr val="002060"/>
                </a:solidFill>
                <a:latin typeface="Times New Roman" panose="02020603050405020304" pitchFamily="18" charset="0"/>
                <a:cs typeface="Times New Roman" panose="02020603050405020304" pitchFamily="18" charset="0"/>
              </a:rPr>
              <a:t> </a:t>
            </a:r>
            <a:r>
              <a:rPr lang="en-US" sz="2200" dirty="0" err="1">
                <a:solidFill>
                  <a:srgbClr val="002060"/>
                </a:solidFill>
                <a:latin typeface="Times New Roman" panose="02020603050405020304" pitchFamily="18" charset="0"/>
                <a:cs typeface="Times New Roman" panose="02020603050405020304" pitchFamily="18" charset="0"/>
              </a:rPr>
              <a:t>şifresi</a:t>
            </a:r>
            <a:r>
              <a:rPr lang="en-US" sz="2200" dirty="0">
                <a:solidFill>
                  <a:srgbClr val="002060"/>
                </a:solidFill>
                <a:latin typeface="Times New Roman" panose="02020603050405020304" pitchFamily="18" charset="0"/>
                <a:cs typeface="Times New Roman" panose="02020603050405020304" pitchFamily="18" charset="0"/>
              </a:rPr>
              <a:t> </a:t>
            </a:r>
            <a:r>
              <a:rPr lang="en-US" sz="2200" dirty="0" err="1">
                <a:solidFill>
                  <a:srgbClr val="002060"/>
                </a:solidFill>
                <a:latin typeface="Times New Roman" panose="02020603050405020304" pitchFamily="18" charset="0"/>
                <a:cs typeface="Times New Roman" panose="02020603050405020304" pitchFamily="18" charset="0"/>
              </a:rPr>
              <a:t>ile</a:t>
            </a:r>
            <a:r>
              <a:rPr lang="en-US" sz="2200" dirty="0">
                <a:solidFill>
                  <a:srgbClr val="002060"/>
                </a:solidFill>
                <a:latin typeface="Times New Roman" panose="02020603050405020304" pitchFamily="18" charset="0"/>
                <a:cs typeface="Times New Roman" panose="02020603050405020304" pitchFamily="18" charset="0"/>
              </a:rPr>
              <a:t> </a:t>
            </a:r>
            <a:r>
              <a:rPr lang="en-US" sz="2200" dirty="0" err="1">
                <a:solidFill>
                  <a:srgbClr val="002060"/>
                </a:solidFill>
                <a:latin typeface="Times New Roman" panose="02020603050405020304" pitchFamily="18" charset="0"/>
                <a:cs typeface="Times New Roman" panose="02020603050405020304" pitchFamily="18" charset="0"/>
              </a:rPr>
              <a:t>Türkiye</a:t>
            </a:r>
            <a:r>
              <a:rPr lang="en-US" sz="2200" dirty="0">
                <a:solidFill>
                  <a:srgbClr val="002060"/>
                </a:solidFill>
                <a:latin typeface="Times New Roman" panose="02020603050405020304" pitchFamily="18" charset="0"/>
                <a:cs typeface="Times New Roman" panose="02020603050405020304" pitchFamily="18" charset="0"/>
              </a:rPr>
              <a:t> </a:t>
            </a:r>
            <a:r>
              <a:rPr lang="en-US" sz="2200" dirty="0" err="1">
                <a:solidFill>
                  <a:srgbClr val="002060"/>
                </a:solidFill>
                <a:latin typeface="Times New Roman" panose="02020603050405020304" pitchFamily="18" charset="0"/>
                <a:cs typeface="Times New Roman" panose="02020603050405020304" pitchFamily="18" charset="0"/>
              </a:rPr>
              <a:t>Ulusal</a:t>
            </a:r>
            <a:r>
              <a:rPr lang="en-US" sz="2200" dirty="0">
                <a:solidFill>
                  <a:srgbClr val="002060"/>
                </a:solidFill>
                <a:latin typeface="Times New Roman" panose="02020603050405020304" pitchFamily="18" charset="0"/>
                <a:cs typeface="Times New Roman" panose="02020603050405020304" pitchFamily="18" charset="0"/>
              </a:rPr>
              <a:t> </a:t>
            </a:r>
            <a:r>
              <a:rPr lang="en-US" sz="2200" dirty="0" err="1">
                <a:solidFill>
                  <a:srgbClr val="002060"/>
                </a:solidFill>
                <a:latin typeface="Times New Roman" panose="02020603050405020304" pitchFamily="18" charset="0"/>
                <a:cs typeface="Times New Roman" panose="02020603050405020304" pitchFamily="18" charset="0"/>
              </a:rPr>
              <a:t>Ajansı</a:t>
            </a:r>
            <a:r>
              <a:rPr lang="en-US" sz="2200" dirty="0">
                <a:solidFill>
                  <a:srgbClr val="002060"/>
                </a:solidFill>
                <a:latin typeface="Times New Roman" panose="02020603050405020304" pitchFamily="18" charset="0"/>
                <a:cs typeface="Times New Roman" panose="02020603050405020304" pitchFamily="18" charset="0"/>
              </a:rPr>
              <a:t> Erasmus </a:t>
            </a:r>
            <a:r>
              <a:rPr lang="en-US" sz="2200" dirty="0" err="1">
                <a:solidFill>
                  <a:srgbClr val="002060"/>
                </a:solidFill>
                <a:latin typeface="Times New Roman" panose="02020603050405020304" pitchFamily="18" charset="0"/>
                <a:cs typeface="Times New Roman" panose="02020603050405020304" pitchFamily="18" charset="0"/>
              </a:rPr>
              <a:t>Başvuru</a:t>
            </a:r>
            <a:r>
              <a:rPr lang="en-US" sz="2200" dirty="0">
                <a:solidFill>
                  <a:srgbClr val="002060"/>
                </a:solidFill>
                <a:latin typeface="Times New Roman" panose="02020603050405020304" pitchFamily="18" charset="0"/>
                <a:cs typeface="Times New Roman" panose="02020603050405020304" pitchFamily="18" charset="0"/>
              </a:rPr>
              <a:t> </a:t>
            </a:r>
            <a:r>
              <a:rPr lang="tr-TR" sz="2200" dirty="0" err="1" smtClean="0">
                <a:solidFill>
                  <a:srgbClr val="002060"/>
                </a:solidFill>
                <a:latin typeface="Times New Roman" panose="02020603050405020304" pitchFamily="18" charset="0"/>
                <a:cs typeface="Times New Roman" panose="02020603050405020304" pitchFamily="18" charset="0"/>
              </a:rPr>
              <a:t>Portalı</a:t>
            </a:r>
            <a:r>
              <a:rPr lang="en-US" sz="2200" dirty="0" smtClean="0">
                <a:solidFill>
                  <a:srgbClr val="002060"/>
                </a:solidFill>
                <a:latin typeface="Times New Roman" panose="02020603050405020304" pitchFamily="18" charset="0"/>
                <a:cs typeface="Times New Roman" panose="02020603050405020304" pitchFamily="18" charset="0"/>
              </a:rPr>
              <a:t> </a:t>
            </a:r>
            <a:r>
              <a:rPr lang="en-US" sz="2200" dirty="0">
                <a:solidFill>
                  <a:srgbClr val="002060"/>
                </a:solidFill>
              </a:rPr>
              <a:t>(</a:t>
            </a:r>
            <a:r>
              <a:rPr lang="en-US" sz="2200" dirty="0">
                <a:solidFill>
                  <a:srgbClr val="002060"/>
                </a:solidFill>
                <a:hlinkClick r:id="rId2"/>
              </a:rPr>
              <a:t>https://</a:t>
            </a:r>
            <a:r>
              <a:rPr lang="en-US" sz="2200" dirty="0" smtClean="0">
                <a:solidFill>
                  <a:srgbClr val="002060"/>
                </a:solidFill>
                <a:hlinkClick r:id="rId2"/>
              </a:rPr>
              <a:t>turnaportal.ua.gov.tr/giris</a:t>
            </a:r>
            <a:r>
              <a:rPr lang="tr-TR" sz="2200" dirty="0" smtClean="0">
                <a:solidFill>
                  <a:srgbClr val="002060"/>
                </a:solidFill>
              </a:rPr>
              <a:t> </a:t>
            </a:r>
            <a:r>
              <a:rPr lang="tr-TR" sz="2200" dirty="0" smtClean="0">
                <a:solidFill>
                  <a:srgbClr val="002060"/>
                </a:solidFill>
                <a:latin typeface="Times New Roman" panose="02020603050405020304" pitchFamily="18" charset="0"/>
                <a:cs typeface="Times New Roman" panose="02020603050405020304" pitchFamily="18" charset="0"/>
              </a:rPr>
              <a:t>)</a:t>
            </a:r>
            <a:r>
              <a:rPr lang="en-US" sz="2200" dirty="0" smtClean="0">
                <a:solidFill>
                  <a:srgbClr val="002060"/>
                </a:solidFill>
                <a:latin typeface="Times New Roman" panose="02020603050405020304" pitchFamily="18" charset="0"/>
                <a:cs typeface="Times New Roman" panose="02020603050405020304" pitchFamily="18" charset="0"/>
              </a:rPr>
              <a:t> </a:t>
            </a:r>
            <a:r>
              <a:rPr lang="en-US" sz="2200" dirty="0" err="1">
                <a:solidFill>
                  <a:srgbClr val="002060"/>
                </a:solidFill>
                <a:latin typeface="Times New Roman" panose="02020603050405020304" pitchFamily="18" charset="0"/>
                <a:cs typeface="Times New Roman" panose="02020603050405020304" pitchFamily="18" charset="0"/>
              </a:rPr>
              <a:t>üzerinden</a:t>
            </a:r>
            <a:r>
              <a:rPr lang="en-US" sz="2200" dirty="0">
                <a:solidFill>
                  <a:srgbClr val="002060"/>
                </a:solidFill>
                <a:latin typeface="Times New Roman" panose="02020603050405020304" pitchFamily="18" charset="0"/>
                <a:cs typeface="Times New Roman" panose="02020603050405020304" pitchFamily="18" charset="0"/>
              </a:rPr>
              <a:t> </a:t>
            </a:r>
            <a:r>
              <a:rPr lang="tr-TR" sz="2200" dirty="0" smtClean="0">
                <a:solidFill>
                  <a:srgbClr val="002060"/>
                </a:solidFill>
                <a:latin typeface="Times New Roman" panose="02020603050405020304" pitchFamily="18" charset="0"/>
                <a:cs typeface="Times New Roman" panose="02020603050405020304" pitchFamily="18" charset="0"/>
              </a:rPr>
              <a:t>online olarak a</a:t>
            </a:r>
            <a:r>
              <a:rPr lang="en-US" sz="2200" dirty="0" err="1" smtClean="0">
                <a:solidFill>
                  <a:srgbClr val="002060"/>
                </a:solidFill>
                <a:latin typeface="Times New Roman" panose="02020603050405020304" pitchFamily="18" charset="0"/>
                <a:cs typeface="Times New Roman" panose="02020603050405020304" pitchFamily="18" charset="0"/>
              </a:rPr>
              <a:t>lınacaktır</a:t>
            </a:r>
            <a:r>
              <a:rPr lang="en-US" sz="2200" dirty="0" smtClean="0">
                <a:solidFill>
                  <a:srgbClr val="002060"/>
                </a:solidFill>
                <a:latin typeface="Times New Roman" panose="02020603050405020304" pitchFamily="18" charset="0"/>
                <a:cs typeface="Times New Roman" panose="02020603050405020304" pitchFamily="18" charset="0"/>
              </a:rPr>
              <a:t>.</a:t>
            </a:r>
            <a:endParaRPr lang="tr-TR" sz="2200" dirty="0" smtClean="0">
              <a:solidFill>
                <a:srgbClr val="002060"/>
              </a:solidFill>
              <a:latin typeface="Times New Roman" panose="02020603050405020304" pitchFamily="18" charset="0"/>
              <a:cs typeface="Times New Roman" panose="02020603050405020304" pitchFamily="18" charset="0"/>
            </a:endParaRPr>
          </a:p>
          <a:p>
            <a:pPr marL="0" indent="0">
              <a:buNone/>
            </a:pPr>
            <a:endParaRPr lang="tr-TR" sz="2200" dirty="0" smtClean="0">
              <a:solidFill>
                <a:srgbClr val="002060"/>
              </a:solidFill>
            </a:endParaRPr>
          </a:p>
          <a:p>
            <a:pPr marL="0" indent="0">
              <a:buNone/>
            </a:pPr>
            <a:endParaRPr lang="tr-TR" sz="2200" dirty="0">
              <a:solidFill>
                <a:srgbClr val="002060"/>
              </a:solidFill>
            </a:endParaRPr>
          </a:p>
          <a:p>
            <a:pPr marL="0" indent="0">
              <a:buNone/>
            </a:pPr>
            <a:endParaRPr lang="en-US" sz="2200" dirty="0">
              <a:solidFill>
                <a:srgbClr val="002060"/>
              </a:solidFill>
            </a:endParaRPr>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831" y="2201508"/>
            <a:ext cx="9198186" cy="4224299"/>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19484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1191</TotalTime>
  <Words>2450</Words>
  <Application>Microsoft Office PowerPoint</Application>
  <PresentationFormat>Geniş ekran</PresentationFormat>
  <Paragraphs>231</Paragraphs>
  <Slides>39</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39</vt:i4>
      </vt:variant>
    </vt:vector>
  </HeadingPairs>
  <TitlesOfParts>
    <vt:vector size="48" baseType="lpstr">
      <vt:lpstr>Arial</vt:lpstr>
      <vt:lpstr>Comic Sans MS</vt:lpstr>
      <vt:lpstr>Imprint MT Shadow</vt:lpstr>
      <vt:lpstr>Tahoma</vt:lpstr>
      <vt:lpstr>Times New Roman</vt:lpstr>
      <vt:lpstr>Trebuchet MS</vt:lpstr>
      <vt:lpstr>Wingdings</vt:lpstr>
      <vt:lpstr>Wingdings 3</vt:lpstr>
      <vt:lpstr>Yüzeyler</vt:lpstr>
      <vt:lpstr>  2025-2026 Akademik Yılı Bahar Dönemi ERASMUS+ ÇEVRİMİÇİ  ÖĞRENCİ BİLGİLENDİRME TOPLANTISI</vt:lpstr>
      <vt:lpstr>Toplantı Gündemi</vt:lpstr>
      <vt:lpstr>Erasmus+ </vt:lpstr>
      <vt:lpstr>Topluma Kazandırdıkları  </vt:lpstr>
      <vt:lpstr>Üniversitelere Kazandırdıkları </vt:lpstr>
      <vt:lpstr>Öğrencilere Kazandırdıkları </vt:lpstr>
      <vt:lpstr>PowerPoint Sunusu</vt:lpstr>
      <vt:lpstr>GİDEN ÖĞRENCİ HAREKETLİLİĞİ</vt:lpstr>
      <vt:lpstr>Başvuruların Alınması</vt:lpstr>
      <vt:lpstr>ERASMUS YABANCI DİL SINAVI HAKKINDA NELERİ BİLMELİYİM?</vt:lpstr>
      <vt:lpstr>PowerPoint Sunusu</vt:lpstr>
      <vt:lpstr>PowerPoint Sunusu</vt:lpstr>
      <vt:lpstr>Üniversitemiz Bölümler Bazında Erasmus+ İkili Anlaşmalara  nereden ulaşabilirim?</vt:lpstr>
      <vt:lpstr>PowerPoint Sunusu</vt:lpstr>
      <vt:lpstr>Maddi destek alacak mıyım?</vt:lpstr>
      <vt:lpstr>ÜLKELERE GÖRE HİBE DAĞILIMI  (2025 KA131 Sözleşme Dönemi Hibe Miktarları)</vt:lpstr>
      <vt:lpstr>Hibesiz (“0” Hibeli) Öğrenci Olma Durumu </vt:lpstr>
      <vt:lpstr>Öğrenci/Yeni Mezun Hareketliliğinde İlave Hibe Desteği </vt:lpstr>
      <vt:lpstr>Mesafeye Göre Hesaplanan Seyahat Destek Miktarları</vt:lpstr>
      <vt:lpstr>Yeşil Seyahat Nedir?</vt:lpstr>
      <vt:lpstr>PowerPoint Sunusu</vt:lpstr>
      <vt:lpstr>PowerPoint Sunusu</vt:lpstr>
      <vt:lpstr>Kendime Uygun Staj Yerlerini Nasıl Bulabilirim?</vt:lpstr>
      <vt:lpstr>PowerPoint Sunusu</vt:lpstr>
      <vt:lpstr>ÇEVRİMİÇİ DİL DESTEĞİ: (Online Linguistic Support)   </vt:lpstr>
      <vt:lpstr>Gidilen üniversiteye ücret ödenir mi?</vt:lpstr>
      <vt:lpstr>Yurtdışında alınan derslere ETÜ denklik veriyor mu? </vt:lpstr>
      <vt:lpstr>Gittiğim üniversitede hangi dilde ders alacağım? </vt:lpstr>
      <vt:lpstr>Pasaportumu ücretsiz alabilir miyim?</vt:lpstr>
      <vt:lpstr>Nasıl vize alacağım? </vt:lpstr>
      <vt:lpstr>Nerede kalacağım? </vt:lpstr>
      <vt:lpstr>Erasmus programına katılırsam okulum uzar mı?</vt:lpstr>
      <vt:lpstr>PEKİ HANGİ DURUMLARDA HİBEMDE KESİNTİ YAPILIR?</vt:lpstr>
      <vt:lpstr>ETÜ ERASMUS WEB SAYFASINA NASIL ERİŞEBİLİRİM? </vt:lpstr>
      <vt:lpstr>PowerPoint Sunusu</vt:lpstr>
      <vt:lpstr>Türkiye Ulusal Ajansı ve Erasmus Uygulama El Kitabı</vt:lpstr>
      <vt:lpstr>Türkiye Ulusal Ajansı’nın TURNAPORTAL üzerinden sağladığı imkanlar</vt:lpstr>
      <vt:lpstr>Son ve Önemli Bir Hatırlatma Olarak..</vt:lpstr>
      <vt:lpstr>KATILIMINIZDAN DOLAYI TEŞEKKÜR EDERİZ.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ERZURUM TEKNİK ÜNİVERSİTESİ  2015-2016 ERASMUS+  ERASMUS KOORDİNATÖRLERİ BİLGİLENDİRME TOPLANTISI</dc:title>
  <dc:creator>Asus7;Eren ÖZBEK</dc:creator>
  <cp:lastModifiedBy>etu</cp:lastModifiedBy>
  <cp:revision>130</cp:revision>
  <dcterms:created xsi:type="dcterms:W3CDTF">2015-04-05T10:01:34Z</dcterms:created>
  <dcterms:modified xsi:type="dcterms:W3CDTF">2026-04-02T13:07:17Z</dcterms:modified>
</cp:coreProperties>
</file>