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307" r:id="rId10"/>
    <p:sldId id="269" r:id="rId11"/>
    <p:sldId id="262" r:id="rId12"/>
    <p:sldId id="266" r:id="rId13"/>
    <p:sldId id="292" r:id="rId14"/>
    <p:sldId id="270" r:id="rId15"/>
    <p:sldId id="293" r:id="rId16"/>
    <p:sldId id="275" r:id="rId17"/>
    <p:sldId id="308" r:id="rId18"/>
    <p:sldId id="263" r:id="rId19"/>
    <p:sldId id="267" r:id="rId20"/>
    <p:sldId id="288" r:id="rId21"/>
    <p:sldId id="274" r:id="rId22"/>
    <p:sldId id="306" r:id="rId23"/>
    <p:sldId id="294" r:id="rId24"/>
    <p:sldId id="295" r:id="rId25"/>
    <p:sldId id="296" r:id="rId26"/>
    <p:sldId id="298" r:id="rId27"/>
    <p:sldId id="299" r:id="rId28"/>
    <p:sldId id="300" r:id="rId29"/>
    <p:sldId id="297" r:id="rId30"/>
    <p:sldId id="276" r:id="rId31"/>
    <p:sldId id="302" r:id="rId32"/>
    <p:sldId id="278" r:id="rId33"/>
    <p:sldId id="303" r:id="rId34"/>
    <p:sldId id="301" r:id="rId35"/>
    <p:sldId id="28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10/8/2024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urnaportal.ua.gov.tr/gir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2024-2025 </a:t>
            </a:r>
            <a:r>
              <a:rPr lang="tr-TR" sz="2900" b="1" dirty="0" smtClean="0">
                <a:solidFill>
                  <a:schemeClr val="accent1">
                    <a:lumMod val="50000"/>
                  </a:schemeClr>
                </a:solidFill>
              </a:rPr>
              <a:t>Akademik Yılı</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8 Ekim </a:t>
            </a:r>
            <a:r>
              <a:rPr lang="tr-TR" b="1" dirty="0" smtClean="0">
                <a:solidFill>
                  <a:schemeClr val="accent1">
                    <a:lumMod val="50000"/>
                  </a:schemeClr>
                </a:solidFill>
              </a:rPr>
              <a:t>2024</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418011" y="1142762"/>
            <a:ext cx="9207305" cy="5166616"/>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26 Ekim </a:t>
            </a:r>
            <a:r>
              <a:rPr lang="tr-TR" sz="2800" b="1" dirty="0" smtClean="0">
                <a:solidFill>
                  <a:srgbClr val="FF0000"/>
                </a:solidFill>
                <a:latin typeface="Imprint MT Shadow" panose="04020605060303030202" pitchFamily="82" charset="0"/>
                <a:ea typeface="+mj-ea"/>
                <a:cs typeface="+mj-cs"/>
              </a:rPr>
              <a:t>2024</a:t>
            </a:r>
          </a:p>
          <a:p>
            <a:pPr algn="ctr" fontAlgn="ctr"/>
            <a:r>
              <a:rPr lang="tr-TR" sz="2800" b="1" dirty="0" smtClean="0">
                <a:solidFill>
                  <a:srgbClr val="FF0000"/>
                </a:solidFill>
                <a:latin typeface="Imprint MT Shadow" panose="04020605060303030202" pitchFamily="82" charset="0"/>
                <a:ea typeface="+mj-ea"/>
                <a:cs typeface="+mj-cs"/>
              </a:rPr>
              <a:t>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a:t>
            </a:r>
            <a:r>
              <a:rPr lang="tr-TR" sz="2000" dirty="0" smtClean="0">
                <a:solidFill>
                  <a:srgbClr val="002060"/>
                </a:solidFill>
              </a:rPr>
              <a:t>transkript doğrultusunda </a:t>
            </a:r>
            <a:r>
              <a:rPr lang="tr-TR" sz="2000" dirty="0">
                <a:solidFill>
                  <a:srgbClr val="002060"/>
                </a:solidFill>
              </a:rPr>
              <a:t>minimum </a:t>
            </a:r>
            <a:r>
              <a:rPr lang="tr-TR" sz="2000" dirty="0" err="1">
                <a:solidFill>
                  <a:srgbClr val="002060"/>
                </a:solidFill>
              </a:rPr>
              <a:t>AGNO’ya</a:t>
            </a:r>
            <a:r>
              <a:rPr lang="tr-TR" sz="2000" dirty="0">
                <a:solidFill>
                  <a:srgbClr val="002060"/>
                </a:solidFill>
              </a:rPr>
              <a:t> sahip öğrencilerden oluşan bir sınav listesi </a:t>
            </a:r>
            <a:r>
              <a:rPr lang="tr-TR" sz="2000" dirty="0" smtClean="0">
                <a:solidFill>
                  <a:srgbClr val="002060"/>
                </a:solidFill>
              </a:rPr>
              <a:t>yayınlayacaktır. </a:t>
            </a: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Sınavı Üniversitemiz Yabancı Diller Yüksekokulu yürütüp sonuçları Dış İlişkilere bildirecektir. (Sınavla ilgili bütün detayları sınavdan önce Yabancı Diller Yüksekokulu ana sayfasından takip etmelisiniz!)</a:t>
            </a:r>
            <a:endParaRPr lang="tr-TR" sz="2000" dirty="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800100" y="79004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5339" y="143981"/>
            <a:ext cx="10900753" cy="1320800"/>
          </a:xfrm>
        </p:spPr>
        <p:txBody>
          <a:bodyPr>
            <a:normAutofit/>
          </a:bodyPr>
          <a:lstStyle/>
          <a:p>
            <a:r>
              <a:rPr lang="tr-TR" sz="2800" b="1" dirty="0" smtClean="0">
                <a:solidFill>
                  <a:schemeClr val="accent2">
                    <a:lumMod val="50000"/>
                  </a:schemeClr>
                </a:solidFill>
                <a:latin typeface="Imprint MT Shadow" panose="04020605060303030202" pitchFamily="82" charset="0"/>
              </a:rPr>
              <a:t>Üniversitemiz Bölümler Bazında </a:t>
            </a:r>
            <a:r>
              <a:rPr lang="tr-TR" sz="2800" b="1" dirty="0" err="1" smtClean="0">
                <a:solidFill>
                  <a:schemeClr val="accent2">
                    <a:lumMod val="50000"/>
                  </a:schemeClr>
                </a:solidFill>
                <a:latin typeface="Imprint MT Shadow" panose="04020605060303030202" pitchFamily="82" charset="0"/>
              </a:rPr>
              <a:t>Erasmus</a:t>
            </a:r>
            <a:r>
              <a:rPr lang="tr-TR" sz="2800" b="1" dirty="0" smtClean="0">
                <a:solidFill>
                  <a:schemeClr val="accent2">
                    <a:lumMod val="50000"/>
                  </a:schemeClr>
                </a:solidFill>
                <a:latin typeface="Imprint MT Shadow" panose="04020605060303030202" pitchFamily="82" charset="0"/>
              </a:rPr>
              <a:t>+ İkili Anlaşmalara </a:t>
            </a:r>
            <a:br>
              <a:rPr lang="tr-TR" sz="2800" b="1" dirty="0" smtClean="0">
                <a:solidFill>
                  <a:schemeClr val="accent2">
                    <a:lumMod val="50000"/>
                  </a:schemeClr>
                </a:solidFill>
                <a:latin typeface="Imprint MT Shadow" panose="04020605060303030202" pitchFamily="82" charset="0"/>
              </a:rPr>
            </a:br>
            <a:r>
              <a:rPr lang="tr-TR" sz="2800" b="1" dirty="0" smtClean="0">
                <a:solidFill>
                  <a:schemeClr val="accent2">
                    <a:lumMod val="50000"/>
                  </a:schemeClr>
                </a:solidFill>
                <a:latin typeface="Imprint MT Shadow" panose="04020605060303030202" pitchFamily="82" charset="0"/>
              </a:rPr>
              <a:t>nereden ulaşabilirim?</a:t>
            </a:r>
            <a:endParaRPr lang="tr-TR" sz="28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39" y="2063932"/>
            <a:ext cx="10291423" cy="4465107"/>
          </a:xfrm>
          <a:prstGeom prst="rect">
            <a:avLst/>
          </a:prstGeom>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latin typeface="Imprint MT Shadow" panose="04020605060303030202" pitchFamily="82" charset="0"/>
              </a:rPr>
              <a:t>Maddi destek alacak mıyım?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1854927"/>
            <a:ext cx="9180099" cy="4186436"/>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a:t>
            </a:r>
            <a:r>
              <a:rPr lang="tr-TR" altLang="en-US" sz="2000" dirty="0" smtClean="0">
                <a:solidFill>
                  <a:schemeClr val="accent2">
                    <a:lumMod val="50000"/>
                  </a:schemeClr>
                </a:solidFill>
              </a:rPr>
              <a:t>2024 sözleşme dönemi için (KA131 Projesi*) güncellenen </a:t>
            </a:r>
            <a:r>
              <a:rPr lang="tr-TR" altLang="en-US" sz="2000" dirty="0">
                <a:solidFill>
                  <a:schemeClr val="accent2">
                    <a:lumMod val="50000"/>
                  </a:schemeClr>
                </a:solidFill>
              </a:rPr>
              <a:t>h</a:t>
            </a:r>
            <a:r>
              <a:rPr lang="tr-TR" altLang="en-US" sz="2000" dirty="0" smtClean="0">
                <a:solidFill>
                  <a:schemeClr val="accent2">
                    <a:lumMod val="50000"/>
                  </a:schemeClr>
                </a:solidFill>
              </a:rPr>
              <a:t>ibe miktarları ayda </a:t>
            </a:r>
            <a:r>
              <a:rPr lang="tr-TR" altLang="en-US" sz="2000" dirty="0">
                <a:solidFill>
                  <a:schemeClr val="accent2">
                    <a:lumMod val="50000"/>
                  </a:schemeClr>
                </a:solidFill>
              </a:rPr>
              <a:t>ortalama </a:t>
            </a:r>
            <a:r>
              <a:rPr lang="tr-TR" altLang="en-US" sz="2000" dirty="0" smtClean="0">
                <a:solidFill>
                  <a:schemeClr val="accent2">
                    <a:lumMod val="50000"/>
                  </a:schemeClr>
                </a:solidFill>
              </a:rPr>
              <a:t>450-600 </a:t>
            </a:r>
            <a:r>
              <a:rPr lang="tr-TR" altLang="en-US" sz="2000" dirty="0">
                <a:solidFill>
                  <a:schemeClr val="accent2">
                    <a:lumMod val="50000"/>
                  </a:schemeClr>
                </a:solidFill>
              </a:rPr>
              <a:t>€ arasında değişiklik </a:t>
            </a:r>
            <a:r>
              <a:rPr lang="tr-TR" altLang="en-US" sz="2000" dirty="0" smtClean="0">
                <a:solidFill>
                  <a:schemeClr val="accent2">
                    <a:lumMod val="50000"/>
                  </a:schemeClr>
                </a:solidFill>
              </a:rPr>
              <a:t>göstermektedir. 3 </a:t>
            </a:r>
            <a:r>
              <a:rPr lang="tr-TR" altLang="en-US" sz="2000" dirty="0">
                <a:solidFill>
                  <a:schemeClr val="accent2">
                    <a:lumMod val="50000"/>
                  </a:schemeClr>
                </a:solidFill>
              </a:rPr>
              <a:t>Grup Program Ülkesi vardır</a:t>
            </a:r>
            <a:r>
              <a:rPr lang="tr-TR" altLang="en-US" sz="2000" dirty="0" smtClean="0">
                <a:solidFill>
                  <a:schemeClr val="accent2">
                    <a:lumMod val="50000"/>
                  </a:schemeClr>
                </a:solidFill>
              </a:rPr>
              <a:t>.</a:t>
            </a:r>
          </a:p>
          <a:p>
            <a:pPr>
              <a:buFont typeface="Wingdings" panose="05000000000000000000" pitchFamily="2" charset="2"/>
              <a:buChar char="Ø"/>
            </a:pPr>
            <a:r>
              <a:rPr lang="tr-TR" altLang="en-US" sz="2000" dirty="0" smtClean="0">
                <a:solidFill>
                  <a:schemeClr val="accent2">
                    <a:lumMod val="50000"/>
                  </a:schemeClr>
                </a:solidFill>
              </a:rPr>
              <a:t>Aylık hibe desteğine ilaveten 2024 sözleşme dönemi itibariyle öğrencilere de seyahat desteği ödemesi yapılmaya başlanmıştır. Seyahat desteği, </a:t>
            </a:r>
            <a:r>
              <a:rPr lang="tr-TR" altLang="en-US" sz="2000" dirty="0">
                <a:solidFill>
                  <a:schemeClr val="accent2">
                    <a:lumMod val="50000"/>
                  </a:schemeClr>
                </a:solidFill>
              </a:rPr>
              <a:t>hareketliliğin başlangıç noktası ve faaliyetin </a:t>
            </a:r>
            <a:r>
              <a:rPr lang="tr-TR" altLang="en-US" sz="2000" dirty="0" smtClean="0">
                <a:solidFill>
                  <a:schemeClr val="accent2">
                    <a:lumMod val="50000"/>
                  </a:schemeClr>
                </a:solidFill>
              </a:rPr>
              <a:t>gerçekleşeceği </a:t>
            </a:r>
            <a:r>
              <a:rPr lang="tr-TR" altLang="en-US" sz="2000" dirty="0">
                <a:solidFill>
                  <a:schemeClr val="accent2">
                    <a:lumMod val="50000"/>
                  </a:schemeClr>
                </a:solidFill>
              </a:rPr>
              <a:t>yer arasındaki km değeri tespit </a:t>
            </a:r>
            <a:r>
              <a:rPr lang="tr-TR" altLang="en-US" sz="2000" dirty="0" smtClean="0">
                <a:solidFill>
                  <a:schemeClr val="accent2">
                    <a:lumMod val="50000"/>
                  </a:schemeClr>
                </a:solidFill>
              </a:rPr>
              <a:t>edilerek (</a:t>
            </a:r>
            <a:r>
              <a:rPr lang="tr-TR" altLang="en-US" sz="2000" dirty="0" err="1" smtClean="0">
                <a:solidFill>
                  <a:schemeClr val="accent2">
                    <a:lumMod val="50000"/>
                  </a:schemeClr>
                </a:solidFill>
              </a:rPr>
              <a:t>Distance</a:t>
            </a:r>
            <a:r>
              <a:rPr lang="tr-TR" altLang="en-US" sz="2000" dirty="0" smtClean="0">
                <a:solidFill>
                  <a:schemeClr val="accent2">
                    <a:lumMod val="50000"/>
                  </a:schemeClr>
                </a:solidFill>
              </a:rPr>
              <a:t> </a:t>
            </a:r>
            <a:r>
              <a:rPr lang="tr-TR" altLang="en-US" sz="2000" dirty="0" err="1" smtClean="0">
                <a:solidFill>
                  <a:schemeClr val="accent2">
                    <a:lumMod val="50000"/>
                  </a:schemeClr>
                </a:solidFill>
              </a:rPr>
              <a:t>Calculator</a:t>
            </a:r>
            <a:r>
              <a:rPr lang="tr-TR" altLang="en-US" sz="2000" dirty="0" smtClean="0">
                <a:solidFill>
                  <a:schemeClr val="accent2">
                    <a:lumMod val="50000"/>
                  </a:schemeClr>
                </a:solidFill>
              </a:rPr>
              <a:t>-Mesafe Hesaplayıcı kullanılarak bulunur) AB komisyonu tarafından belirlenen ödeme aralığına göre hesaplanır ve öğrencinin hibe desteğine eklenir. </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a:t>
            </a:r>
            <a:r>
              <a:rPr lang="tr-TR" altLang="en-US" sz="2000" dirty="0" smtClean="0">
                <a:solidFill>
                  <a:srgbClr val="FF0000"/>
                </a:solidFill>
              </a:rPr>
              <a:t>faaliyet desteği </a:t>
            </a:r>
            <a:r>
              <a:rPr lang="tr-TR" altLang="en-US" sz="2000" dirty="0">
                <a:solidFill>
                  <a:srgbClr val="FF0000"/>
                </a:solidFill>
              </a:rPr>
              <a:t>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a:t>
            </a:r>
            <a:r>
              <a:rPr lang="tr-TR" sz="2800" b="1" dirty="0" smtClean="0">
                <a:solidFill>
                  <a:srgbClr val="002060"/>
                </a:solidFill>
                <a:latin typeface="Imprint MT Shadow" panose="04020605060303030202" pitchFamily="82" charset="0"/>
              </a:rPr>
              <a:t>DAĞILIMI </a:t>
            </a:r>
            <a:br>
              <a:rPr lang="tr-TR" sz="2800" b="1" dirty="0" smtClean="0">
                <a:solidFill>
                  <a:srgbClr val="002060"/>
                </a:solidFill>
                <a:latin typeface="Imprint MT Shadow" panose="04020605060303030202" pitchFamily="82" charset="0"/>
              </a:rPr>
            </a:br>
            <a:r>
              <a:rPr lang="tr-TR" sz="2800" b="1" dirty="0" smtClean="0">
                <a:solidFill>
                  <a:srgbClr val="002060"/>
                </a:solidFill>
                <a:latin typeface="Imprint MT Shadow" panose="04020605060303030202" pitchFamily="82" charset="0"/>
              </a:rPr>
              <a:t>(</a:t>
            </a:r>
            <a:r>
              <a:rPr lang="tr-TR" sz="2400" b="1" dirty="0" smtClean="0">
                <a:solidFill>
                  <a:srgbClr val="002060"/>
                </a:solidFill>
                <a:latin typeface="Imprint MT Shadow" panose="04020605060303030202" pitchFamily="82" charset="0"/>
              </a:rPr>
              <a:t>2024 </a:t>
            </a:r>
            <a:r>
              <a:rPr lang="tr-TR" sz="2400" b="1" dirty="0" smtClean="0">
                <a:solidFill>
                  <a:srgbClr val="002060"/>
                </a:solidFill>
                <a:latin typeface="Imprint MT Shadow" panose="04020605060303030202" pitchFamily="82" charset="0"/>
              </a:rPr>
              <a:t>KA131 Sözleşme Dönemi Hibe Miktarları)</a:t>
            </a:r>
            <a:endParaRPr lang="tr-TR" sz="2400" b="1" dirty="0">
              <a:solidFill>
                <a:srgbClr val="002060"/>
              </a:solidFill>
              <a:latin typeface="Imprint MT Shadow" panose="04020605060303030202" pitchFamily="82"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741477507"/>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en-GB" sz="1200" b="1" kern="1200" dirty="0" err="1" smtClean="0">
                          <a:solidFill>
                            <a:schemeClr val="tx1"/>
                          </a:solidFill>
                          <a:latin typeface="Arial" panose="020B0604020202020204" pitchFamily="34" charset="0"/>
                          <a:ea typeface="+mn-ea"/>
                          <a:cs typeface="Arial" panose="020B0604020202020204" pitchFamily="34" charset="0"/>
                        </a:rPr>
                        <a:t>Almanya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Avusturya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Belçika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Danimarka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Finlandiya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Fransa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Güney</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Kıbrıs</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Hollanda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İrlanda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İspanya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İtalya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İzlanda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Lihtenştayn</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Lüksemburg</a:t>
                      </a:r>
                      <a:r>
                        <a:rPr lang="en-GB" sz="1200" b="1" kern="1200" dirty="0" smtClean="0">
                          <a:solidFill>
                            <a:schemeClr val="tx1"/>
                          </a:solidFill>
                          <a:latin typeface="Arial" panose="020B0604020202020204" pitchFamily="34" charset="0"/>
                          <a:ea typeface="+mn-ea"/>
                          <a:cs typeface="Arial" panose="020B0604020202020204" pitchFamily="34" charset="0"/>
                        </a:rPr>
                        <a:t>, Malta, </a:t>
                      </a:r>
                      <a:r>
                        <a:rPr lang="en-GB" sz="1200" b="1" kern="1200" dirty="0" err="1" smtClean="0">
                          <a:solidFill>
                            <a:schemeClr val="tx1"/>
                          </a:solidFill>
                          <a:latin typeface="Arial" panose="020B0604020202020204" pitchFamily="34" charset="0"/>
                          <a:ea typeface="+mn-ea"/>
                          <a:cs typeface="Arial" panose="020B0604020202020204" pitchFamily="34" charset="0"/>
                        </a:rPr>
                        <a:t>Norveç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Portekiz</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Yunanistan</a:t>
                      </a:r>
                      <a:r>
                        <a:rPr lang="en-GB" sz="1200" b="1" kern="1200" dirty="0" smtClean="0">
                          <a:solidFill>
                            <a:schemeClr val="tx1"/>
                          </a:solidFill>
                          <a:latin typeface="Arial" panose="020B0604020202020204" pitchFamily="34" charset="0"/>
                          <a:ea typeface="+mn-ea"/>
                          <a:cs typeface="Arial" panose="020B0604020202020204" pitchFamily="34" charset="0"/>
                        </a:rPr>
                        <a:t> </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750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Bulgaristan, Çek Cumhuriyeti, Estonya, Hırvatistan, Kuzey Makedonya, Letonya, Litvanya, Macaristan, Polonya, Romanya, Sırbistan, Slovakya,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450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Mesafeye Göre Hesaplanan Seyahat Destek Miktarları</a:t>
            </a:r>
            <a:endParaRPr lang="tr-TR" sz="2400" b="1" dirty="0">
              <a:solidFill>
                <a:srgbClr val="002060"/>
              </a:solidFill>
              <a:latin typeface="Imprint MT Shadow" panose="04020605060303030202" pitchFamily="82"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091758661"/>
              </p:ext>
            </p:extLst>
          </p:nvPr>
        </p:nvGraphicFramePr>
        <p:xfrm>
          <a:off x="822960" y="1750421"/>
          <a:ext cx="8177349" cy="3885823"/>
        </p:xfrm>
        <a:graphic>
          <a:graphicData uri="http://schemas.openxmlformats.org/drawingml/2006/table">
            <a:tbl>
              <a:tblPr/>
              <a:tblGrid>
                <a:gridCol w="2725783">
                  <a:extLst>
                    <a:ext uri="{9D8B030D-6E8A-4147-A177-3AD203B41FA5}">
                      <a16:colId xmlns:a16="http://schemas.microsoft.com/office/drawing/2014/main" val="3500174790"/>
                    </a:ext>
                  </a:extLst>
                </a:gridCol>
                <a:gridCol w="2725783">
                  <a:extLst>
                    <a:ext uri="{9D8B030D-6E8A-4147-A177-3AD203B41FA5}">
                      <a16:colId xmlns:a16="http://schemas.microsoft.com/office/drawing/2014/main" val="1608099962"/>
                    </a:ext>
                  </a:extLst>
                </a:gridCol>
                <a:gridCol w="2725783">
                  <a:extLst>
                    <a:ext uri="{9D8B030D-6E8A-4147-A177-3AD203B41FA5}">
                      <a16:colId xmlns:a16="http://schemas.microsoft.com/office/drawing/2014/main" val="41538447"/>
                    </a:ext>
                  </a:extLst>
                </a:gridCol>
              </a:tblGrid>
              <a:tr h="485449">
                <a:tc>
                  <a:txBody>
                    <a:bodyPr/>
                    <a:lstStyle/>
                    <a:p>
                      <a:pPr algn="ctr"/>
                      <a:r>
                        <a:rPr lang="en-US" sz="1600" b="1" dirty="0" err="1">
                          <a:solidFill>
                            <a:schemeClr val="bg1"/>
                          </a:solidFill>
                          <a:effectLst/>
                        </a:rPr>
                        <a:t>Seyahat</a:t>
                      </a:r>
                      <a:r>
                        <a:rPr lang="en-US" sz="1600" b="1" dirty="0">
                          <a:solidFill>
                            <a:schemeClr val="bg1"/>
                          </a:solidFill>
                          <a:effectLst/>
                        </a:rPr>
                        <a:t> </a:t>
                      </a:r>
                      <a:r>
                        <a:rPr lang="en-US" sz="1600" b="1" dirty="0" err="1">
                          <a:solidFill>
                            <a:schemeClr val="bg1"/>
                          </a:solidFill>
                          <a:effectLst/>
                        </a:rPr>
                        <a:t>Mesafesi</a:t>
                      </a:r>
                      <a:endParaRPr lang="en-US" sz="1600" dirty="0">
                        <a:solidFill>
                          <a:schemeClr val="bg1"/>
                        </a:solidFill>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b="1" dirty="0" err="1">
                          <a:solidFill>
                            <a:schemeClr val="bg1"/>
                          </a:solidFill>
                          <a:effectLst/>
                        </a:rPr>
                        <a:t>Standart</a:t>
                      </a:r>
                      <a:r>
                        <a:rPr lang="en-US" sz="1600" b="1" dirty="0">
                          <a:solidFill>
                            <a:schemeClr val="bg1"/>
                          </a:solidFill>
                          <a:effectLst/>
                        </a:rPr>
                        <a:t> </a:t>
                      </a:r>
                      <a:r>
                        <a:rPr lang="en-US" sz="1600" b="1" dirty="0" err="1">
                          <a:solidFill>
                            <a:schemeClr val="bg1"/>
                          </a:solidFill>
                          <a:effectLst/>
                        </a:rPr>
                        <a:t>Seyahat</a:t>
                      </a:r>
                      <a:r>
                        <a:rPr lang="en-US" sz="1600" b="1" dirty="0">
                          <a:solidFill>
                            <a:schemeClr val="bg1"/>
                          </a:solidFill>
                          <a:effectLst/>
                        </a:rPr>
                        <a:t> </a:t>
                      </a:r>
                      <a:r>
                        <a:rPr lang="en-US" sz="1600" b="1" dirty="0" err="1">
                          <a:solidFill>
                            <a:schemeClr val="bg1"/>
                          </a:solidFill>
                          <a:effectLst/>
                        </a:rPr>
                        <a:t>Hibe</a:t>
                      </a:r>
                      <a:r>
                        <a:rPr lang="en-US" sz="1600" b="1" dirty="0">
                          <a:solidFill>
                            <a:schemeClr val="bg1"/>
                          </a:solidFill>
                          <a:effectLst/>
                        </a:rPr>
                        <a:t> </a:t>
                      </a:r>
                      <a:r>
                        <a:rPr lang="en-US" sz="1600" b="1" dirty="0" err="1">
                          <a:solidFill>
                            <a:schemeClr val="bg1"/>
                          </a:solidFill>
                          <a:effectLst/>
                        </a:rPr>
                        <a:t>Tutarı</a:t>
                      </a:r>
                      <a:r>
                        <a:rPr lang="en-US" sz="1600" b="1" dirty="0">
                          <a:solidFill>
                            <a:schemeClr val="bg1"/>
                          </a:solidFill>
                          <a:effectLst/>
                        </a:rPr>
                        <a:t> (Avro)</a:t>
                      </a:r>
                      <a:endParaRPr lang="en-US" sz="1600" dirty="0">
                        <a:solidFill>
                          <a:schemeClr val="bg1"/>
                        </a:solidFill>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b="1" dirty="0" err="1">
                          <a:solidFill>
                            <a:schemeClr val="bg1"/>
                          </a:solidFill>
                          <a:effectLst/>
                        </a:rPr>
                        <a:t>Yeşil</a:t>
                      </a:r>
                      <a:r>
                        <a:rPr lang="en-US" sz="1600" b="1" dirty="0">
                          <a:solidFill>
                            <a:schemeClr val="bg1"/>
                          </a:solidFill>
                          <a:effectLst/>
                        </a:rPr>
                        <a:t> </a:t>
                      </a:r>
                      <a:r>
                        <a:rPr lang="en-US" sz="1600" b="1" dirty="0" err="1">
                          <a:solidFill>
                            <a:schemeClr val="bg1"/>
                          </a:solidFill>
                          <a:effectLst/>
                        </a:rPr>
                        <a:t>Seyahat</a:t>
                      </a:r>
                      <a:r>
                        <a:rPr lang="en-US" sz="1600" b="1" dirty="0">
                          <a:solidFill>
                            <a:schemeClr val="bg1"/>
                          </a:solidFill>
                          <a:effectLst/>
                        </a:rPr>
                        <a:t> </a:t>
                      </a:r>
                      <a:r>
                        <a:rPr lang="en-US" sz="1600" b="1" dirty="0" err="1">
                          <a:solidFill>
                            <a:schemeClr val="bg1"/>
                          </a:solidFill>
                          <a:effectLst/>
                        </a:rPr>
                        <a:t>Hibe</a:t>
                      </a:r>
                      <a:r>
                        <a:rPr lang="en-US" sz="1600" b="1" dirty="0">
                          <a:solidFill>
                            <a:schemeClr val="bg1"/>
                          </a:solidFill>
                          <a:effectLst/>
                        </a:rPr>
                        <a:t> </a:t>
                      </a:r>
                      <a:r>
                        <a:rPr lang="en-US" sz="1600" b="1" dirty="0" err="1">
                          <a:solidFill>
                            <a:schemeClr val="bg1"/>
                          </a:solidFill>
                          <a:effectLst/>
                        </a:rPr>
                        <a:t>Tutarı</a:t>
                      </a:r>
                      <a:r>
                        <a:rPr lang="en-US" sz="1600" b="1" dirty="0">
                          <a:solidFill>
                            <a:schemeClr val="bg1"/>
                          </a:solidFill>
                          <a:effectLst/>
                        </a:rPr>
                        <a:t> (Avro)</a:t>
                      </a:r>
                      <a:endParaRPr lang="en-US" sz="1600" dirty="0">
                        <a:solidFill>
                          <a:schemeClr val="bg1"/>
                        </a:solidFill>
                        <a:effectLs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extLst>
                  <a:ext uri="{0D108BD9-81ED-4DB2-BD59-A6C34878D82A}">
                    <a16:rowId xmlns:a16="http://schemas.microsoft.com/office/drawing/2014/main" val="559573381"/>
                  </a:ext>
                </a:extLst>
              </a:tr>
              <a:tr h="485449">
                <a:tc>
                  <a:txBody>
                    <a:bodyPr/>
                    <a:lstStyle/>
                    <a:p>
                      <a:pPr algn="ctr"/>
                      <a:r>
                        <a:rPr lang="pt-BR" sz="1600" dirty="0">
                          <a:solidFill>
                            <a:schemeClr val="bg1"/>
                          </a:solidFill>
                          <a:effectLst/>
                        </a:rPr>
                        <a:t>10 ila 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28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56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035457907"/>
                  </a:ext>
                </a:extLst>
              </a:tr>
              <a:tr h="485449">
                <a:tc>
                  <a:txBody>
                    <a:bodyPr/>
                    <a:lstStyle/>
                    <a:p>
                      <a:pPr algn="ctr"/>
                      <a:r>
                        <a:rPr lang="pt-BR" sz="1600" dirty="0">
                          <a:solidFill>
                            <a:schemeClr val="bg1"/>
                          </a:solidFill>
                          <a:effectLst/>
                        </a:rPr>
                        <a:t>100 ila 499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211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285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013666350"/>
                  </a:ext>
                </a:extLst>
              </a:tr>
              <a:tr h="485449">
                <a:tc>
                  <a:txBody>
                    <a:bodyPr/>
                    <a:lstStyle/>
                    <a:p>
                      <a:pPr algn="ctr"/>
                      <a:r>
                        <a:rPr lang="pt-BR" sz="1600" dirty="0">
                          <a:solidFill>
                            <a:schemeClr val="bg1"/>
                          </a:solidFill>
                          <a:effectLst/>
                        </a:rPr>
                        <a:t>500 ila 1999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309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417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037330183"/>
                  </a:ext>
                </a:extLst>
              </a:tr>
              <a:tr h="485449">
                <a:tc>
                  <a:txBody>
                    <a:bodyPr/>
                    <a:lstStyle/>
                    <a:p>
                      <a:pPr algn="ctr"/>
                      <a:r>
                        <a:rPr lang="pt-BR" sz="1600" dirty="0">
                          <a:solidFill>
                            <a:schemeClr val="bg1"/>
                          </a:solidFill>
                          <a:effectLst/>
                        </a:rPr>
                        <a:t>2000 ila 2999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395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535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599376446"/>
                  </a:ext>
                </a:extLst>
              </a:tr>
              <a:tr h="485449">
                <a:tc>
                  <a:txBody>
                    <a:bodyPr/>
                    <a:lstStyle/>
                    <a:p>
                      <a:pPr algn="ctr"/>
                      <a:r>
                        <a:rPr lang="pt-BR" sz="1600" dirty="0">
                          <a:solidFill>
                            <a:schemeClr val="bg1"/>
                          </a:solidFill>
                          <a:effectLst/>
                        </a:rPr>
                        <a:t>3000 ila 3999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580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785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4252345128"/>
                  </a:ext>
                </a:extLst>
              </a:tr>
              <a:tr h="485449">
                <a:tc>
                  <a:txBody>
                    <a:bodyPr/>
                    <a:lstStyle/>
                    <a:p>
                      <a:pPr algn="ctr"/>
                      <a:r>
                        <a:rPr lang="pt-BR" sz="1600" dirty="0">
                          <a:solidFill>
                            <a:schemeClr val="bg1"/>
                          </a:solidFill>
                          <a:effectLst/>
                        </a:rPr>
                        <a:t>4000 ila 7999 KM arasında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1188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1188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507532479"/>
                  </a:ext>
                </a:extLst>
              </a:tr>
              <a:tr h="485449">
                <a:tc>
                  <a:txBody>
                    <a:bodyPr/>
                    <a:lstStyle/>
                    <a:p>
                      <a:pPr algn="ctr"/>
                      <a:r>
                        <a:rPr lang="pt-BR" sz="1600" dirty="0">
                          <a:solidFill>
                            <a:schemeClr val="bg1"/>
                          </a:solidFill>
                          <a:effectLst/>
                        </a:rPr>
                        <a:t>8000 KM veya daha fazla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schemeClr>
                    </a:solidFill>
                  </a:tcPr>
                </a:tc>
                <a:tc>
                  <a:txBody>
                    <a:bodyPr/>
                    <a:lstStyle/>
                    <a:p>
                      <a:pPr algn="ctr"/>
                      <a:r>
                        <a:rPr lang="en-US" sz="1600" dirty="0">
                          <a:effectLst/>
                        </a:rPr>
                        <a:t>1735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dirty="0">
                          <a:effectLst/>
                        </a:rPr>
                        <a:t>1735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742895387"/>
                  </a:ext>
                </a:extLst>
              </a:tr>
            </a:tbl>
          </a:graphicData>
        </a:graphic>
      </p:graphicFrame>
    </p:spTree>
    <p:extLst>
      <p:ext uri="{BB962C8B-B14F-4D97-AF65-F5344CB8AC3E}">
        <p14:creationId xmlns:p14="http://schemas.microsoft.com/office/powerpoint/2010/main" val="831715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595729"/>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Imprint MT Shadow" panose="04020605060303030202" pitchFamily="82" charset="0"/>
              </a:rPr>
              <a:t>Staj </a:t>
            </a:r>
            <a:r>
              <a:rPr lang="tr-TR" sz="7000" b="1" dirty="0" smtClean="0">
                <a:solidFill>
                  <a:schemeClr val="accent2">
                    <a:lumMod val="50000"/>
                  </a:schemeClr>
                </a:solidFill>
                <a:latin typeface="Imprint MT Shadow" panose="04020605060303030202" pitchFamily="82" charset="0"/>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 (Mezun durumunda olan öğrencilerimiz devam eden dersleri olmaması durumunda mezuniyetlerinin peşine devam eden aylarda da staj faaliyetine katılabilir.)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sz="4800" b="1" dirty="0" smtClean="0">
                <a:solidFill>
                  <a:schemeClr val="accent2">
                    <a:lumMod val="50000"/>
                  </a:schemeClr>
                </a:solidFill>
                <a:latin typeface="Imprint MT Shadow" panose="04020605060303030202" pitchFamily="82" charset="0"/>
              </a:rPr>
              <a:t>Toplantı Gündemi</a:t>
            </a:r>
            <a:endParaRPr lang="tr-TR" sz="4800" b="1"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1626923"/>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p>
          <a:p>
            <a:pPr marL="457200" indent="-457200" algn="l">
              <a:lnSpc>
                <a:spcPct val="90000"/>
              </a:lnSpc>
              <a:buFont typeface="Wingdings" panose="05000000000000000000" pitchFamily="2" charset="2"/>
              <a:buChar char="Ø"/>
            </a:pPr>
            <a:r>
              <a:rPr lang="tr-TR" sz="2800" dirty="0">
                <a:solidFill>
                  <a:srgbClr val="002060"/>
                </a:solidFill>
              </a:rPr>
              <a:t>Başvuru Şartları ve Yabancı Dil Sınavı </a:t>
            </a: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p>
          <a:p>
            <a:pPr marL="457200" indent="-457200" algn="l">
              <a:lnSpc>
                <a:spcPct val="90000"/>
              </a:lnSpc>
              <a:buFont typeface="Wingdings" panose="05000000000000000000" pitchFamily="2" charset="2"/>
              <a:buChar char="Ø"/>
            </a:pPr>
            <a:r>
              <a:rPr lang="tr-TR" sz="2800" dirty="0" smtClean="0">
                <a:solidFill>
                  <a:srgbClr val="002060"/>
                </a:solidFill>
              </a:rPr>
              <a:t>OLS (Online </a:t>
            </a:r>
            <a:r>
              <a:rPr lang="tr-TR" sz="2800" dirty="0" err="1" smtClean="0">
                <a:solidFill>
                  <a:srgbClr val="002060"/>
                </a:solidFill>
              </a:rPr>
              <a:t>Linguistic</a:t>
            </a:r>
            <a:r>
              <a:rPr lang="tr-TR" sz="2800" dirty="0" smtClean="0">
                <a:solidFill>
                  <a:srgbClr val="002060"/>
                </a:solidFill>
              </a:rPr>
              <a:t> </a:t>
            </a:r>
            <a:r>
              <a:rPr lang="tr-TR" sz="2800" dirty="0" err="1" smtClean="0">
                <a:solidFill>
                  <a:srgbClr val="002060"/>
                </a:solidFill>
              </a:rPr>
              <a:t>Support</a:t>
            </a:r>
            <a:r>
              <a:rPr lang="tr-TR" sz="2800" dirty="0" smtClean="0">
                <a:solidFill>
                  <a:srgbClr val="002060"/>
                </a:solidFill>
              </a:rPr>
              <a:t>) Hakkında</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Sık Sorulan Sorular</a:t>
            </a:r>
            <a:endParaRPr lang="tr-TR" sz="2800" dirty="0">
              <a:solidFill>
                <a:srgbClr val="002060"/>
              </a:solidFill>
            </a:endParaRP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8667"/>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Imprint MT Shadow" panose="04020605060303030202" pitchFamily="82" charset="0"/>
                <a:ea typeface="+mj-ea"/>
                <a:cs typeface="+mj-cs"/>
              </a:rPr>
              <a:t>Belirlenen Miktardaki Hibelerin Ödemesi Nasıl Yapılır?</a:t>
            </a:r>
            <a:endParaRPr lang="tr-TR" sz="32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başarı oranı ve OLS katılımı </a:t>
            </a:r>
            <a:r>
              <a:rPr lang="tr-TR" sz="2000" dirty="0">
                <a:solidFill>
                  <a:srgbClr val="002060"/>
                </a:solidFill>
              </a:rPr>
              <a:t>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2">
                    <a:lumMod val="50000"/>
                  </a:schemeClr>
                </a:solidFill>
                <a:latin typeface="Imprint MT Shadow" panose="04020605060303030202" pitchFamily="82" charset="0"/>
                <a:cs typeface="Times New Roman" panose="02020603050405020304" pitchFamily="18" charset="0"/>
              </a:rPr>
              <a:t>ÇEVRİMİÇİ DİL DESTEĞİ: (Online </a:t>
            </a:r>
            <a:r>
              <a:rPr lang="tr-TR" b="1" dirty="0" err="1">
                <a:solidFill>
                  <a:schemeClr val="accent2">
                    <a:lumMod val="50000"/>
                  </a:schemeClr>
                </a:solidFill>
                <a:latin typeface="Imprint MT Shadow" panose="04020605060303030202" pitchFamily="82" charset="0"/>
                <a:cs typeface="Times New Roman" panose="02020603050405020304" pitchFamily="18" charset="0"/>
              </a:rPr>
              <a:t>Linguistic</a:t>
            </a:r>
            <a:r>
              <a:rPr lang="tr-TR" b="1" dirty="0">
                <a:solidFill>
                  <a:schemeClr val="accent2">
                    <a:lumMod val="50000"/>
                  </a:schemeClr>
                </a:solidFill>
                <a:latin typeface="Imprint MT Shadow" panose="04020605060303030202" pitchFamily="82" charset="0"/>
                <a:cs typeface="Times New Roman" panose="02020603050405020304" pitchFamily="18" charset="0"/>
              </a:rPr>
              <a:t> </a:t>
            </a:r>
            <a:r>
              <a:rPr lang="tr-TR" b="1" dirty="0" err="1" smtClean="0">
                <a:solidFill>
                  <a:schemeClr val="accent2">
                    <a:lumMod val="50000"/>
                  </a:schemeClr>
                </a:solidFill>
                <a:latin typeface="Imprint MT Shadow" panose="04020605060303030202" pitchFamily="82" charset="0"/>
                <a:cs typeface="Times New Roman" panose="02020603050405020304" pitchFamily="18" charset="0"/>
              </a:rPr>
              <a:t>Support</a:t>
            </a:r>
            <a:r>
              <a:rPr lang="tr-TR" b="1" dirty="0" smtClean="0">
                <a:solidFill>
                  <a:schemeClr val="accent2">
                    <a:lumMod val="50000"/>
                  </a:schemeClr>
                </a:solidFill>
                <a:latin typeface="Imprint MT Shadow" panose="04020605060303030202" pitchFamily="82" charset="0"/>
                <a:cs typeface="Times New Roman" panose="02020603050405020304" pitchFamily="18" charset="0"/>
              </a:rPr>
              <a:t>)</a:t>
            </a:r>
            <a:r>
              <a:rPr lang="tr-TR" dirty="0" smtClean="0">
                <a:latin typeface="Imprint MT Shadow" panose="04020605060303030202" pitchFamily="82" charset="0"/>
                <a:ea typeface="Tahoma" panose="020B0604030504040204" pitchFamily="34" charset="0"/>
                <a:cs typeface="Times New Roman" panose="02020603050405020304" pitchFamily="18" charset="0"/>
              </a:rPr>
              <a:t>  </a:t>
            </a:r>
            <a:r>
              <a:rPr lang="tr-TR" dirty="0" smtClean="0">
                <a:latin typeface="Times New Roman" panose="02020603050405020304" pitchFamily="18" charset="0"/>
                <a:ea typeface="Tahoma" panose="020B0604030504040204" pitchFamily="34" charset="0"/>
                <a:cs typeface="Times New Roman" panose="02020603050405020304" pitchFamily="18" charset="0"/>
              </a:rPr>
              <a:t/>
            </a:r>
            <a:br>
              <a:rPr lang="tr-TR" dirty="0" smtClean="0">
                <a:latin typeface="Times New Roman" panose="02020603050405020304" pitchFamily="18" charset="0"/>
                <a:ea typeface="Tahoma" panose="020B0604030504040204" pitchFamily="34" charset="0"/>
                <a:cs typeface="Times New Roman" panose="02020603050405020304" pitchFamily="18" charset="0"/>
              </a:rPr>
            </a:br>
            <a:endParaRPr lang="en-US"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000" dirty="0" smtClean="0">
                <a:solidFill>
                  <a:srgbClr val="002060"/>
                </a:solidFill>
                <a:ea typeface="Tahoma" panose="020B0604030504040204" pitchFamily="34" charset="0"/>
                <a:cs typeface="Times New Roman" panose="02020603050405020304" pitchFamily="18" charset="0"/>
              </a:rPr>
              <a:t>Öğrenim </a:t>
            </a:r>
            <a:r>
              <a:rPr lang="tr-TR" sz="2000" dirty="0">
                <a:solidFill>
                  <a:srgbClr val="002060"/>
                </a:solidFill>
                <a:ea typeface="Tahoma" panose="020B0604030504040204" pitchFamily="34" charset="0"/>
                <a:cs typeface="Times New Roman" panose="02020603050405020304" pitchFamily="18" charset="0"/>
              </a:rPr>
              <a:t>veya staj hareketliliği gerçekleştirmek için seçilmiş </a:t>
            </a:r>
            <a:r>
              <a:rPr lang="tr-TR" sz="2000" dirty="0" smtClean="0">
                <a:solidFill>
                  <a:srgbClr val="002060"/>
                </a:solidFill>
                <a:ea typeface="Tahoma" panose="020B0604030504040204" pitchFamily="34" charset="0"/>
                <a:cs typeface="Times New Roman" panose="02020603050405020304" pitchFamily="18" charset="0"/>
              </a:rPr>
              <a:t>öğrenciler</a:t>
            </a:r>
            <a:r>
              <a:rPr lang="tr-TR" sz="2000" dirty="0">
                <a:solidFill>
                  <a:srgbClr val="002060"/>
                </a:solidFill>
                <a:ea typeface="Tahoma" panose="020B0604030504040204" pitchFamily="34" charset="0"/>
                <a:cs typeface="Times New Roman" panose="02020603050405020304" pitchFamily="18" charset="0"/>
              </a:rPr>
              <a:t>, faaliyetlerine başlamadan önce ve faaliyetlerini </a:t>
            </a:r>
            <a:r>
              <a:rPr lang="tr-TR" sz="2000" dirty="0" smtClean="0">
                <a:solidFill>
                  <a:srgbClr val="002060"/>
                </a:solidFill>
                <a:ea typeface="Tahoma" panose="020B0604030504040204" pitchFamily="34" charset="0"/>
                <a:cs typeface="Times New Roman" panose="02020603050405020304" pitchFamily="18" charset="0"/>
              </a:rPr>
              <a:t>tamamladıktan </a:t>
            </a:r>
            <a:r>
              <a:rPr lang="tr-TR" sz="2000" dirty="0">
                <a:solidFill>
                  <a:srgbClr val="002060"/>
                </a:solidFill>
                <a:ea typeface="Tahoma" panose="020B0604030504040204" pitchFamily="34" charset="0"/>
                <a:cs typeface="Times New Roman" panose="02020603050405020304" pitchFamily="18" charset="0"/>
              </a:rPr>
              <a:t>sonra ayrı ayrı olmak üzere, Çevrimiçi Dil Desteği </a:t>
            </a:r>
            <a:r>
              <a:rPr lang="tr-TR" sz="2000" dirty="0" smtClean="0">
                <a:solidFill>
                  <a:srgbClr val="002060"/>
                </a:solidFill>
                <a:ea typeface="Tahoma" panose="020B0604030504040204" pitchFamily="34" charset="0"/>
                <a:cs typeface="Times New Roman" panose="02020603050405020304" pitchFamily="18" charset="0"/>
              </a:rPr>
              <a:t>Sistemi </a:t>
            </a:r>
            <a:r>
              <a:rPr lang="tr-TR" sz="2000" dirty="0">
                <a:solidFill>
                  <a:srgbClr val="002060"/>
                </a:solidFill>
                <a:ea typeface="Tahoma" panose="020B0604030504040204" pitchFamily="34" charset="0"/>
                <a:cs typeface="Times New Roman" panose="02020603050405020304" pitchFamily="18" charset="0"/>
              </a:rPr>
              <a:t>üzerinden sınav olurlar</a:t>
            </a:r>
            <a:r>
              <a:rPr lang="tr-TR" sz="2000" dirty="0" smtClean="0">
                <a:solidFill>
                  <a:srgbClr val="002060"/>
                </a:solidFill>
                <a:ea typeface="Tahoma" panose="020B0604030504040204" pitchFamily="34" charset="0"/>
                <a:cs typeface="Times New Roman" panose="02020603050405020304" pitchFamily="18" charset="0"/>
              </a:rPr>
              <a:t>.</a:t>
            </a:r>
          </a:p>
          <a:p>
            <a:pPr algn="just"/>
            <a:r>
              <a:rPr lang="en-US" sz="2000" dirty="0">
                <a:solidFill>
                  <a:srgbClr val="002060"/>
                </a:solidFill>
              </a:rPr>
              <a:t>Online Language Support (OLS) </a:t>
            </a:r>
            <a:r>
              <a:rPr lang="en-US" sz="2000" dirty="0" err="1">
                <a:solidFill>
                  <a:srgbClr val="002060"/>
                </a:solidFill>
              </a:rPr>
              <a:t>sistemi</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a:t>
            </a:r>
            <a:r>
              <a:rPr lang="en-US" sz="2000" dirty="0">
                <a:solidFill>
                  <a:srgbClr val="002060"/>
                </a:solidFill>
              </a:rPr>
              <a:t> </a:t>
            </a:r>
            <a:r>
              <a:rPr lang="en-US" sz="2000" dirty="0" err="1">
                <a:solidFill>
                  <a:srgbClr val="002060"/>
                </a:solidFill>
              </a:rPr>
              <a:t>erişime</a:t>
            </a:r>
            <a:r>
              <a:rPr lang="en-US" sz="2000" dirty="0">
                <a:solidFill>
                  <a:srgbClr val="002060"/>
                </a:solidFill>
              </a:rPr>
              <a:t> </a:t>
            </a:r>
            <a:r>
              <a:rPr lang="en-US" sz="2000" dirty="0" err="1">
                <a:solidFill>
                  <a:srgbClr val="002060"/>
                </a:solidFill>
              </a:rPr>
              <a:t>kapatılmıştır</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tarihinden</a:t>
            </a:r>
            <a:r>
              <a:rPr lang="en-US" sz="2000" dirty="0">
                <a:solidFill>
                  <a:srgbClr val="002060"/>
                </a:solidFill>
              </a:rPr>
              <a:t> </a:t>
            </a:r>
            <a:r>
              <a:rPr lang="en-US" sz="2000" dirty="0" err="1">
                <a:solidFill>
                  <a:srgbClr val="002060"/>
                </a:solidFill>
              </a:rPr>
              <a:t>sonra</a:t>
            </a:r>
            <a:r>
              <a:rPr lang="en-US" sz="2000" dirty="0">
                <a:solidFill>
                  <a:srgbClr val="002060"/>
                </a:solidFill>
              </a:rPr>
              <a:t> OLS </a:t>
            </a:r>
            <a:r>
              <a:rPr lang="en-US" sz="2000" dirty="0" err="1">
                <a:solidFill>
                  <a:srgbClr val="002060"/>
                </a:solidFill>
              </a:rPr>
              <a:t>yerine</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kullanılmaya</a:t>
            </a:r>
            <a:r>
              <a:rPr lang="en-US" sz="2000" dirty="0">
                <a:solidFill>
                  <a:srgbClr val="002060"/>
                </a:solidFill>
              </a:rPr>
              <a:t> </a:t>
            </a:r>
            <a:r>
              <a:rPr lang="en-US" sz="2000" dirty="0" err="1">
                <a:solidFill>
                  <a:srgbClr val="002060"/>
                </a:solidFill>
              </a:rPr>
              <a:t>başlanmıştır</a:t>
            </a:r>
            <a:r>
              <a:rPr lang="en-US" sz="2000" dirty="0">
                <a:solidFill>
                  <a:srgbClr val="002060"/>
                </a:solidFill>
              </a:rPr>
              <a:t>. </a:t>
            </a:r>
            <a:r>
              <a:rPr lang="en-US" sz="2000" dirty="0" err="1">
                <a:solidFill>
                  <a:srgbClr val="002060"/>
                </a:solidFill>
              </a:rPr>
              <a:t>Öğrencilerimizin</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üzerinden</a:t>
            </a:r>
            <a:r>
              <a:rPr lang="en-US" sz="2000" dirty="0">
                <a:solidFill>
                  <a:srgbClr val="002060"/>
                </a:solidFill>
              </a:rPr>
              <a:t> OLS </a:t>
            </a:r>
            <a:r>
              <a:rPr lang="en-US" sz="2000" dirty="0" err="1">
                <a:solidFill>
                  <a:srgbClr val="002060"/>
                </a:solidFill>
              </a:rPr>
              <a:t>sınavlarını</a:t>
            </a:r>
            <a:r>
              <a:rPr lang="en-US" sz="2000" dirty="0">
                <a:solidFill>
                  <a:srgbClr val="002060"/>
                </a:solidFill>
              </a:rPr>
              <a:t> </a:t>
            </a:r>
            <a:r>
              <a:rPr lang="en-US" sz="2000" dirty="0" err="1">
                <a:solidFill>
                  <a:srgbClr val="002060"/>
                </a:solidFill>
              </a:rPr>
              <a:t>yapmaları</a:t>
            </a:r>
            <a:r>
              <a:rPr lang="en-US" sz="2000" dirty="0">
                <a:solidFill>
                  <a:srgbClr val="002060"/>
                </a:solidFill>
              </a:rPr>
              <a:t> </a:t>
            </a:r>
            <a:r>
              <a:rPr lang="en-US" sz="2000" dirty="0" err="1">
                <a:solidFill>
                  <a:srgbClr val="002060"/>
                </a:solidFill>
              </a:rPr>
              <a:t>gerekmektedir</a:t>
            </a:r>
            <a:r>
              <a:rPr lang="en-US" sz="2000" dirty="0">
                <a:solidFill>
                  <a:srgbClr val="002060"/>
                </a:solidFill>
              </a:rPr>
              <a:t>. </a:t>
            </a:r>
            <a:endParaRPr lang="tr-TR" sz="2000" dirty="0" smtClean="0">
              <a:solidFill>
                <a:srgbClr val="002060"/>
              </a:solidFill>
            </a:endParaRPr>
          </a:p>
          <a:p>
            <a:pPr algn="just"/>
            <a:r>
              <a:rPr lang="tr-TR" sz="2000" dirty="0">
                <a:solidFill>
                  <a:srgbClr val="002060"/>
                </a:solidFill>
              </a:rPr>
              <a:t>Gerekli talimatlar ve yönlendirmeler Dış İlişkiler ana sayfasında </a:t>
            </a:r>
            <a:r>
              <a:rPr lang="tr-TR" sz="2000" dirty="0" smtClean="0">
                <a:solidFill>
                  <a:srgbClr val="002060"/>
                </a:solidFill>
              </a:rPr>
              <a:t>«</a:t>
            </a:r>
            <a:r>
              <a:rPr lang="tr-TR" sz="2000" u="sng" dirty="0" smtClean="0">
                <a:solidFill>
                  <a:srgbClr val="FF0000"/>
                </a:solidFill>
              </a:rPr>
              <a:t>Yeni </a:t>
            </a:r>
            <a:r>
              <a:rPr lang="tr-TR" sz="2000" u="sng" dirty="0">
                <a:solidFill>
                  <a:srgbClr val="FF0000"/>
                </a:solidFill>
              </a:rPr>
              <a:t>OLS Sistemi (EU Academy) </a:t>
            </a:r>
            <a:r>
              <a:rPr lang="tr-TR" sz="2000" u="sng" dirty="0" smtClean="0">
                <a:solidFill>
                  <a:srgbClr val="FF0000"/>
                </a:solidFill>
              </a:rPr>
              <a:t>Hakkında</a:t>
            </a:r>
            <a:r>
              <a:rPr lang="tr-TR" sz="2000" dirty="0" smtClean="0">
                <a:solidFill>
                  <a:srgbClr val="002060"/>
                </a:solidFill>
              </a:rPr>
              <a:t>» adındaki menüde bulunabilir.</a:t>
            </a:r>
            <a:endParaRPr lang="en-US" sz="2000" dirty="0">
              <a:solidFill>
                <a:srgbClr val="002060"/>
              </a:solidFill>
            </a:endParaRPr>
          </a:p>
        </p:txBody>
      </p:sp>
    </p:spTree>
    <p:extLst>
      <p:ext uri="{BB962C8B-B14F-4D97-AF65-F5344CB8AC3E}">
        <p14:creationId xmlns:p14="http://schemas.microsoft.com/office/powerpoint/2010/main" val="1452915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latin typeface="Imprint MT Shadow" panose="04020605060303030202" pitchFamily="82" charset="0"/>
              </a:rPr>
              <a:t>Gidilen üniversiteye ücret ödenir mi?</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latin typeface="Imprint MT Shadow" panose="04020605060303030202" pitchFamily="82" charset="0"/>
              </a:rPr>
              <a:t>Yurtdışında alınan derslere </a:t>
            </a:r>
            <a:r>
              <a:rPr lang="tr-TR" altLang="en-US" b="1" dirty="0" smtClean="0">
                <a:solidFill>
                  <a:schemeClr val="accent2">
                    <a:lumMod val="50000"/>
                  </a:schemeClr>
                </a:solidFill>
                <a:latin typeface="Imprint MT Shadow" panose="04020605060303030202" pitchFamily="82" charset="0"/>
              </a:rPr>
              <a:t>ETÜ denklik </a:t>
            </a:r>
            <a:r>
              <a:rPr lang="tr-TR" altLang="en-US" b="1" dirty="0">
                <a:solidFill>
                  <a:schemeClr val="accent2">
                    <a:lumMod val="50000"/>
                  </a:schemeClr>
                </a:solidFill>
                <a:latin typeface="Imprint MT Shadow" panose="04020605060303030202" pitchFamily="82" charset="0"/>
              </a:rPr>
              <a:t>veriyor mu?</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latin typeface="Imprint MT Shadow" panose="04020605060303030202" pitchFamily="82" charset="0"/>
              </a:rPr>
              <a:t>Gittiğim üniversitede hangi </a:t>
            </a:r>
            <a:r>
              <a:rPr lang="tr-TR" altLang="en-US" b="1" dirty="0" smtClean="0">
                <a:solidFill>
                  <a:schemeClr val="accent2">
                    <a:lumMod val="50000"/>
                  </a:schemeClr>
                </a:solidFill>
                <a:latin typeface="Imprint MT Shadow" panose="04020605060303030202" pitchFamily="82" charset="0"/>
              </a:rPr>
              <a:t>dilde ders </a:t>
            </a:r>
            <a:r>
              <a:rPr lang="tr-TR" altLang="en-US" b="1" dirty="0">
                <a:solidFill>
                  <a:schemeClr val="accent2">
                    <a:lumMod val="50000"/>
                  </a:schemeClr>
                </a:solidFill>
                <a:latin typeface="Imprint MT Shadow" panose="04020605060303030202" pitchFamily="82" charset="0"/>
              </a:rPr>
              <a:t>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latin typeface="Imprint MT Shadow" panose="04020605060303030202" pitchFamily="82" charset="0"/>
              </a:rPr>
              <a:t>Pasaportumu ücretsiz alabilir miyim?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(Mart 2024 tarihi itibariyle pasaport defter bedelinin 790,00 TL olduğu bilinmektedir.)</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latin typeface="Imprint MT Shadow" panose="04020605060303030202" pitchFamily="82" charset="0"/>
              </a:rPr>
              <a:t>Nasıl vize 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latin typeface="Imprint MT Shadow" panose="04020605060303030202" pitchFamily="82" charset="0"/>
              </a:rPr>
              <a:t>Nerede kalacağım?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latin typeface="Imprint MT Shadow" panose="04020605060303030202" pitchFamily="82" charset="0"/>
              </a:rPr>
              <a:t>Erasmus</a:t>
            </a:r>
            <a:r>
              <a:rPr lang="tr-TR" altLang="en-US" b="1" dirty="0">
                <a:solidFill>
                  <a:schemeClr val="accent2">
                    <a:lumMod val="50000"/>
                  </a:schemeClr>
                </a:solidFill>
                <a:latin typeface="Imprint MT Shadow" panose="04020605060303030202" pitchFamily="82" charset="0"/>
              </a:rPr>
              <a:t> programına </a:t>
            </a:r>
            <a:r>
              <a:rPr lang="tr-TR" altLang="en-US" b="1" dirty="0" smtClean="0">
                <a:solidFill>
                  <a:schemeClr val="accent2">
                    <a:lumMod val="50000"/>
                  </a:schemeClr>
                </a:solidFill>
                <a:latin typeface="Imprint MT Shadow" panose="04020605060303030202" pitchFamily="82" charset="0"/>
              </a:rPr>
              <a:t>katılırsam okulum </a:t>
            </a:r>
            <a:r>
              <a:rPr lang="tr-TR" altLang="en-US" b="1" dirty="0">
                <a:solidFill>
                  <a:schemeClr val="accent2">
                    <a:lumMod val="50000"/>
                  </a:schemeClr>
                </a:solidFill>
                <a:latin typeface="Imprint MT Shadow" panose="04020605060303030202" pitchFamily="82" charset="0"/>
              </a:rPr>
              <a:t>uzar mı?</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chemeClr val="accent2">
                    <a:lumMod val="50000"/>
                  </a:schemeClr>
                </a:solidFill>
                <a:latin typeface="Imprint MT Shadow" panose="04020605060303030202" pitchFamily="82" charset="0"/>
              </a:rPr>
              <a:t>Erasmus</a:t>
            </a:r>
            <a:r>
              <a:rPr lang="tr-TR" sz="4400" b="1" dirty="0">
                <a:solidFill>
                  <a:schemeClr val="accent2">
                    <a:lumMod val="50000"/>
                  </a:schemeClr>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863588" y="623774"/>
            <a:ext cx="9852412" cy="948907"/>
          </a:xfrm>
        </p:spPr>
        <p:txBody>
          <a:bodyPr>
            <a:noAutofit/>
          </a:bodyPr>
          <a:lstStyle/>
          <a:p>
            <a:pPr algn="l"/>
            <a:r>
              <a:rPr lang="tr-TR" sz="3600" b="1" dirty="0">
                <a:solidFill>
                  <a:schemeClr val="accent2">
                    <a:lumMod val="50000"/>
                  </a:schemeClr>
                </a:solidFill>
                <a:latin typeface="Imprint MT Shadow" panose="04020605060303030202" pitchFamily="82" charset="0"/>
              </a:rPr>
              <a:t>PEKİ HANGİ DURUMLARDA HİBEMDE KESİNTİ YAPILIR?</a:t>
            </a: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endParaRPr lang="tr-TR" sz="2000" dirty="0" smtClean="0">
              <a:solidFill>
                <a:schemeClr val="accent2">
                  <a:lumMod val="50000"/>
                </a:schemeClr>
              </a:solidFill>
            </a:endParaRPr>
          </a:p>
          <a:p>
            <a:pPr algn="just"/>
            <a:endParaRPr lang="tr-TR" sz="2000" dirty="0" smtClean="0">
              <a:solidFill>
                <a:schemeClr val="accent2">
                  <a:lumMod val="50000"/>
                </a:schemeClr>
              </a:solidFill>
            </a:endParaRPr>
          </a:p>
          <a:p>
            <a:pPr algn="just"/>
            <a:r>
              <a:rPr lang="tr-TR" sz="2000" dirty="0" smtClean="0">
                <a:solidFill>
                  <a:schemeClr val="accent2">
                    <a:lumMod val="50000"/>
                  </a:schemeClr>
                </a:solidFill>
              </a:rPr>
              <a:t>OLS Lisansını tamamlamayan adaylardan kurumumuz tarafından belirlenecek tutarlarda kesinti yapılır.</a:t>
            </a:r>
            <a:endParaRPr lang="tr-TR" sz="2000" dirty="0">
              <a:solidFill>
                <a:schemeClr val="accent2">
                  <a:lumMod val="50000"/>
                </a:schemeClr>
              </a:solidFill>
            </a:endParaRP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7"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013" y="1393617"/>
            <a:ext cx="10371907" cy="4715893"/>
          </a:xfrm>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2" y="706323"/>
            <a:ext cx="11417131" cy="52503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354940"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a:t>
            </a:r>
            <a:r>
              <a:rPr lang="tr-TR" sz="3000" b="1" dirty="0" err="1" smtClean="0">
                <a:solidFill>
                  <a:schemeClr val="accent2">
                    <a:lumMod val="50000"/>
                  </a:schemeClr>
                </a:solidFill>
                <a:latin typeface="Imprint MT Shadow" panose="04020605060303030202" pitchFamily="82" charset="0"/>
              </a:rPr>
              <a:t>Erasmus</a:t>
            </a:r>
            <a:r>
              <a:rPr lang="tr-TR" sz="3000" b="1" dirty="0" smtClean="0">
                <a:solidFill>
                  <a:schemeClr val="accent2">
                    <a:lumMod val="50000"/>
                  </a:schemeClr>
                </a:solidFill>
                <a:latin typeface="Imprint MT Shadow" panose="04020605060303030202" pitchFamily="82" charset="0"/>
              </a:rPr>
              <a:t> Uygulama </a:t>
            </a:r>
            <a:r>
              <a:rPr lang="tr-TR" sz="3000" b="1" dirty="0">
                <a:solidFill>
                  <a:schemeClr val="accent2">
                    <a:lumMod val="50000"/>
                  </a:schemeClr>
                </a:solidFill>
                <a:latin typeface="Imprint MT Shadow" panose="04020605060303030202" pitchFamily="82" charset="0"/>
              </a:rPr>
              <a:t>El Kitabı</a:t>
            </a:r>
            <a:endParaRPr lang="en-GB" sz="3000" b="1" dirty="0">
              <a:solidFill>
                <a:schemeClr val="accent2">
                  <a:lumMod val="50000"/>
                </a:schemeClr>
              </a:solidFill>
              <a:latin typeface="Imprint MT Shadow" panose="04020605060303030202" pitchFamily="82" charset="0"/>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7544" y="1658984"/>
            <a:ext cx="9662779" cy="4383042"/>
          </a:xfrm>
        </p:spPr>
      </p:pic>
    </p:spTree>
    <p:extLst>
      <p:ext uri="{BB962C8B-B14F-4D97-AF65-F5344CB8AC3E}">
        <p14:creationId xmlns:p14="http://schemas.microsoft.com/office/powerpoint/2010/main" val="27543404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latin typeface="Imprint MT Shadow" panose="04020605060303030202" pitchFamily="82" charset="0"/>
              </a:rPr>
              <a:t>Son ve Önemli Bir Hatırlatma Olarak..</a:t>
            </a:r>
            <a:endParaRPr lang="tr-TR"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chemeClr val="accent2">
                    <a:lumMod val="50000"/>
                  </a:schemeClr>
                </a:solidFill>
                <a:latin typeface="Imprint MT Shadow" panose="04020605060303030202" pitchFamily="82" charset="0"/>
              </a:rPr>
              <a:t>KATILIMINIZDAN DOLAYI TEŞEKKÜR EDERİZ.</a:t>
            </a:r>
            <a:endParaRPr lang="tr-TR"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chemeClr val="accent2">
                    <a:lumMod val="50000"/>
                  </a:schemeClr>
                </a:solidFill>
                <a:latin typeface="Imprint MT Shadow" panose="04020605060303030202" pitchFamily="82" charset="0"/>
              </a:rPr>
              <a:t>ETÜ DIŞ İLİŞKİLER</a:t>
            </a:r>
          </a:p>
          <a:p>
            <a:pPr algn="ctr"/>
            <a:r>
              <a:rPr lang="tr-TR" sz="2800" b="1" dirty="0" smtClean="0">
                <a:solidFill>
                  <a:schemeClr val="accent2">
                    <a:lumMod val="50000"/>
                  </a:schemeClr>
                </a:solidFill>
                <a:latin typeface="Imprint MT Shadow" panose="04020605060303030202" pitchFamily="82" charset="0"/>
              </a:rPr>
              <a:t> VE</a:t>
            </a:r>
          </a:p>
          <a:p>
            <a:pPr algn="ctr"/>
            <a:r>
              <a:rPr lang="tr-TR" sz="2800" b="1" dirty="0" smtClean="0">
                <a:solidFill>
                  <a:schemeClr val="accent2">
                    <a:lumMod val="50000"/>
                  </a:schemeClr>
                </a:solidFill>
                <a:latin typeface="Imprint MT Shadow" panose="04020605060303030202" pitchFamily="82" charset="0"/>
              </a:rPr>
              <a:t> ERASMUS KURUM KOORDİNATÖRLÜĞÜ</a:t>
            </a:r>
          </a:p>
          <a:p>
            <a:pPr algn="ctr"/>
            <a:r>
              <a:rPr lang="tr-TR" sz="2800" b="1" dirty="0" smtClean="0">
                <a:solidFill>
                  <a:schemeClr val="accent2">
                    <a:lumMod val="50000"/>
                  </a:schemeClr>
                </a:solidFill>
                <a:latin typeface="Imprint MT Shadow" panose="04020605060303030202" pitchFamily="82" charset="0"/>
              </a:rPr>
              <a:t>2024-2025</a:t>
            </a:r>
            <a:endParaRPr lang="tr-TR" sz="2800" b="1" dirty="0" smtClean="0">
              <a:solidFill>
                <a:schemeClr val="accent2">
                  <a:lumMod val="50000"/>
                </a:schemeClr>
              </a:solidFill>
              <a:latin typeface="Imprint MT Shadow" panose="04020605060303030202" pitchFamily="82" charset="0"/>
            </a:endParaRP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7943"/>
          </a:xfrm>
        </p:spPr>
        <p:txBody>
          <a:bodyPr/>
          <a:lstStyle/>
          <a:p>
            <a:r>
              <a:rPr lang="tr-TR" dirty="0" smtClean="0">
                <a:solidFill>
                  <a:schemeClr val="accent2">
                    <a:lumMod val="50000"/>
                  </a:schemeClr>
                </a:solidFill>
                <a:latin typeface="Imprint MT Shadow" panose="04020605060303030202" pitchFamily="82" charset="0"/>
              </a:rPr>
              <a:t>Başvuruların Alınması</a:t>
            </a:r>
            <a:endParaRPr lang="en-US"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332412"/>
            <a:ext cx="8596668" cy="4290939"/>
          </a:xfrm>
        </p:spPr>
        <p:txBody>
          <a:bodyPr/>
          <a:lstStyle/>
          <a:p>
            <a:pPr marL="0" indent="0">
              <a:buNone/>
            </a:pPr>
            <a:r>
              <a:rPr lang="en-US" sz="2200" dirty="0" err="1" smtClean="0">
                <a:solidFill>
                  <a:srgbClr val="002060"/>
                </a:solidFill>
              </a:rPr>
              <a:t>Başvurular</a:t>
            </a:r>
            <a:r>
              <a:rPr lang="en-US" sz="2200" dirty="0" smtClean="0">
                <a:solidFill>
                  <a:srgbClr val="002060"/>
                </a:solidFill>
              </a:rPr>
              <a:t> </a:t>
            </a:r>
            <a:r>
              <a:rPr lang="en-US" sz="2200" dirty="0">
                <a:solidFill>
                  <a:srgbClr val="002060"/>
                </a:solidFill>
              </a:rPr>
              <a:t>E-</a:t>
            </a:r>
            <a:r>
              <a:rPr lang="en-US" sz="2200" dirty="0" err="1">
                <a:solidFill>
                  <a:srgbClr val="002060"/>
                </a:solidFill>
              </a:rPr>
              <a:t>Devlet</a:t>
            </a:r>
            <a:r>
              <a:rPr lang="en-US" sz="2200" dirty="0">
                <a:solidFill>
                  <a:srgbClr val="002060"/>
                </a:solidFill>
              </a:rPr>
              <a:t> </a:t>
            </a:r>
            <a:r>
              <a:rPr lang="en-US" sz="2200" dirty="0" err="1">
                <a:solidFill>
                  <a:srgbClr val="002060"/>
                </a:solidFill>
              </a:rPr>
              <a:t>şifresi</a:t>
            </a:r>
            <a:r>
              <a:rPr lang="en-US" sz="2200" dirty="0">
                <a:solidFill>
                  <a:srgbClr val="002060"/>
                </a:solidFill>
              </a:rPr>
              <a:t> </a:t>
            </a:r>
            <a:r>
              <a:rPr lang="en-US" sz="2200" dirty="0" err="1">
                <a:solidFill>
                  <a:srgbClr val="002060"/>
                </a:solidFill>
              </a:rPr>
              <a:t>ile</a:t>
            </a:r>
            <a:r>
              <a:rPr lang="en-US" sz="2200" dirty="0">
                <a:solidFill>
                  <a:srgbClr val="002060"/>
                </a:solidFill>
              </a:rPr>
              <a:t> </a:t>
            </a:r>
            <a:r>
              <a:rPr lang="en-US" sz="2200" dirty="0" err="1">
                <a:solidFill>
                  <a:srgbClr val="002060"/>
                </a:solidFill>
              </a:rPr>
              <a:t>Türkiye</a:t>
            </a:r>
            <a:r>
              <a:rPr lang="en-US" sz="2200" dirty="0">
                <a:solidFill>
                  <a:srgbClr val="002060"/>
                </a:solidFill>
              </a:rPr>
              <a:t> </a:t>
            </a:r>
            <a:r>
              <a:rPr lang="en-US" sz="2200" dirty="0" err="1">
                <a:solidFill>
                  <a:srgbClr val="002060"/>
                </a:solidFill>
              </a:rPr>
              <a:t>Ulusal</a:t>
            </a:r>
            <a:r>
              <a:rPr lang="en-US" sz="2200" dirty="0">
                <a:solidFill>
                  <a:srgbClr val="002060"/>
                </a:solidFill>
              </a:rPr>
              <a:t> </a:t>
            </a:r>
            <a:r>
              <a:rPr lang="en-US" sz="2200" dirty="0" err="1">
                <a:solidFill>
                  <a:srgbClr val="002060"/>
                </a:solidFill>
              </a:rPr>
              <a:t>Ajansı</a:t>
            </a:r>
            <a:r>
              <a:rPr lang="en-US" sz="2200" dirty="0">
                <a:solidFill>
                  <a:srgbClr val="002060"/>
                </a:solidFill>
              </a:rPr>
              <a:t> Erasmus </a:t>
            </a:r>
            <a:r>
              <a:rPr lang="en-US" sz="2200" dirty="0" err="1">
                <a:solidFill>
                  <a:srgbClr val="002060"/>
                </a:solidFill>
              </a:rPr>
              <a:t>Başvuru</a:t>
            </a:r>
            <a:r>
              <a:rPr lang="en-US" sz="2200" dirty="0">
                <a:solidFill>
                  <a:srgbClr val="002060"/>
                </a:solidFill>
              </a:rPr>
              <a:t> </a:t>
            </a:r>
            <a:r>
              <a:rPr lang="tr-TR" sz="2200" dirty="0" err="1" smtClean="0">
                <a:solidFill>
                  <a:srgbClr val="002060"/>
                </a:solidFill>
              </a:rPr>
              <a:t>Portalı</a:t>
            </a:r>
            <a:r>
              <a:rPr lang="en-US" sz="2200" dirty="0" smtClean="0">
                <a:solidFill>
                  <a:srgbClr val="002060"/>
                </a:solidFill>
              </a:rPr>
              <a:t> </a:t>
            </a:r>
            <a:r>
              <a:rPr lang="en-US" sz="2200" dirty="0">
                <a:solidFill>
                  <a:srgbClr val="002060"/>
                </a:solidFill>
              </a:rPr>
              <a:t>(</a:t>
            </a:r>
            <a:r>
              <a:rPr lang="en-US" sz="2200" dirty="0">
                <a:solidFill>
                  <a:srgbClr val="002060"/>
                </a:solidFill>
                <a:hlinkClick r:id="rId2"/>
              </a:rPr>
              <a:t>https://</a:t>
            </a:r>
            <a:r>
              <a:rPr lang="en-US" sz="2200" dirty="0" smtClean="0">
                <a:solidFill>
                  <a:srgbClr val="002060"/>
                </a:solidFill>
                <a:hlinkClick r:id="rId2"/>
              </a:rPr>
              <a:t>turnaportal.ua.gov.tr/giris</a:t>
            </a:r>
            <a:r>
              <a:rPr lang="tr-TR" sz="2200" dirty="0" smtClean="0">
                <a:solidFill>
                  <a:srgbClr val="002060"/>
                </a:solidFill>
              </a:rPr>
              <a:t> )</a:t>
            </a:r>
            <a:r>
              <a:rPr lang="en-US" sz="2200" dirty="0" smtClean="0">
                <a:solidFill>
                  <a:srgbClr val="002060"/>
                </a:solidFill>
              </a:rPr>
              <a:t> </a:t>
            </a:r>
            <a:r>
              <a:rPr lang="en-US" sz="2200" dirty="0" err="1">
                <a:solidFill>
                  <a:srgbClr val="002060"/>
                </a:solidFill>
              </a:rPr>
              <a:t>üzerinden</a:t>
            </a:r>
            <a:r>
              <a:rPr lang="en-US" sz="2200" dirty="0">
                <a:solidFill>
                  <a:srgbClr val="002060"/>
                </a:solidFill>
              </a:rPr>
              <a:t> </a:t>
            </a:r>
            <a:r>
              <a:rPr lang="tr-TR" sz="2200" dirty="0" smtClean="0">
                <a:solidFill>
                  <a:srgbClr val="002060"/>
                </a:solidFill>
              </a:rPr>
              <a:t>online olarak a</a:t>
            </a:r>
            <a:r>
              <a:rPr lang="en-US" sz="2200" dirty="0" err="1" smtClean="0">
                <a:solidFill>
                  <a:srgbClr val="002060"/>
                </a:solidFill>
              </a:rPr>
              <a:t>lınacaktır</a:t>
            </a:r>
            <a:r>
              <a:rPr lang="en-US" sz="2200" dirty="0" smtClean="0">
                <a:solidFill>
                  <a:srgbClr val="002060"/>
                </a:solidFill>
              </a:rPr>
              <a:t>.</a:t>
            </a:r>
            <a:endParaRPr lang="tr-TR" sz="2200" dirty="0" smtClean="0">
              <a:solidFill>
                <a:srgbClr val="002060"/>
              </a:solidFill>
            </a:endParaRPr>
          </a:p>
          <a:p>
            <a:pPr marL="0" indent="0">
              <a:buNone/>
            </a:pPr>
            <a:endParaRPr lang="tr-TR" sz="2200" dirty="0" smtClean="0">
              <a:solidFill>
                <a:srgbClr val="002060"/>
              </a:solidFill>
            </a:endParaRPr>
          </a:p>
          <a:p>
            <a:pPr marL="0" indent="0">
              <a:buNone/>
            </a:pPr>
            <a:endParaRPr lang="tr-TR" sz="2200" dirty="0">
              <a:solidFill>
                <a:srgbClr val="002060"/>
              </a:solidFill>
            </a:endParaRPr>
          </a:p>
          <a:p>
            <a:pPr marL="0" indent="0">
              <a:buNone/>
            </a:pPr>
            <a:endParaRPr lang="en-US" sz="2200" dirty="0">
              <a:solidFill>
                <a:srgbClr val="00206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083" y="2504205"/>
            <a:ext cx="8503919" cy="39575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48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1086</TotalTime>
  <Words>1901</Words>
  <Application>Microsoft Office PowerPoint</Application>
  <PresentationFormat>Geniş ekran</PresentationFormat>
  <Paragraphs>205</Paragraphs>
  <Slides>35</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35</vt:i4>
      </vt:variant>
    </vt:vector>
  </HeadingPairs>
  <TitlesOfParts>
    <vt:vector size="44" baseType="lpstr">
      <vt:lpstr>Arial</vt:lpstr>
      <vt:lpstr>Comic Sans MS</vt:lpstr>
      <vt:lpstr>Imprint MT Shadow</vt:lpstr>
      <vt:lpstr>Tahoma</vt:lpstr>
      <vt:lpstr>Times New Roman</vt:lpstr>
      <vt:lpstr>Trebuchet MS</vt:lpstr>
      <vt:lpstr>Wingdings</vt:lpstr>
      <vt:lpstr>Wingdings 3</vt:lpstr>
      <vt:lpstr>Kristal</vt:lpstr>
      <vt:lpstr>ERZURUM TEKNİK ÜNİVERSİTESİ  ERASMUS KURUM KOORDİNATÖRLÜĞÜ  2024-2025 Akademik Yılı ERASMUS+ ÖĞRENCİ BİLGİLENDİRME TOPLANTISI</vt:lpstr>
      <vt:lpstr>Toplantı Gündemi</vt:lpstr>
      <vt:lpstr>Erasmus+ </vt:lpstr>
      <vt:lpstr>Topluma Kazandırdıkları  </vt:lpstr>
      <vt:lpstr>Üniversitelere Kazandırdıkları </vt:lpstr>
      <vt:lpstr>Öğrencilere Kazandırdıkları </vt:lpstr>
      <vt:lpstr>PowerPoint Sunusu</vt:lpstr>
      <vt:lpstr>GİDEN ÖĞRENCİ HAREKETLİLİĞİ</vt:lpstr>
      <vt:lpstr>Başvuruların Alınması</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  (2024 KA131 Sözleşme Dönemi Hibe Miktarları)</vt:lpstr>
      <vt:lpstr>Mesafeye Göre Hesaplanan Seyahat Destek Miktarları</vt:lpstr>
      <vt:lpstr>PowerPoint Sunusu</vt:lpstr>
      <vt:lpstr>PowerPoint Sunusu</vt:lpstr>
      <vt:lpstr>Kendime Uygun Staj Yerlerini Nasıl Bulabilirim?</vt:lpstr>
      <vt:lpstr>PowerPoint Sunusu</vt:lpstr>
      <vt:lpstr>ÇEVRİMİÇİ DİL DESTEĞİ: (Online Linguistic Support)   </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Erasmus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112</cp:revision>
  <dcterms:created xsi:type="dcterms:W3CDTF">2015-04-05T10:01:34Z</dcterms:created>
  <dcterms:modified xsi:type="dcterms:W3CDTF">2024-10-08T07:12:58Z</dcterms:modified>
</cp:coreProperties>
</file>